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7"/>
  </p:notesMasterIdLst>
  <p:sldIdLst>
    <p:sldId id="257" r:id="rId2"/>
    <p:sldId id="319" r:id="rId3"/>
    <p:sldId id="280" r:id="rId4"/>
    <p:sldId id="294" r:id="rId5"/>
    <p:sldId id="288" r:id="rId6"/>
    <p:sldId id="289" r:id="rId7"/>
    <p:sldId id="290" r:id="rId8"/>
    <p:sldId id="301" r:id="rId9"/>
    <p:sldId id="291" r:id="rId10"/>
    <p:sldId id="302" r:id="rId11"/>
    <p:sldId id="317" r:id="rId12"/>
    <p:sldId id="316" r:id="rId13"/>
    <p:sldId id="293" r:id="rId14"/>
    <p:sldId id="295" r:id="rId15"/>
    <p:sldId id="296" r:id="rId16"/>
    <p:sldId id="297" r:id="rId17"/>
    <p:sldId id="259" r:id="rId18"/>
    <p:sldId id="260" r:id="rId19"/>
    <p:sldId id="307" r:id="rId20"/>
    <p:sldId id="261" r:id="rId21"/>
    <p:sldId id="283" r:id="rId22"/>
    <p:sldId id="263" r:id="rId23"/>
    <p:sldId id="299" r:id="rId24"/>
    <p:sldId id="298" r:id="rId25"/>
    <p:sldId id="300" r:id="rId26"/>
    <p:sldId id="264" r:id="rId27"/>
    <p:sldId id="281" r:id="rId28"/>
    <p:sldId id="266" r:id="rId29"/>
    <p:sldId id="282" r:id="rId30"/>
    <p:sldId id="267" r:id="rId31"/>
    <p:sldId id="275" r:id="rId32"/>
    <p:sldId id="276" r:id="rId33"/>
    <p:sldId id="277" r:id="rId34"/>
    <p:sldId id="304" r:id="rId35"/>
    <p:sldId id="313" r:id="rId36"/>
    <p:sldId id="314" r:id="rId37"/>
    <p:sldId id="315" r:id="rId38"/>
    <p:sldId id="305" r:id="rId39"/>
    <p:sldId id="312" r:id="rId40"/>
    <p:sldId id="311" r:id="rId41"/>
    <p:sldId id="318" r:id="rId42"/>
    <p:sldId id="309" r:id="rId43"/>
    <p:sldId id="310" r:id="rId44"/>
    <p:sldId id="308" r:id="rId45"/>
    <p:sldId id="279"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00"/>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2931" autoAdjust="0"/>
  </p:normalViewPr>
  <p:slideViewPr>
    <p:cSldViewPr snapToGrid="0">
      <p:cViewPr varScale="1">
        <p:scale>
          <a:sx n="55" d="100"/>
          <a:sy n="55" d="100"/>
        </p:scale>
        <p:origin x="1742" y="38"/>
      </p:cViewPr>
      <p:guideLst>
        <p:guide orient="horz" pos="2160"/>
        <p:guide pos="3840"/>
      </p:guideLst>
    </p:cSldViewPr>
  </p:slideViewPr>
  <p:notesTextViewPr>
    <p:cViewPr>
      <p:scale>
        <a:sx n="125" d="100"/>
        <a:sy n="125"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702DC5-B525-47EC-876D-F3E45F2B0ED7}" type="datetimeFigureOut">
              <a:rPr lang="en-US" smtClean="0"/>
              <a:t>7/19/2022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F8BD7B-F074-4686-8FE5-A9B297C03576}" type="slidenum">
              <a:rPr lang="en-US" smtClean="0"/>
              <a:t>‹#›</a:t>
            </a:fld>
            <a:endParaRPr lang="en-US"/>
          </a:p>
        </p:txBody>
      </p:sp>
    </p:spTree>
    <p:extLst>
      <p:ext uri="{BB962C8B-B14F-4D97-AF65-F5344CB8AC3E}">
        <p14:creationId xmlns:p14="http://schemas.microsoft.com/office/powerpoint/2010/main" val="14238218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F8BD7B-F074-4686-8FE5-A9B297C03576}" type="slidenum">
              <a:rPr lang="en-US" smtClean="0"/>
              <a:t>3</a:t>
            </a:fld>
            <a:endParaRPr lang="en-US"/>
          </a:p>
        </p:txBody>
      </p:sp>
    </p:spTree>
    <p:extLst>
      <p:ext uri="{BB962C8B-B14F-4D97-AF65-F5344CB8AC3E}">
        <p14:creationId xmlns:p14="http://schemas.microsoft.com/office/powerpoint/2010/main" val="5174498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32500" lnSpcReduction="20000"/>
          </a:bodyPr>
          <a:lstStyle/>
          <a:p>
            <a:r>
              <a:rPr lang="en-US" b="1" dirty="0"/>
              <a:t>Benefits:</a:t>
            </a:r>
          </a:p>
          <a:p>
            <a:pPr marL="171450" indent="-171450">
              <a:buFont typeface="Arial" panose="020B0604020202020204" pitchFamily="34" charset="0"/>
              <a:buChar char="•"/>
            </a:pPr>
            <a:r>
              <a:rPr lang="en-US" dirty="0"/>
              <a:t>Greater Organizational Awareness</a:t>
            </a:r>
          </a:p>
          <a:p>
            <a:pPr marL="171450" indent="-171450">
              <a:buFont typeface="Arial" panose="020B0604020202020204" pitchFamily="34" charset="0"/>
              <a:buChar char="•"/>
            </a:pPr>
            <a:r>
              <a:rPr lang="en-US" dirty="0"/>
              <a:t>Identification of Critical Information Assets</a:t>
            </a:r>
          </a:p>
          <a:p>
            <a:pPr marL="171450" indent="-171450">
              <a:buFont typeface="Arial" panose="020B0604020202020204" pitchFamily="34" charset="0"/>
              <a:buChar char="•"/>
            </a:pPr>
            <a:r>
              <a:rPr lang="en-US" dirty="0"/>
              <a:t>Greater Understanding of the Value and Handling of Sensitive Data</a:t>
            </a:r>
          </a:p>
          <a:p>
            <a:pPr marL="171450" indent="-171450">
              <a:buFont typeface="Arial" panose="020B0604020202020204" pitchFamily="34" charset="0"/>
              <a:buChar char="•"/>
            </a:pPr>
            <a:r>
              <a:rPr lang="en-US" dirty="0"/>
              <a:t>Better Return on Security Investment</a:t>
            </a:r>
          </a:p>
          <a:p>
            <a:pPr marL="171450" indent="-171450">
              <a:buFont typeface="Arial" panose="020B0604020202020204" pitchFamily="34" charset="0"/>
              <a:buChar char="•"/>
            </a:pPr>
            <a:r>
              <a:rPr lang="en-US" dirty="0"/>
              <a:t>Establishes ownership of information</a:t>
            </a:r>
          </a:p>
          <a:p>
            <a:pPr marL="171450" indent="-171450">
              <a:buFont typeface="Arial" panose="020B0604020202020204" pitchFamily="34" charset="0"/>
              <a:buChar char="•"/>
            </a:pPr>
            <a:r>
              <a:rPr lang="en-US" dirty="0"/>
              <a:t>Greater Understanding of the Location of Information in the Infrastructure</a:t>
            </a:r>
          </a:p>
          <a:p>
            <a:endParaRPr lang="en-US" dirty="0"/>
          </a:p>
          <a:p>
            <a:r>
              <a:rPr lang="en-US" sz="1200" b="1" kern="1200" dirty="0">
                <a:solidFill>
                  <a:schemeClr val="tx1"/>
                </a:solidFill>
                <a:effectLst/>
                <a:latin typeface="+mn-lt"/>
                <a:ea typeface="+mn-ea"/>
                <a:cs typeface="+mn-cs"/>
              </a:rPr>
              <a:t>Information Classification Program and Policy:</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Determine Classification Goals</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Establish Organizational Support</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Develop Policy, Standards and Procedures</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Develop Tools for Implementation</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Identify Application and Data Owners and Delegation</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Develop Templates, Labeling and Marking</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Classify Information and Applications</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Develop Auditing Procedures</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Centralize Data Repositories</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Train Users</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Periodically Review and Update Classifications</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Conduct Classification Assurance Testing</a:t>
            </a:r>
          </a:p>
          <a:p>
            <a:endParaRPr lang="en-US" dirty="0"/>
          </a:p>
          <a:p>
            <a:pPr eaLnBrk="1" hangingPunct="1"/>
            <a:r>
              <a:rPr lang="en-US" b="1" dirty="0"/>
              <a:t>Establishing: </a:t>
            </a:r>
            <a:r>
              <a:rPr lang="en-US" dirty="0"/>
              <a:t>13 steps listed in ISC (2010) Page 18</a:t>
            </a:r>
          </a:p>
          <a:p>
            <a:pPr eaLnBrk="1" hangingPunct="1"/>
            <a:r>
              <a:rPr lang="en-US" sz="1200" u="none" dirty="0"/>
              <a:t>1-determine information classification program objectives</a:t>
            </a:r>
          </a:p>
          <a:p>
            <a:pPr eaLnBrk="1" hangingPunct="1"/>
            <a:r>
              <a:rPr lang="en-US" sz="1200" u="none" dirty="0"/>
              <a:t>2-establish organizational support</a:t>
            </a:r>
          </a:p>
          <a:p>
            <a:pPr eaLnBrk="1" hangingPunct="1"/>
            <a:r>
              <a:rPr lang="en-US" sz="1200" u="none" dirty="0"/>
              <a:t>3-develop</a:t>
            </a:r>
            <a:r>
              <a:rPr lang="en-US" sz="1200" u="none" baseline="0" dirty="0"/>
              <a:t> an information classification policy and supporting procedures</a:t>
            </a:r>
          </a:p>
          <a:p>
            <a:pPr eaLnBrk="1" hangingPunct="1"/>
            <a:r>
              <a:rPr lang="en-US" sz="1200" u="none" baseline="0" dirty="0"/>
              <a:t>4-develop information classification process flows and procedures</a:t>
            </a:r>
          </a:p>
          <a:p>
            <a:pPr eaLnBrk="1" hangingPunct="1"/>
            <a:r>
              <a:rPr lang="en-US" sz="1200" u="none" baseline="0" dirty="0"/>
              <a:t>5-develop tools to support process</a:t>
            </a:r>
          </a:p>
          <a:p>
            <a:pPr eaLnBrk="1" hangingPunct="1"/>
            <a:r>
              <a:rPr lang="en-US" sz="1200" u="none" baseline="0" dirty="0"/>
              <a:t>6-identify process or application owners</a:t>
            </a:r>
          </a:p>
          <a:p>
            <a:pPr eaLnBrk="1" hangingPunct="1"/>
            <a:r>
              <a:rPr lang="en-US" sz="1200" u="none" baseline="0" dirty="0"/>
              <a:t>7-identify information owners and delegates</a:t>
            </a:r>
          </a:p>
          <a:p>
            <a:pPr eaLnBrk="1" hangingPunct="1"/>
            <a:r>
              <a:rPr lang="en-US" sz="1200" u="none" baseline="0" dirty="0"/>
              <a:t>8-distribute standard templates</a:t>
            </a:r>
          </a:p>
          <a:p>
            <a:pPr eaLnBrk="1" hangingPunct="1"/>
            <a:r>
              <a:rPr lang="en-US" sz="1200" u="none" baseline="0" dirty="0"/>
              <a:t>9-classify information and applications</a:t>
            </a:r>
          </a:p>
          <a:p>
            <a:pPr eaLnBrk="1" hangingPunct="1"/>
            <a:r>
              <a:rPr lang="en-US" sz="1200" u="none" baseline="0" dirty="0"/>
              <a:t>10-develop auditing procedures</a:t>
            </a:r>
          </a:p>
          <a:p>
            <a:pPr eaLnBrk="1" hangingPunct="1"/>
            <a:r>
              <a:rPr lang="en-US" sz="1200" u="none" baseline="0" dirty="0"/>
              <a:t>11-load classification information into a central repository</a:t>
            </a:r>
          </a:p>
          <a:p>
            <a:pPr eaLnBrk="1" hangingPunct="1"/>
            <a:r>
              <a:rPr lang="en-US" sz="1200" u="none" baseline="0" dirty="0"/>
              <a:t>12-train users</a:t>
            </a:r>
          </a:p>
          <a:p>
            <a:pPr eaLnBrk="1" hangingPunct="1"/>
            <a:r>
              <a:rPr lang="en-US" sz="1200" u="none" baseline="0" dirty="0"/>
              <a:t>13-periodically review and update information classifications</a:t>
            </a:r>
            <a:endParaRPr lang="en-US" sz="1200" u="none" dirty="0"/>
          </a:p>
          <a:p>
            <a:pPr eaLnBrk="1" hangingPunct="1"/>
            <a:endParaRPr lang="en-US" dirty="0"/>
          </a:p>
          <a:p>
            <a:pPr eaLnBrk="1" hangingPunct="1"/>
            <a:r>
              <a:rPr lang="en-US" b="1" dirty="0"/>
              <a:t>Labeling &amp; Marking:</a:t>
            </a:r>
            <a:r>
              <a:rPr lang="en-US" dirty="0"/>
              <a:t> Necessary to identify the information and ensure proper handling.  Labels consist of top secret, secret, confidential, unclassified, sensitive but unclassified, FOUO</a:t>
            </a:r>
          </a:p>
          <a:p>
            <a:pPr eaLnBrk="1" hangingPunct="1"/>
            <a:r>
              <a:rPr lang="en-US" b="1" dirty="0"/>
              <a:t>Periodic Testing:</a:t>
            </a:r>
            <a:r>
              <a:rPr lang="en-US" dirty="0"/>
              <a:t> Testing helps ensure that classification efforts are working and effective</a:t>
            </a:r>
            <a:r>
              <a:rPr lang="en-US" dirty="0" smtClean="0"/>
              <a:t>.</a:t>
            </a:r>
          </a:p>
          <a:p>
            <a:pPr eaLnBrk="1" hangingPunct="1"/>
            <a:endParaRPr lang="en-US" dirty="0" smtClean="0"/>
          </a:p>
          <a:p>
            <a:r>
              <a:rPr lang="en-US" sz="1200" b="1" i="0" u="none" strike="noStrike" kern="1200" baseline="0" dirty="0" smtClean="0">
                <a:solidFill>
                  <a:schemeClr val="tx1"/>
                </a:solidFill>
                <a:latin typeface="+mn-lt"/>
                <a:ea typeface="+mn-ea"/>
                <a:cs typeface="+mn-cs"/>
              </a:rPr>
              <a:t>classification </a:t>
            </a:r>
            <a:r>
              <a:rPr lang="en-US" sz="1200" b="0" i="0" u="none" strike="noStrike" kern="1200" baseline="0" dirty="0" smtClean="0">
                <a:solidFill>
                  <a:schemeClr val="tx1"/>
                </a:solidFill>
                <a:latin typeface="+mn-lt"/>
                <a:ea typeface="+mn-ea"/>
                <a:cs typeface="+mn-cs"/>
              </a:rPr>
              <a:t>A label that is applied to a resource to indicate its sensitivity or value to an</a:t>
            </a:r>
          </a:p>
          <a:p>
            <a:r>
              <a:rPr lang="en-US" sz="1200" b="0" i="0" u="none" strike="noStrike" kern="1200" baseline="0" dirty="0" smtClean="0">
                <a:solidFill>
                  <a:schemeClr val="tx1"/>
                </a:solidFill>
                <a:latin typeface="+mn-lt"/>
                <a:ea typeface="+mn-ea"/>
                <a:cs typeface="+mn-cs"/>
              </a:rPr>
              <a:t>organization and therefore designate the level of security necessary to protect that resource.</a:t>
            </a:r>
          </a:p>
          <a:p>
            <a:r>
              <a:rPr lang="en-US" sz="1200" b="1" i="0" u="none" strike="noStrike" kern="1200" baseline="0" dirty="0" smtClean="0">
                <a:solidFill>
                  <a:schemeClr val="tx1"/>
                </a:solidFill>
                <a:latin typeface="+mn-lt"/>
                <a:ea typeface="+mn-ea"/>
                <a:cs typeface="+mn-cs"/>
              </a:rPr>
              <a:t>classification level </a:t>
            </a:r>
            <a:r>
              <a:rPr lang="en-US" sz="1200" b="0" i="0" u="none" strike="noStrike" kern="1200" baseline="0" dirty="0" smtClean="0">
                <a:solidFill>
                  <a:schemeClr val="tx1"/>
                </a:solidFill>
                <a:latin typeface="+mn-lt"/>
                <a:ea typeface="+mn-ea"/>
                <a:cs typeface="+mn-cs"/>
              </a:rPr>
              <a:t>Another term for a security label. An assigned importance or value</a:t>
            </a:r>
          </a:p>
          <a:p>
            <a:r>
              <a:rPr lang="en-US" sz="1200" b="0" i="0" u="none" strike="noStrike" kern="1200" baseline="0" dirty="0" smtClean="0">
                <a:solidFill>
                  <a:schemeClr val="tx1"/>
                </a:solidFill>
                <a:latin typeface="+mn-lt"/>
                <a:ea typeface="+mn-ea"/>
                <a:cs typeface="+mn-cs"/>
              </a:rPr>
              <a:t>placed on objects and subjects.</a:t>
            </a:r>
          </a:p>
          <a:p>
            <a:r>
              <a:rPr lang="en-US" sz="1200" b="1" i="0" u="none" strike="noStrike" kern="1200" baseline="0" dirty="0" smtClean="0">
                <a:solidFill>
                  <a:schemeClr val="tx1"/>
                </a:solidFill>
                <a:latin typeface="+mn-lt"/>
                <a:ea typeface="+mn-ea"/>
                <a:cs typeface="+mn-cs"/>
              </a:rPr>
              <a:t>classification </a:t>
            </a:r>
            <a:r>
              <a:rPr lang="en-US" sz="1200" b="0" i="0" u="none" strike="noStrike" kern="1200" baseline="0" dirty="0" smtClean="0">
                <a:solidFill>
                  <a:schemeClr val="tx1"/>
                </a:solidFill>
                <a:latin typeface="+mn-lt"/>
                <a:ea typeface="+mn-ea"/>
                <a:cs typeface="+mn-cs"/>
              </a:rPr>
              <a:t>The process of labeling objects (assets, data, information, and so on) with</a:t>
            </a:r>
          </a:p>
          <a:p>
            <a:r>
              <a:rPr lang="en-US" sz="1200" b="0" i="0" u="none" strike="noStrike" kern="1200" baseline="0" dirty="0" smtClean="0">
                <a:solidFill>
                  <a:schemeClr val="tx1"/>
                </a:solidFill>
                <a:latin typeface="+mn-lt"/>
                <a:ea typeface="+mn-ea"/>
                <a:cs typeface="+mn-cs"/>
              </a:rPr>
              <a:t>sensitivity labels, and subjects (users) with clearance labels.</a:t>
            </a:r>
          </a:p>
          <a:p>
            <a:r>
              <a:rPr lang="en-US" sz="1200" b="1" i="0" u="none" strike="noStrike" kern="1200" baseline="0" dirty="0" smtClean="0">
                <a:solidFill>
                  <a:schemeClr val="tx1"/>
                </a:solidFill>
                <a:latin typeface="+mn-lt"/>
                <a:ea typeface="+mn-ea"/>
                <a:cs typeface="+mn-cs"/>
              </a:rPr>
              <a:t>classified </a:t>
            </a:r>
            <a:r>
              <a:rPr lang="en-US" sz="1200" b="0" i="0" u="none" strike="noStrike" kern="1200" baseline="0" dirty="0" smtClean="0">
                <a:solidFill>
                  <a:schemeClr val="tx1"/>
                </a:solidFill>
                <a:latin typeface="+mn-lt"/>
                <a:ea typeface="+mn-ea"/>
                <a:cs typeface="+mn-cs"/>
              </a:rPr>
              <a:t>A label generally used to refer to any data that is ranked above the sensitive but</a:t>
            </a:r>
          </a:p>
          <a:p>
            <a:r>
              <a:rPr lang="en-US" sz="1200" b="0" i="0" u="none" strike="noStrike" kern="1200" baseline="0" dirty="0" smtClean="0">
                <a:solidFill>
                  <a:schemeClr val="tx1"/>
                </a:solidFill>
                <a:latin typeface="+mn-lt"/>
                <a:ea typeface="+mn-ea"/>
                <a:cs typeface="+mn-cs"/>
              </a:rPr>
              <a:t>unclassified level in the government/military classification scheme.</a:t>
            </a:r>
          </a:p>
          <a:p>
            <a:r>
              <a:rPr lang="en-US" sz="1200" b="1" i="0" u="none" strike="noStrike" kern="1200" baseline="0" dirty="0" smtClean="0">
                <a:solidFill>
                  <a:schemeClr val="tx1"/>
                </a:solidFill>
                <a:latin typeface="+mn-lt"/>
                <a:ea typeface="+mn-ea"/>
                <a:cs typeface="+mn-cs"/>
              </a:rPr>
              <a:t>declassification </a:t>
            </a:r>
            <a:r>
              <a:rPr lang="en-US" sz="1200" b="0" i="0" u="none" strike="noStrike" kern="1200" baseline="0" dirty="0" smtClean="0">
                <a:solidFill>
                  <a:schemeClr val="tx1"/>
                </a:solidFill>
                <a:latin typeface="+mn-lt"/>
                <a:ea typeface="+mn-ea"/>
                <a:cs typeface="+mn-cs"/>
              </a:rPr>
              <a:t>The process of assigning an asset a new, lower classification level when</a:t>
            </a:r>
          </a:p>
          <a:p>
            <a:r>
              <a:rPr lang="en-US" sz="1200" b="0" i="0" u="none" strike="noStrike" kern="1200" baseline="0" dirty="0" smtClean="0">
                <a:solidFill>
                  <a:schemeClr val="tx1"/>
                </a:solidFill>
                <a:latin typeface="+mn-lt"/>
                <a:ea typeface="+mn-ea"/>
                <a:cs typeface="+mn-cs"/>
              </a:rPr>
              <a:t>necessary as its value depreciates over time. The process of moving a resource into a lower</a:t>
            </a:r>
          </a:p>
          <a:p>
            <a:r>
              <a:rPr lang="en-US" sz="1200" b="0" i="0" u="none" strike="noStrike" kern="1200" baseline="0" dirty="0" smtClean="0">
                <a:solidFill>
                  <a:schemeClr val="tx1"/>
                </a:solidFill>
                <a:latin typeface="+mn-lt"/>
                <a:ea typeface="+mn-ea"/>
                <a:cs typeface="+mn-cs"/>
              </a:rPr>
              <a:t>classification level once its value no longer justifies the security protections provided by a</a:t>
            </a:r>
          </a:p>
          <a:p>
            <a:r>
              <a:rPr lang="en-US" sz="1200" b="0" i="0" u="none" strike="noStrike" kern="1200" baseline="0" dirty="0" smtClean="0">
                <a:solidFill>
                  <a:schemeClr val="tx1"/>
                </a:solidFill>
                <a:latin typeface="+mn-lt"/>
                <a:ea typeface="+mn-ea"/>
                <a:cs typeface="+mn-cs"/>
              </a:rPr>
              <a:t>higher level of classification. </a:t>
            </a:r>
            <a:r>
              <a:rPr lang="en-US" sz="1200" b="0" i="1" u="none" strike="noStrike" kern="1200" baseline="0" dirty="0" smtClean="0">
                <a:solidFill>
                  <a:schemeClr val="tx1"/>
                </a:solidFill>
                <a:latin typeface="+mn-lt"/>
                <a:ea typeface="+mn-ea"/>
                <a:cs typeface="+mn-cs"/>
              </a:rPr>
              <a:t>See </a:t>
            </a:r>
            <a:r>
              <a:rPr lang="en-US" sz="1200" b="0" i="0" u="none" strike="noStrike" kern="1200" baseline="0" dirty="0" smtClean="0">
                <a:solidFill>
                  <a:schemeClr val="tx1"/>
                </a:solidFill>
                <a:latin typeface="+mn-lt"/>
                <a:ea typeface="+mn-ea"/>
                <a:cs typeface="+mn-cs"/>
              </a:rPr>
              <a:t>reclassification.</a:t>
            </a:r>
          </a:p>
          <a:p>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9</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endParaRPr lang="en-US" dirty="0"/>
          </a:p>
          <a:p>
            <a:pPr eaLnBrk="1" hangingPunct="1"/>
            <a:endParaRPr lang="en-US" b="1" dirty="0"/>
          </a:p>
          <a:p>
            <a:pPr eaLnBrk="1" hangingPunct="1"/>
            <a:r>
              <a:rPr lang="en-US" b="1" dirty="0"/>
              <a:t>Sensitive compartmented information (SCI)</a:t>
            </a:r>
          </a:p>
          <a:p>
            <a:pPr eaLnBrk="1" hangingPunct="1"/>
            <a:r>
              <a:rPr lang="en-US" b="1" dirty="0"/>
              <a:t>HCS</a:t>
            </a:r>
          </a:p>
          <a:p>
            <a:pPr eaLnBrk="1" hangingPunct="1"/>
            <a:r>
              <a:rPr lang="en-US" b="1" dirty="0"/>
              <a:t>COMINT</a:t>
            </a:r>
            <a:r>
              <a:rPr lang="en-US" b="1" baseline="0" dirty="0"/>
              <a:t> (SI)</a:t>
            </a:r>
          </a:p>
          <a:p>
            <a:pPr eaLnBrk="1" hangingPunct="1"/>
            <a:r>
              <a:rPr lang="en-US" b="1" baseline="0" dirty="0"/>
              <a:t>GAMMA (G)</a:t>
            </a:r>
          </a:p>
          <a:p>
            <a:pPr eaLnBrk="1" hangingPunct="1"/>
            <a:r>
              <a:rPr lang="en-US" b="1" baseline="0" dirty="0"/>
              <a:t>Talent Keyhole (TK)</a:t>
            </a:r>
            <a:endParaRPr lang="en-US" b="1" dirty="0"/>
          </a:p>
        </p:txBody>
      </p:sp>
      <p:sp>
        <p:nvSpPr>
          <p:cNvPr id="4" name="Slide Number Placeholder 3"/>
          <p:cNvSpPr>
            <a:spLocks noGrp="1"/>
          </p:cNvSpPr>
          <p:nvPr>
            <p:ph type="sldNum" sz="quarter" idx="10"/>
          </p:nvPr>
        </p:nvSpPr>
        <p:spPr/>
        <p:txBody>
          <a:bodyPr/>
          <a:lstStyle/>
          <a:p>
            <a:pPr>
              <a:defRPr/>
            </a:pPr>
            <a:fld id="{3A0FB3EE-E4F1-4985-825D-4E3A9C3E3743}" type="slidenum">
              <a:rPr lang="en-US" smtClean="0">
                <a:solidFill>
                  <a:srgbClr val="000000"/>
                </a:solidFill>
              </a:rPr>
              <a:pPr>
                <a:defRPr/>
              </a:pPr>
              <a:t>5</a:t>
            </a:fld>
            <a:endParaRPr lang="en-US" dirty="0">
              <a:solidFill>
                <a:srgbClr val="000000"/>
              </a:solidFill>
            </a:endParaRPr>
          </a:p>
        </p:txBody>
      </p:sp>
    </p:spTree>
    <p:extLst>
      <p:ext uri="{BB962C8B-B14F-4D97-AF65-F5344CB8AC3E}">
        <p14:creationId xmlns:p14="http://schemas.microsoft.com/office/powerpoint/2010/main" val="14875708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Rot="1" noChangeAspect="1" noChangeArrowheads="1" noTextEdit="1"/>
          </p:cNvSpPr>
          <p:nvPr>
            <p:ph type="sldImg"/>
          </p:nvPr>
        </p:nvSpPr>
        <p:spPr>
          <a:ln/>
        </p:spPr>
      </p:sp>
      <p:sp>
        <p:nvSpPr>
          <p:cNvPr id="93186" name="Rectangle 3"/>
          <p:cNvSpPr>
            <a:spLocks noGrp="1" noChangeArrowheads="1"/>
          </p:cNvSpPr>
          <p:nvPr>
            <p:ph type="body" idx="1"/>
          </p:nvPr>
        </p:nvSpPr>
        <p:spPr>
          <a:xfrm>
            <a:off x="685010" y="4416426"/>
            <a:ext cx="5945182" cy="4575175"/>
          </a:xfrm>
          <a:noFill/>
          <a:ln/>
        </p:spPr>
        <p:txBody>
          <a:bodyPr/>
          <a:lstStyle/>
          <a:p>
            <a:r>
              <a:rPr lang="en-US" sz="1200" b="1" i="0" u="none" strike="noStrike" kern="1200" baseline="0" dirty="0" smtClean="0">
                <a:solidFill>
                  <a:schemeClr val="tx1"/>
                </a:solidFill>
                <a:latin typeface="+mn-lt"/>
                <a:ea typeface="+mn-ea"/>
                <a:cs typeface="+mn-cs"/>
              </a:rPr>
              <a:t>data classification </a:t>
            </a:r>
            <a:r>
              <a:rPr lang="en-US" sz="1200" b="0" i="0" u="none" strike="noStrike" kern="1200" baseline="0" dirty="0" smtClean="0">
                <a:solidFill>
                  <a:schemeClr val="tx1"/>
                </a:solidFill>
                <a:latin typeface="+mn-lt"/>
                <a:ea typeface="+mn-ea"/>
                <a:cs typeface="+mn-cs"/>
              </a:rPr>
              <a:t>Grouping data under labels for the purpose of applying security controls</a:t>
            </a:r>
          </a:p>
          <a:p>
            <a:r>
              <a:rPr lang="en-US" sz="1200" b="0" i="0" u="none" strike="noStrike" kern="1200" baseline="0" dirty="0" smtClean="0">
                <a:solidFill>
                  <a:schemeClr val="tx1"/>
                </a:solidFill>
                <a:latin typeface="+mn-lt"/>
                <a:ea typeface="+mn-ea"/>
                <a:cs typeface="+mn-cs"/>
              </a:rPr>
              <a:t>and access restrictions. </a:t>
            </a:r>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9</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p>
          <a:p>
            <a:endParaRPr lang="en-US" sz="1200" b="0" i="0" u="none" strike="noStrike" kern="1200" baseline="0" dirty="0" smtClean="0">
              <a:solidFill>
                <a:schemeClr val="tx1"/>
              </a:solidFill>
              <a:latin typeface="+mn-lt"/>
              <a:ea typeface="+mn-ea"/>
              <a:cs typeface="+mn-cs"/>
            </a:endParaRPr>
          </a:p>
          <a:p>
            <a:r>
              <a:rPr lang="en-US" sz="1400" dirty="0" smtClean="0"/>
              <a:t>Primary </a:t>
            </a:r>
            <a:r>
              <a:rPr lang="en-US" sz="1400" dirty="0"/>
              <a:t>objective of data classification schemes is to formalize the process of securing data based on assigned labels of importance and sensitivity.</a:t>
            </a:r>
          </a:p>
          <a:p>
            <a:pPr eaLnBrk="1" hangingPunct="1">
              <a:lnSpc>
                <a:spcPct val="90000"/>
              </a:lnSpc>
              <a:spcBef>
                <a:spcPct val="0"/>
              </a:spcBef>
            </a:pPr>
            <a:endParaRPr lang="en-US" sz="1400" dirty="0"/>
          </a:p>
          <a:p>
            <a:pPr eaLnBrk="1" hangingPunct="1">
              <a:lnSpc>
                <a:spcPct val="90000"/>
              </a:lnSpc>
              <a:spcBef>
                <a:spcPct val="0"/>
              </a:spcBef>
            </a:pPr>
            <a:r>
              <a:rPr lang="en-US" sz="1400" b="1" dirty="0"/>
              <a:t>Criteria used to classify data</a:t>
            </a:r>
            <a:r>
              <a:rPr lang="en-US" sz="1400" dirty="0"/>
              <a:t> – how do we know what category it should fall into?</a:t>
            </a:r>
          </a:p>
          <a:p>
            <a:pPr eaLnBrk="1" hangingPunct="1">
              <a:lnSpc>
                <a:spcPct val="90000"/>
              </a:lnSpc>
              <a:spcBef>
                <a:spcPct val="0"/>
              </a:spcBef>
            </a:pPr>
            <a:r>
              <a:rPr lang="en-US" sz="1400" b="1" dirty="0"/>
              <a:t>Value or cost </a:t>
            </a:r>
            <a:r>
              <a:rPr lang="en-US" sz="1400" dirty="0"/>
              <a:t>is the most commonly used criteria in the private sector</a:t>
            </a:r>
          </a:p>
          <a:p>
            <a:pPr eaLnBrk="1" hangingPunct="1">
              <a:lnSpc>
                <a:spcPct val="90000"/>
              </a:lnSpc>
              <a:spcBef>
                <a:spcPct val="0"/>
              </a:spcBef>
            </a:pPr>
            <a:r>
              <a:rPr lang="en-US" sz="1400" b="1" dirty="0"/>
              <a:t>Timeliness or Age </a:t>
            </a:r>
            <a:r>
              <a:rPr lang="en-US" sz="1400" dirty="0"/>
              <a:t>– applies to the nature of military operations, for example, some DOD documents become unclassified after a period of time</a:t>
            </a:r>
          </a:p>
          <a:p>
            <a:pPr eaLnBrk="1" hangingPunct="1">
              <a:lnSpc>
                <a:spcPct val="90000"/>
              </a:lnSpc>
              <a:spcBef>
                <a:spcPct val="0"/>
              </a:spcBef>
            </a:pPr>
            <a:r>
              <a:rPr lang="en-US" sz="1400" b="1" dirty="0"/>
              <a:t>Useful Life </a:t>
            </a:r>
            <a:r>
              <a:rPr lang="en-US" sz="1400" dirty="0"/>
              <a:t>– the info may become obsolete because of newer info, or perhaps major changes in a company</a:t>
            </a:r>
          </a:p>
          <a:p>
            <a:pPr eaLnBrk="1" hangingPunct="1">
              <a:lnSpc>
                <a:spcPct val="90000"/>
              </a:lnSpc>
              <a:spcBef>
                <a:spcPct val="0"/>
              </a:spcBef>
            </a:pPr>
            <a:r>
              <a:rPr lang="en-US" sz="1400" b="1" dirty="0"/>
              <a:t>Personal Association </a:t>
            </a:r>
            <a:r>
              <a:rPr lang="en-US" sz="1400" dirty="0"/>
              <a:t>– SSNs, informant names, are examples of this type – something that would be addressed by a privacy law</a:t>
            </a:r>
          </a:p>
          <a:p>
            <a:pPr marL="0" marR="0" indent="0" algn="l" defTabSz="914400" rtl="0" eaLnBrk="1" fontAlgn="auto" latinLnBrk="0" hangingPunct="1">
              <a:lnSpc>
                <a:spcPct val="90000"/>
              </a:lnSpc>
              <a:spcBef>
                <a:spcPct val="0"/>
              </a:spcBef>
              <a:spcAft>
                <a:spcPts val="0"/>
              </a:spcAft>
              <a:buClrTx/>
              <a:buSzTx/>
              <a:buFontTx/>
              <a:buNone/>
              <a:tabLst/>
              <a:defRPr/>
            </a:pPr>
            <a:r>
              <a:rPr lang="en-US" sz="1400" b="1" dirty="0"/>
              <a:t>Usefulness</a:t>
            </a:r>
          </a:p>
          <a:p>
            <a:r>
              <a:rPr lang="en-US" sz="1400" b="1" dirty="0"/>
              <a:t>Disclosure data</a:t>
            </a:r>
          </a:p>
          <a:p>
            <a:pPr eaLnBrk="1" hangingPunct="1">
              <a:lnSpc>
                <a:spcPct val="90000"/>
              </a:lnSpc>
              <a:spcBef>
                <a:spcPct val="0"/>
              </a:spcBef>
            </a:pPr>
            <a:endParaRPr lang="en-US" sz="1400" dirty="0"/>
          </a:p>
          <a:p>
            <a:pPr eaLnBrk="1" hangingPunct="1">
              <a:lnSpc>
                <a:spcPct val="90000"/>
              </a:lnSpc>
              <a:spcBef>
                <a:spcPct val="0"/>
              </a:spcBef>
            </a:pPr>
            <a:r>
              <a:rPr lang="en-US" sz="1400" dirty="0"/>
              <a:t>Declassification – required once an asset no longer warrants or needs the protection of its currently assigned classification or sensitivity level.</a:t>
            </a:r>
          </a:p>
          <a:p>
            <a:pPr eaLnBrk="1" hangingPunct="1">
              <a:lnSpc>
                <a:spcPct val="90000"/>
              </a:lnSpc>
              <a:spcBef>
                <a:spcPct val="0"/>
              </a:spcBef>
            </a:pPr>
            <a:endParaRPr lang="en-US" sz="1400" dirty="0"/>
          </a:p>
          <a:p>
            <a:pPr eaLnBrk="1" hangingPunct="1">
              <a:lnSpc>
                <a:spcPct val="90000"/>
              </a:lnSpc>
              <a:spcBef>
                <a:spcPct val="0"/>
              </a:spcBef>
            </a:pPr>
            <a:r>
              <a:rPr lang="en-US" sz="1400" dirty="0"/>
              <a:t>Failure to declassify assets wastes resources that can be better used elsewhere, and degrade the value and protection of the higher sensitivity levels.</a:t>
            </a:r>
          </a:p>
        </p:txBody>
      </p:sp>
      <p:sp>
        <p:nvSpPr>
          <p:cNvPr id="93187" name="Rectangle 7"/>
          <p:cNvSpPr txBox="1">
            <a:spLocks noGrp="1" noChangeArrowheads="1"/>
          </p:cNvSpPr>
          <p:nvPr/>
        </p:nvSpPr>
        <p:spPr bwMode="auto">
          <a:xfrm>
            <a:off x="3883828" y="8829675"/>
            <a:ext cx="2972590" cy="465138"/>
          </a:xfrm>
          <a:prstGeom prst="rect">
            <a:avLst/>
          </a:prstGeom>
          <a:noFill/>
          <a:ln w="9525">
            <a:noFill/>
            <a:miter lim="800000"/>
            <a:headEnd/>
            <a:tailEnd/>
          </a:ln>
        </p:spPr>
        <p:txBody>
          <a:bodyPr lIns="91298" tIns="45649" rIns="91298" bIns="45649" anchor="b"/>
          <a:lstStyle/>
          <a:p>
            <a:pPr algn="r"/>
            <a:fld id="{D0A2BD87-67A2-4D1B-A8A7-B62331C54320}" type="slidenum">
              <a:rPr lang="en-US" sz="1200">
                <a:solidFill>
                  <a:srgbClr val="000000"/>
                </a:solidFill>
              </a:rPr>
              <a:pPr algn="r"/>
              <a:t>6</a:t>
            </a:fld>
            <a:endParaRPr lang="en-US" sz="1200" dirty="0">
              <a:solidFill>
                <a:srgbClr val="000000"/>
              </a:solidFill>
            </a:endParaRPr>
          </a:p>
        </p:txBody>
      </p:sp>
    </p:spTree>
    <p:extLst>
      <p:ext uri="{BB962C8B-B14F-4D97-AF65-F5344CB8AC3E}">
        <p14:creationId xmlns:p14="http://schemas.microsoft.com/office/powerpoint/2010/main" val="23778316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Rot="1" noChangeAspect="1" noChangeArrowheads="1" noTextEdit="1"/>
          </p:cNvSpPr>
          <p:nvPr>
            <p:ph type="sldImg"/>
          </p:nvPr>
        </p:nvSpPr>
        <p:spPr>
          <a:ln/>
        </p:spPr>
      </p:sp>
      <p:sp>
        <p:nvSpPr>
          <p:cNvPr id="99330" name="Rectangle 3"/>
          <p:cNvSpPr>
            <a:spLocks noGrp="1" noChangeArrowheads="1"/>
          </p:cNvSpPr>
          <p:nvPr>
            <p:ph type="body" idx="1"/>
          </p:nvPr>
        </p:nvSpPr>
        <p:spPr>
          <a:noFill/>
          <a:ln/>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Military examples are well known.  Also discuss “Need to Know”.</a:t>
            </a:r>
          </a:p>
          <a:p>
            <a:r>
              <a:rPr lang="en-US" dirty="0"/>
              <a:t>Top Secret – Grave danger to national </a:t>
            </a:r>
            <a:r>
              <a:rPr lang="en-US" dirty="0" smtClean="0"/>
              <a:t>security</a:t>
            </a:r>
          </a:p>
          <a:p>
            <a:r>
              <a:rPr lang="en-US" sz="1200" b="1" i="0" u="none" strike="noStrike" kern="1200" baseline="0" dirty="0" smtClean="0">
                <a:solidFill>
                  <a:schemeClr val="tx1"/>
                </a:solidFill>
                <a:latin typeface="+mn-lt"/>
                <a:ea typeface="+mn-ea"/>
                <a:cs typeface="+mn-cs"/>
              </a:rPr>
              <a:t>top secret </a:t>
            </a:r>
            <a:r>
              <a:rPr lang="en-US" sz="1200" b="0" i="0" u="none" strike="noStrike" kern="1200" baseline="0" dirty="0" smtClean="0">
                <a:solidFill>
                  <a:schemeClr val="tx1"/>
                </a:solidFill>
                <a:latin typeface="+mn-lt"/>
                <a:ea typeface="+mn-ea"/>
                <a:cs typeface="+mn-cs"/>
              </a:rPr>
              <a:t>The highest level of government/military classification. Unauthorized disclosure</a:t>
            </a:r>
          </a:p>
          <a:p>
            <a:r>
              <a:rPr lang="en-US" sz="1200" b="0" i="0" u="none" strike="noStrike" kern="1200" baseline="0" dirty="0" smtClean="0">
                <a:solidFill>
                  <a:schemeClr val="tx1"/>
                </a:solidFill>
                <a:latin typeface="+mn-lt"/>
                <a:ea typeface="+mn-ea"/>
                <a:cs typeface="+mn-cs"/>
              </a:rPr>
              <a:t>of top-secret</a:t>
            </a:r>
          </a:p>
          <a:p>
            <a:r>
              <a:rPr lang="en-US" sz="1200" b="0" i="0" u="none" strike="noStrike" kern="1200" baseline="0" dirty="0" smtClean="0">
                <a:solidFill>
                  <a:schemeClr val="tx1"/>
                </a:solidFill>
                <a:latin typeface="+mn-lt"/>
                <a:ea typeface="+mn-ea"/>
                <a:cs typeface="+mn-cs"/>
              </a:rPr>
              <a:t>data will cause exceptionally grave damage to national security. </a:t>
            </a:r>
          </a:p>
          <a:p>
            <a:r>
              <a:rPr lang="en-US" sz="1200" b="1" i="0" u="none" strike="noStrike" kern="1200" baseline="0" dirty="0" smtClean="0">
                <a:solidFill>
                  <a:schemeClr val="tx1"/>
                </a:solidFill>
                <a:latin typeface="+mn-lt"/>
                <a:ea typeface="+mn-ea"/>
                <a:cs typeface="+mn-cs"/>
              </a:rPr>
              <a:t>unclassified </a:t>
            </a:r>
            <a:r>
              <a:rPr lang="en-US" sz="1200" b="0" i="0" u="none" strike="noStrike" kern="1200" baseline="0" dirty="0" smtClean="0">
                <a:solidFill>
                  <a:schemeClr val="tx1"/>
                </a:solidFill>
                <a:latin typeface="+mn-lt"/>
                <a:ea typeface="+mn-ea"/>
                <a:cs typeface="+mn-cs"/>
              </a:rPr>
              <a:t>The lowest level of government/military classification. Used for data that is</a:t>
            </a:r>
          </a:p>
          <a:p>
            <a:r>
              <a:rPr lang="en-US" sz="1200" b="0" i="0" u="none" strike="noStrike" kern="1200" baseline="0" dirty="0" smtClean="0">
                <a:solidFill>
                  <a:schemeClr val="tx1"/>
                </a:solidFill>
                <a:latin typeface="+mn-lt"/>
                <a:ea typeface="+mn-ea"/>
                <a:cs typeface="+mn-cs"/>
              </a:rPr>
              <a:t>neither sensitive nor classified. Disclosure of unclassified data does not compromise confidentiality,</a:t>
            </a:r>
          </a:p>
          <a:p>
            <a:r>
              <a:rPr lang="en-US" sz="1200" b="0" i="0" u="none" strike="noStrike" kern="1200" baseline="0" dirty="0" smtClean="0">
                <a:solidFill>
                  <a:schemeClr val="tx1"/>
                </a:solidFill>
                <a:latin typeface="+mn-lt"/>
                <a:ea typeface="+mn-ea"/>
                <a:cs typeface="+mn-cs"/>
              </a:rPr>
              <a:t>and it doesn’t cause any noticeable damage.</a:t>
            </a:r>
          </a:p>
          <a:p>
            <a:r>
              <a:rPr lang="en-US" sz="1200" b="1" i="0" u="none" strike="noStrike" kern="1200" baseline="0" dirty="0" smtClean="0">
                <a:solidFill>
                  <a:schemeClr val="tx1"/>
                </a:solidFill>
                <a:latin typeface="+mn-lt"/>
                <a:ea typeface="+mn-ea"/>
                <a:cs typeface="+mn-cs"/>
              </a:rPr>
              <a:t>confidential </a:t>
            </a:r>
            <a:r>
              <a:rPr lang="en-US" sz="1200" b="0" i="0" u="none" strike="noStrike" kern="1200" baseline="0" dirty="0" smtClean="0">
                <a:solidFill>
                  <a:schemeClr val="tx1"/>
                </a:solidFill>
                <a:latin typeface="+mn-lt"/>
                <a:ea typeface="+mn-ea"/>
                <a:cs typeface="+mn-cs"/>
              </a:rPr>
              <a:t>A classification label used for data of a confidential nature. The</a:t>
            </a:r>
          </a:p>
          <a:p>
            <a:r>
              <a:rPr lang="en-US" sz="1200" b="0" i="0" u="none" strike="noStrike" kern="1200" baseline="0" dirty="0" smtClean="0">
                <a:solidFill>
                  <a:schemeClr val="tx1"/>
                </a:solidFill>
                <a:latin typeface="+mn-lt"/>
                <a:ea typeface="+mn-ea"/>
                <a:cs typeface="+mn-cs"/>
              </a:rPr>
              <a:t>classification label used to indicate the internally valuable and sensitive data of an organization.</a:t>
            </a:r>
          </a:p>
          <a:p>
            <a:r>
              <a:rPr lang="en-US" sz="1200" b="0" i="0" u="none" strike="noStrike" kern="1200" baseline="0" dirty="0" smtClean="0">
                <a:solidFill>
                  <a:schemeClr val="tx1"/>
                </a:solidFill>
                <a:latin typeface="+mn-lt"/>
                <a:ea typeface="+mn-ea"/>
                <a:cs typeface="+mn-cs"/>
              </a:rPr>
              <a:t>It may be described as proprietary or trade secret. Unauthorized disclosure</a:t>
            </a:r>
          </a:p>
          <a:p>
            <a:r>
              <a:rPr lang="en-US" sz="1200" b="0" i="0" u="none" strike="noStrike" kern="1200" baseline="0" dirty="0" smtClean="0">
                <a:solidFill>
                  <a:schemeClr val="tx1"/>
                </a:solidFill>
                <a:latin typeface="+mn-lt"/>
                <a:ea typeface="+mn-ea"/>
                <a:cs typeface="+mn-cs"/>
              </a:rPr>
              <a:t>of confidential data will have noticeable effects and cause damage to national security</a:t>
            </a:r>
          </a:p>
          <a:p>
            <a:r>
              <a:rPr lang="en-US" sz="1200" b="0" i="0" u="none" strike="noStrike" kern="1200" baseline="0" dirty="0" smtClean="0">
                <a:solidFill>
                  <a:schemeClr val="tx1"/>
                </a:solidFill>
                <a:latin typeface="+mn-lt"/>
                <a:ea typeface="+mn-ea"/>
                <a:cs typeface="+mn-cs"/>
              </a:rPr>
              <a:t>(if associated with the government) or significant damage (if associated with a private</a:t>
            </a:r>
          </a:p>
          <a:p>
            <a:r>
              <a:rPr lang="en-US" sz="1200" b="0" i="0" u="none" strike="noStrike" kern="1200" baseline="0" dirty="0" smtClean="0">
                <a:solidFill>
                  <a:schemeClr val="tx1"/>
                </a:solidFill>
                <a:latin typeface="+mn-lt"/>
                <a:ea typeface="+mn-ea"/>
                <a:cs typeface="+mn-cs"/>
              </a:rPr>
              <a:t>organization). This classification is used for all data between secret and unclassified</a:t>
            </a:r>
          </a:p>
          <a:p>
            <a:r>
              <a:rPr lang="en-US" sz="1200" b="0" i="0" u="none" strike="noStrike" kern="1200" baseline="0" dirty="0" smtClean="0">
                <a:solidFill>
                  <a:schemeClr val="tx1"/>
                </a:solidFill>
                <a:latin typeface="+mn-lt"/>
                <a:ea typeface="+mn-ea"/>
                <a:cs typeface="+mn-cs"/>
              </a:rPr>
              <a:t>classifications.</a:t>
            </a:r>
          </a:p>
          <a:p>
            <a:r>
              <a:rPr lang="en-US" sz="1200" b="1" i="0" u="none" strike="noStrike" kern="1200" baseline="0" dirty="0" smtClean="0">
                <a:solidFill>
                  <a:schemeClr val="tx1"/>
                </a:solidFill>
                <a:latin typeface="+mn-lt"/>
                <a:ea typeface="+mn-ea"/>
                <a:cs typeface="+mn-cs"/>
              </a:rPr>
              <a:t>commercial business, private-sector</a:t>
            </a:r>
          </a:p>
          <a:p>
            <a:r>
              <a:rPr lang="en-US" sz="1200" b="1" i="0" u="none" strike="noStrike" kern="1200" baseline="0" dirty="0" smtClean="0">
                <a:solidFill>
                  <a:schemeClr val="tx1"/>
                </a:solidFill>
                <a:latin typeface="+mn-lt"/>
                <a:ea typeface="+mn-ea"/>
                <a:cs typeface="+mn-cs"/>
              </a:rPr>
              <a:t>classification </a:t>
            </a:r>
            <a:r>
              <a:rPr lang="en-US" sz="1200" b="0" i="0" u="none" strike="noStrike" kern="1200" baseline="0" dirty="0" smtClean="0">
                <a:solidFill>
                  <a:schemeClr val="tx1"/>
                </a:solidFill>
                <a:latin typeface="+mn-lt"/>
                <a:ea typeface="+mn-ea"/>
                <a:cs typeface="+mn-cs"/>
              </a:rPr>
              <a:t>The security labels commonly</a:t>
            </a:r>
          </a:p>
          <a:p>
            <a:pPr fontAlgn="base"/>
            <a:r>
              <a:rPr lang="en-US" sz="1200" b="0" i="0" u="none" strike="noStrike" kern="1200" baseline="0" dirty="0" smtClean="0">
                <a:solidFill>
                  <a:schemeClr val="tx1"/>
                </a:solidFill>
                <a:latin typeface="+mn-lt"/>
                <a:ea typeface="+mn-ea"/>
                <a:cs typeface="+mn-cs"/>
              </a:rPr>
              <a:t>employed on secure systems used by corporations. </a:t>
            </a:r>
            <a:r>
              <a:rPr lang="en-US" sz="1200" b="0" i="0" kern="1200" dirty="0" smtClean="0">
                <a:solidFill>
                  <a:schemeClr val="tx1"/>
                </a:solidFill>
                <a:effectLst/>
                <a:latin typeface="+mn-lt"/>
                <a:ea typeface="+mn-ea"/>
                <a:cs typeface="+mn-cs"/>
              </a:rPr>
              <a:t>Typically, there are four classifications for data: </a:t>
            </a:r>
            <a:r>
              <a:rPr lang="en-US" sz="1200" b="1" i="0" kern="1200" dirty="0" smtClean="0">
                <a:solidFill>
                  <a:schemeClr val="tx1"/>
                </a:solidFill>
                <a:effectLst/>
                <a:latin typeface="+mn-lt"/>
                <a:ea typeface="+mn-ea"/>
                <a:cs typeface="+mn-cs"/>
              </a:rPr>
              <a:t>public</a:t>
            </a:r>
            <a:r>
              <a:rPr lang="en-US" sz="1200" b="0" i="0" kern="1200" dirty="0" smtClean="0">
                <a:solidFill>
                  <a:schemeClr val="tx1"/>
                </a:solidFill>
                <a:effectLst/>
                <a:latin typeface="+mn-lt"/>
                <a:ea typeface="+mn-ea"/>
                <a:cs typeface="+mn-cs"/>
              </a:rPr>
              <a:t>, </a:t>
            </a:r>
            <a:r>
              <a:rPr lang="en-US" sz="1200" b="1" i="0" kern="1200" dirty="0" smtClean="0">
                <a:solidFill>
                  <a:schemeClr val="tx1"/>
                </a:solidFill>
                <a:effectLst/>
                <a:latin typeface="+mn-lt"/>
                <a:ea typeface="+mn-ea"/>
                <a:cs typeface="+mn-cs"/>
              </a:rPr>
              <a:t>internal-only</a:t>
            </a:r>
            <a:r>
              <a:rPr lang="en-US" sz="1200" b="0" i="0" kern="1200" dirty="0" smtClean="0">
                <a:solidFill>
                  <a:schemeClr val="tx1"/>
                </a:solidFill>
                <a:effectLst/>
                <a:latin typeface="+mn-lt"/>
                <a:ea typeface="+mn-ea"/>
                <a:cs typeface="+mn-cs"/>
              </a:rPr>
              <a:t>, </a:t>
            </a:r>
            <a:r>
              <a:rPr lang="en-US" sz="1200" b="1" i="0" kern="1200" dirty="0" smtClean="0">
                <a:solidFill>
                  <a:schemeClr val="tx1"/>
                </a:solidFill>
                <a:effectLst/>
                <a:latin typeface="+mn-lt"/>
                <a:ea typeface="+mn-ea"/>
                <a:cs typeface="+mn-cs"/>
              </a:rPr>
              <a:t>confidential</a:t>
            </a:r>
            <a:r>
              <a:rPr lang="en-US" sz="1200" b="0" i="0" kern="1200" dirty="0" smtClean="0">
                <a:solidFill>
                  <a:schemeClr val="tx1"/>
                </a:solidFill>
                <a:effectLst/>
                <a:latin typeface="+mn-lt"/>
                <a:ea typeface="+mn-ea"/>
                <a:cs typeface="+mn-cs"/>
              </a:rPr>
              <a:t>, and </a:t>
            </a:r>
            <a:r>
              <a:rPr lang="en-US" sz="1200" b="1" i="0" kern="1200" dirty="0" smtClean="0">
                <a:solidFill>
                  <a:schemeClr val="tx1"/>
                </a:solidFill>
                <a:effectLst/>
                <a:latin typeface="+mn-lt"/>
                <a:ea typeface="+mn-ea"/>
                <a:cs typeface="+mn-cs"/>
              </a:rPr>
              <a:t>restricted</a:t>
            </a:r>
            <a:r>
              <a:rPr lang="en-US" sz="1200" b="0" i="0" kern="1200" dirty="0" smtClean="0">
                <a:solidFill>
                  <a:schemeClr val="tx1"/>
                </a:solidFill>
                <a:effectLst/>
                <a:latin typeface="+mn-lt"/>
                <a:ea typeface="+mn-ea"/>
                <a:cs typeface="+mn-cs"/>
              </a:rPr>
              <a:t>. Let’s look at examples for each of those.</a:t>
            </a:r>
          </a:p>
          <a:p>
            <a:pPr fontAlgn="base"/>
            <a:r>
              <a:rPr lang="en-US" sz="1200" b="1" i="0" kern="1200" dirty="0" smtClean="0">
                <a:solidFill>
                  <a:schemeClr val="tx1"/>
                </a:solidFill>
                <a:effectLst/>
                <a:latin typeface="+mn-lt"/>
                <a:ea typeface="+mn-ea"/>
                <a:cs typeface="+mn-cs"/>
              </a:rPr>
              <a:t>Public data</a:t>
            </a:r>
            <a:r>
              <a:rPr lang="en-US" sz="1200" b="0" i="0" kern="1200" dirty="0" smtClean="0">
                <a:solidFill>
                  <a:schemeClr val="tx1"/>
                </a:solidFill>
                <a:effectLst/>
                <a:latin typeface="+mn-lt"/>
                <a:ea typeface="+mn-ea"/>
                <a:cs typeface="+mn-cs"/>
              </a:rPr>
              <a:t>: This type of data is freely accessible to the public (i.e. all employees/company personnel). It can be freely used, reused, and redistributed without repercussions. An example might be first and last names, job descriptions, or press releases.</a:t>
            </a:r>
          </a:p>
          <a:p>
            <a:pPr fontAlgn="base"/>
            <a:r>
              <a:rPr lang="en-US" sz="1200" b="1" i="0" kern="1200" dirty="0" smtClean="0">
                <a:solidFill>
                  <a:schemeClr val="tx1"/>
                </a:solidFill>
                <a:effectLst/>
                <a:latin typeface="+mn-lt"/>
                <a:ea typeface="+mn-ea"/>
                <a:cs typeface="+mn-cs"/>
              </a:rPr>
              <a:t>Internal-only data</a:t>
            </a:r>
            <a:r>
              <a:rPr lang="en-US" sz="1200" b="0" i="0" kern="1200" dirty="0" smtClean="0">
                <a:solidFill>
                  <a:schemeClr val="tx1"/>
                </a:solidFill>
                <a:effectLst/>
                <a:latin typeface="+mn-lt"/>
                <a:ea typeface="+mn-ea"/>
                <a:cs typeface="+mn-cs"/>
              </a:rPr>
              <a:t>: This type of data is strictly accessible to internal company personnel or internal employees who are granted access. This might include internal-only memos or other communications, business plans, etc.</a:t>
            </a:r>
          </a:p>
          <a:p>
            <a:pPr fontAlgn="base"/>
            <a:r>
              <a:rPr lang="en-US" sz="1200" b="1" i="0" kern="1200" dirty="0" smtClean="0">
                <a:solidFill>
                  <a:schemeClr val="tx1"/>
                </a:solidFill>
                <a:effectLst/>
                <a:latin typeface="+mn-lt"/>
                <a:ea typeface="+mn-ea"/>
                <a:cs typeface="+mn-cs"/>
              </a:rPr>
              <a:t>Confidential data</a:t>
            </a:r>
            <a:r>
              <a:rPr lang="en-US" sz="1200" b="0" i="0" kern="1200" dirty="0" smtClean="0">
                <a:solidFill>
                  <a:schemeClr val="tx1"/>
                </a:solidFill>
                <a:effectLst/>
                <a:latin typeface="+mn-lt"/>
                <a:ea typeface="+mn-ea"/>
                <a:cs typeface="+mn-cs"/>
              </a:rPr>
              <a:t>: Access to confidential data requires specific authorization and/or clearance. Types of confidential data might include Social Security numbers, cardholder data, M&amp;A documents, and more. Usually, confidential data is protected by laws like HIPAA and the PCI DSS.</a:t>
            </a:r>
          </a:p>
          <a:p>
            <a:pPr fontAlgn="base"/>
            <a:r>
              <a:rPr lang="en-US" sz="1200" b="1" i="0" kern="1200" dirty="0" smtClean="0">
                <a:solidFill>
                  <a:schemeClr val="tx1"/>
                </a:solidFill>
                <a:effectLst/>
                <a:latin typeface="+mn-lt"/>
                <a:ea typeface="+mn-ea"/>
                <a:cs typeface="+mn-cs"/>
              </a:rPr>
              <a:t>Restricted data</a:t>
            </a:r>
            <a:r>
              <a:rPr lang="en-US" sz="1200" b="0" i="0" kern="1200" dirty="0" smtClean="0">
                <a:solidFill>
                  <a:schemeClr val="tx1"/>
                </a:solidFill>
                <a:effectLst/>
                <a:latin typeface="+mn-lt"/>
                <a:ea typeface="+mn-ea"/>
                <a:cs typeface="+mn-cs"/>
              </a:rPr>
              <a:t>: Restricted data includes data that, if compromised or accessed without authorization, which could lead to criminal charges and massive legal fines or cause irreparable damage to the company. Examples of restricted data might include proprietary information or research and data protected by state and federal regulations.</a:t>
            </a:r>
          </a:p>
          <a:p>
            <a:pPr defTabSz="912977" eaLnBrk="1" hangingPunct="1"/>
            <a:endParaRPr lang="en-US" dirty="0"/>
          </a:p>
          <a:p>
            <a:pPr eaLnBrk="1" hangingPunct="1"/>
            <a:r>
              <a:rPr lang="en-US" dirty="0"/>
              <a:t>Commercial examples relate to HIPAA, Privacy Act of 1974, and even Sarbanes-Oxley.</a:t>
            </a:r>
          </a:p>
          <a:p>
            <a:pPr eaLnBrk="1" hangingPunct="1"/>
            <a:endParaRPr lang="en-US" dirty="0"/>
          </a:p>
          <a:p>
            <a:pPr eaLnBrk="1" hangingPunct="1"/>
            <a:r>
              <a:rPr lang="en-US" dirty="0"/>
              <a:t>Examples of private info:  HIPAA data, personnel data, salary information, performance evaluations.</a:t>
            </a:r>
          </a:p>
        </p:txBody>
      </p:sp>
      <p:sp>
        <p:nvSpPr>
          <p:cNvPr id="99331" name="Rectangle 7"/>
          <p:cNvSpPr txBox="1">
            <a:spLocks noGrp="1" noChangeArrowheads="1"/>
          </p:cNvSpPr>
          <p:nvPr/>
        </p:nvSpPr>
        <p:spPr bwMode="auto">
          <a:xfrm>
            <a:off x="3883828" y="8829675"/>
            <a:ext cx="2972590" cy="465138"/>
          </a:xfrm>
          <a:prstGeom prst="rect">
            <a:avLst/>
          </a:prstGeom>
          <a:noFill/>
          <a:ln w="9525">
            <a:noFill/>
            <a:miter lim="800000"/>
            <a:headEnd/>
            <a:tailEnd/>
          </a:ln>
        </p:spPr>
        <p:txBody>
          <a:bodyPr lIns="91298" tIns="45649" rIns="91298" bIns="45649" anchor="b"/>
          <a:lstStyle/>
          <a:p>
            <a:pPr algn="r"/>
            <a:fld id="{8FB2836E-B308-4998-8A06-8D889A1C54B6}" type="slidenum">
              <a:rPr lang="en-US" sz="1200">
                <a:solidFill>
                  <a:srgbClr val="000000"/>
                </a:solidFill>
              </a:rPr>
              <a:pPr algn="r"/>
              <a:t>7</a:t>
            </a:fld>
            <a:endParaRPr lang="en-US" sz="1200" dirty="0">
              <a:solidFill>
                <a:srgbClr val="000000"/>
              </a:solidFill>
            </a:endParaRPr>
          </a:p>
        </p:txBody>
      </p:sp>
    </p:spTree>
    <p:extLst>
      <p:ext uri="{BB962C8B-B14F-4D97-AF65-F5344CB8AC3E}">
        <p14:creationId xmlns:p14="http://schemas.microsoft.com/office/powerpoint/2010/main" val="21781082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F8BD7B-F074-4686-8FE5-A9B297C03576}" type="slidenum">
              <a:rPr lang="en-US" smtClean="0"/>
              <a:t>8</a:t>
            </a:fld>
            <a:endParaRPr lang="en-US"/>
          </a:p>
        </p:txBody>
      </p:sp>
    </p:spTree>
    <p:extLst>
      <p:ext uri="{BB962C8B-B14F-4D97-AF65-F5344CB8AC3E}">
        <p14:creationId xmlns:p14="http://schemas.microsoft.com/office/powerpoint/2010/main" val="5174498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Classified information should be clearly marked and labeled</a:t>
            </a:r>
            <a:r>
              <a:rPr lang="en-US" baseline="0" dirty="0"/>
              <a:t> and the systems they reside on should enforce those labels uniformly.</a:t>
            </a:r>
          </a:p>
          <a:p>
            <a:endParaRPr lang="en-US" baseline="0" dirty="0"/>
          </a:p>
          <a:p>
            <a:r>
              <a:rPr lang="en-US" b="1" dirty="0"/>
              <a:t>Labeling/Marking</a:t>
            </a:r>
            <a:r>
              <a:rPr lang="en-US" baseline="0" dirty="0"/>
              <a:t> – media should have a physical label identifying the sensitivity of the information contained on it</a:t>
            </a:r>
          </a:p>
          <a:p>
            <a:r>
              <a:rPr lang="en-US" b="1" baseline="0" dirty="0"/>
              <a:t>Handling</a:t>
            </a:r>
            <a:r>
              <a:rPr lang="en-US" baseline="0" dirty="0"/>
              <a:t> – only designated personnel should have access to sensitive media</a:t>
            </a:r>
          </a:p>
          <a:p>
            <a:r>
              <a:rPr lang="en-US" b="1" baseline="0" dirty="0"/>
              <a:t>Storing</a:t>
            </a:r>
            <a:r>
              <a:rPr lang="en-US" baseline="0" dirty="0"/>
              <a:t> – encrypt the media and store it in a security container</a:t>
            </a:r>
          </a:p>
          <a:p>
            <a:r>
              <a:rPr lang="en-US" b="1" baseline="0" dirty="0"/>
              <a:t>Destruction/Sanitization</a:t>
            </a:r>
            <a:r>
              <a:rPr lang="en-US" baseline="0" dirty="0"/>
              <a:t> – when the media/sensitive information is no longer needed or useful</a:t>
            </a:r>
          </a:p>
          <a:p>
            <a:r>
              <a:rPr lang="en-US" b="1" dirty="0"/>
              <a:t>Record Retention</a:t>
            </a:r>
            <a:r>
              <a:rPr lang="en-US" b="1" baseline="0" dirty="0"/>
              <a:t> </a:t>
            </a:r>
            <a:r>
              <a:rPr lang="en-US" baseline="0" dirty="0"/>
              <a:t>– maintain accurate records of the location and types of records stored</a:t>
            </a:r>
          </a:p>
          <a:p>
            <a:r>
              <a:rPr lang="en-US" b="1" baseline="0" dirty="0"/>
              <a:t>Data Remanence </a:t>
            </a:r>
            <a:r>
              <a:rPr lang="en-US" baseline="0" dirty="0"/>
              <a:t>– is the residual physical representation of erased data which allows some physical characteristics of the data to be reconstructed</a:t>
            </a:r>
          </a:p>
        </p:txBody>
      </p:sp>
      <p:sp>
        <p:nvSpPr>
          <p:cNvPr id="4" name="Slide Number Placeholder 3"/>
          <p:cNvSpPr>
            <a:spLocks noGrp="1"/>
          </p:cNvSpPr>
          <p:nvPr>
            <p:ph type="sldNum" sz="quarter" idx="10"/>
          </p:nvPr>
        </p:nvSpPr>
        <p:spPr/>
        <p:txBody>
          <a:bodyPr/>
          <a:lstStyle/>
          <a:p>
            <a:fld id="{FE17E892-0DBE-47A9-86C7-FB413E1933DF}" type="slidenum">
              <a:rPr lang="en-US" smtClean="0"/>
              <a:pPr/>
              <a:t>9</a:t>
            </a:fld>
            <a:endParaRPr lang="en-US"/>
          </a:p>
        </p:txBody>
      </p:sp>
    </p:spTree>
    <p:extLst>
      <p:ext uri="{BB962C8B-B14F-4D97-AF65-F5344CB8AC3E}">
        <p14:creationId xmlns:p14="http://schemas.microsoft.com/office/powerpoint/2010/main" val="37208265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F8BD7B-F074-4686-8FE5-A9B297C03576}" type="slidenum">
              <a:rPr lang="en-US" smtClean="0"/>
              <a:t>10</a:t>
            </a:fld>
            <a:endParaRPr lang="en-US"/>
          </a:p>
        </p:txBody>
      </p:sp>
    </p:spTree>
    <p:extLst>
      <p:ext uri="{BB962C8B-B14F-4D97-AF65-F5344CB8AC3E}">
        <p14:creationId xmlns:p14="http://schemas.microsoft.com/office/powerpoint/2010/main" val="5174498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Someone in the organization</a:t>
            </a:r>
            <a:r>
              <a:rPr lang="en-US" b="0" baseline="0" dirty="0"/>
              <a:t> needs to be directly responsible for the information when it is created.</a:t>
            </a:r>
          </a:p>
          <a:p>
            <a:endParaRPr lang="en-US" b="0" baseline="0" dirty="0"/>
          </a:p>
          <a:p>
            <a:r>
              <a:rPr lang="en-US" b="0" dirty="0"/>
              <a:t>The data</a:t>
            </a:r>
            <a:r>
              <a:rPr lang="en-US" b="0" baseline="0" dirty="0"/>
              <a:t> owner may be an individual or group that created, purchased or acquired the information to support the mission of the organization.</a:t>
            </a:r>
          </a:p>
          <a:p>
            <a:endParaRPr lang="en-US" b="0" baseline="0" dirty="0"/>
          </a:p>
          <a:p>
            <a:r>
              <a:rPr lang="en-US" b="1" dirty="0"/>
              <a:t>data owner </a:t>
            </a:r>
            <a:r>
              <a:rPr lang="en-US" dirty="0"/>
              <a:t>The person responsible for classifying information for placement and protection</a:t>
            </a:r>
          </a:p>
          <a:p>
            <a:r>
              <a:rPr lang="en-US" dirty="0"/>
              <a:t>within the security solution. </a:t>
            </a:r>
            <a:r>
              <a:rPr lang="en-US" dirty="0" err="1"/>
              <a:t>Sybex</a:t>
            </a:r>
            <a:r>
              <a:rPr lang="en-US" dirty="0"/>
              <a:t> 8</a:t>
            </a:r>
            <a:r>
              <a:rPr lang="en-US" baseline="30000" dirty="0"/>
              <a:t>th</a:t>
            </a:r>
            <a:r>
              <a:rPr lang="en-US" dirty="0"/>
              <a:t> ed.</a:t>
            </a:r>
            <a:endParaRPr lang="en-US" b="0" baseline="0" dirty="0"/>
          </a:p>
          <a:p>
            <a:endParaRPr lang="en-US" b="0" baseline="0" dirty="0"/>
          </a:p>
          <a:p>
            <a:r>
              <a:rPr lang="en-US" b="1" baseline="0" dirty="0"/>
              <a:t>Data owners:</a:t>
            </a:r>
          </a:p>
          <a:p>
            <a:pPr marL="171450" indent="-171450">
              <a:buFont typeface="Arial" panose="020B0604020202020204" pitchFamily="34" charset="0"/>
              <a:buChar char="•"/>
            </a:pPr>
            <a:r>
              <a:rPr lang="en-US" b="0" baseline="0" dirty="0"/>
              <a:t>Have legal rights over the data</a:t>
            </a:r>
          </a:p>
          <a:p>
            <a:pPr marL="171450" indent="-171450">
              <a:buFont typeface="Arial" panose="020B0604020202020204" pitchFamily="34" charset="0"/>
              <a:buChar char="•"/>
            </a:pPr>
            <a:r>
              <a:rPr lang="en-US" b="0" baseline="0" dirty="0"/>
              <a:t>The right to exploit the data</a:t>
            </a:r>
          </a:p>
          <a:p>
            <a:pPr marL="171450" indent="-171450">
              <a:buFont typeface="Arial" panose="020B0604020202020204" pitchFamily="34" charset="0"/>
              <a:buChar char="•"/>
            </a:pPr>
            <a:r>
              <a:rPr lang="en-US" b="0" baseline="0" dirty="0"/>
              <a:t>The right to destroy the data</a:t>
            </a:r>
            <a:endParaRPr lang="en-US" b="0" dirty="0"/>
          </a:p>
          <a:p>
            <a:endParaRPr lang="en-US" b="1" dirty="0"/>
          </a:p>
          <a:p>
            <a:r>
              <a:rPr lang="en-US" b="1" dirty="0"/>
              <a:t>Data owners</a:t>
            </a:r>
            <a:r>
              <a:rPr lang="en-US" b="1" baseline="0" dirty="0"/>
              <a:t> should also establish and document:</a:t>
            </a:r>
          </a:p>
          <a:p>
            <a:pPr marL="171450" indent="-171450">
              <a:buFont typeface="Arial" panose="020B0604020202020204" pitchFamily="34" charset="0"/>
              <a:buChar char="•"/>
            </a:pPr>
            <a:r>
              <a:rPr lang="en-US" baseline="0" dirty="0"/>
              <a:t>The ownership of intellectual property rights, and copyrights of their data</a:t>
            </a:r>
          </a:p>
          <a:p>
            <a:pPr marL="171450" indent="-171450">
              <a:buFont typeface="Arial" panose="020B0604020202020204" pitchFamily="34" charset="0"/>
              <a:buChar char="•"/>
            </a:pPr>
            <a:r>
              <a:rPr lang="en-US" baseline="0" dirty="0"/>
              <a:t>The statutory and non-statutory obligations relevant to their business to ensure the data is compliant</a:t>
            </a:r>
          </a:p>
          <a:p>
            <a:pPr marL="171450" indent="-171450">
              <a:buFont typeface="Arial" panose="020B0604020202020204" pitchFamily="34" charset="0"/>
              <a:buChar char="•"/>
            </a:pPr>
            <a:r>
              <a:rPr lang="en-US" baseline="0" dirty="0"/>
              <a:t>The policies for data security, disclosure control, release, pricing and dissemination</a:t>
            </a:r>
          </a:p>
          <a:p>
            <a:pPr marL="171450" indent="-171450">
              <a:buFont typeface="Arial" panose="020B0604020202020204" pitchFamily="34" charset="0"/>
              <a:buChar char="•"/>
            </a:pPr>
            <a:r>
              <a:rPr lang="en-US" baseline="0" dirty="0"/>
              <a:t>The agreement reached with users and customers on the conditions of use before data is released</a:t>
            </a:r>
            <a:endParaRPr lang="en-US" dirty="0"/>
          </a:p>
        </p:txBody>
      </p:sp>
      <p:sp>
        <p:nvSpPr>
          <p:cNvPr id="4" name="Slide Number Placeholder 3"/>
          <p:cNvSpPr>
            <a:spLocks noGrp="1"/>
          </p:cNvSpPr>
          <p:nvPr>
            <p:ph type="sldNum" sz="quarter" idx="10"/>
          </p:nvPr>
        </p:nvSpPr>
        <p:spPr/>
        <p:txBody>
          <a:bodyPr/>
          <a:lstStyle/>
          <a:p>
            <a:fld id="{FE17E892-0DBE-47A9-86C7-FB413E1933DF}" type="slidenum">
              <a:rPr lang="en-US" smtClean="0"/>
              <a:pPr/>
              <a:t>11</a:t>
            </a:fld>
            <a:endParaRPr lang="en-US"/>
          </a:p>
        </p:txBody>
      </p:sp>
    </p:spTree>
    <p:extLst>
      <p:ext uri="{BB962C8B-B14F-4D97-AF65-F5344CB8AC3E}">
        <p14:creationId xmlns:p14="http://schemas.microsoft.com/office/powerpoint/2010/main" val="14295529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information has value which is represented by its</a:t>
            </a:r>
            <a:r>
              <a:rPr lang="en-US" baseline="0" dirty="0"/>
              <a:t> cost and its perceived value internally and externally to an organization however information may lose its value if it’s been improperly modified, disclosed or has not been properly calculated.</a:t>
            </a:r>
          </a:p>
          <a:p>
            <a:endParaRPr lang="en-US" baseline="0" dirty="0"/>
          </a:p>
          <a:p>
            <a:r>
              <a:rPr lang="en-US" sz="1200" b="1" i="0" u="none" strike="noStrike" kern="1200" baseline="0" dirty="0">
                <a:solidFill>
                  <a:schemeClr val="tx1"/>
                </a:solidFill>
                <a:latin typeface="+mn-lt"/>
                <a:ea typeface="+mn-ea"/>
                <a:cs typeface="+mn-cs"/>
              </a:rPr>
              <a:t>asset </a:t>
            </a:r>
            <a:r>
              <a:rPr lang="en-US" sz="1200" b="0" i="0" u="none" strike="noStrike" kern="1200" baseline="0" dirty="0">
                <a:solidFill>
                  <a:schemeClr val="tx1"/>
                </a:solidFill>
                <a:latin typeface="+mn-lt"/>
                <a:ea typeface="+mn-ea"/>
                <a:cs typeface="+mn-cs"/>
              </a:rPr>
              <a:t>Anything within an environment that should be protected. The loss or disclosure</a:t>
            </a:r>
          </a:p>
          <a:p>
            <a:r>
              <a:rPr lang="en-US" sz="1200" b="0" i="0" u="none" strike="noStrike" kern="1200" baseline="0" dirty="0">
                <a:solidFill>
                  <a:schemeClr val="tx1"/>
                </a:solidFill>
                <a:latin typeface="+mn-lt"/>
                <a:ea typeface="+mn-ea"/>
                <a:cs typeface="+mn-cs"/>
              </a:rPr>
              <a:t>of an asset could result in an overall security compromise, loss of productivity, reduction in</a:t>
            </a:r>
          </a:p>
          <a:p>
            <a:r>
              <a:rPr lang="en-US" sz="1200" b="0" i="0" u="none" strike="noStrike" kern="1200" baseline="0" dirty="0">
                <a:solidFill>
                  <a:schemeClr val="tx1"/>
                </a:solidFill>
                <a:latin typeface="+mn-lt"/>
                <a:ea typeface="+mn-ea"/>
                <a:cs typeface="+mn-cs"/>
              </a:rPr>
              <a:t>profits, additional expenditures, discontinuation of the organization, and numerous intangible</a:t>
            </a:r>
          </a:p>
          <a:p>
            <a:r>
              <a:rPr lang="en-US" sz="1200" b="0" i="0" u="none" strike="noStrike" kern="1200" baseline="0" dirty="0">
                <a:solidFill>
                  <a:schemeClr val="tx1"/>
                </a:solidFill>
                <a:latin typeface="+mn-lt"/>
                <a:ea typeface="+mn-ea"/>
                <a:cs typeface="+mn-cs"/>
              </a:rPr>
              <a:t>consequences. </a:t>
            </a:r>
            <a:r>
              <a:rPr lang="en-US" sz="1200" b="0" i="0" u="none" strike="noStrike" kern="1200" baseline="0" dirty="0" err="1">
                <a:solidFill>
                  <a:schemeClr val="tx1"/>
                </a:solidFill>
                <a:latin typeface="+mn-lt"/>
                <a:ea typeface="+mn-ea"/>
                <a:cs typeface="+mn-cs"/>
              </a:rPr>
              <a:t>Sybex</a:t>
            </a:r>
            <a:r>
              <a:rPr lang="en-US" sz="1200" b="0" i="0" u="none" strike="noStrike" kern="1200" baseline="0" dirty="0">
                <a:solidFill>
                  <a:schemeClr val="tx1"/>
                </a:solidFill>
                <a:latin typeface="+mn-lt"/>
                <a:ea typeface="+mn-ea"/>
                <a:cs typeface="+mn-cs"/>
              </a:rPr>
              <a:t> 8</a:t>
            </a:r>
            <a:r>
              <a:rPr lang="en-US" sz="1200" b="0" i="0" u="none" strike="noStrike" kern="1200" baseline="30000" dirty="0">
                <a:solidFill>
                  <a:schemeClr val="tx1"/>
                </a:solidFill>
                <a:latin typeface="+mn-lt"/>
                <a:ea typeface="+mn-ea"/>
                <a:cs typeface="+mn-cs"/>
              </a:rPr>
              <a:t>th</a:t>
            </a:r>
            <a:r>
              <a:rPr lang="en-US" sz="1200" b="0" i="0" u="none" strike="noStrike" kern="1200" baseline="0" dirty="0">
                <a:solidFill>
                  <a:schemeClr val="tx1"/>
                </a:solidFill>
                <a:latin typeface="+mn-lt"/>
                <a:ea typeface="+mn-ea"/>
                <a:cs typeface="+mn-cs"/>
              </a:rPr>
              <a:t> ed.</a:t>
            </a:r>
            <a:endParaRPr lang="en-US" baseline="0" dirty="0"/>
          </a:p>
          <a:p>
            <a:endParaRPr lang="en-US" baseline="0" dirty="0"/>
          </a:p>
          <a:p>
            <a:r>
              <a:rPr lang="en-US" b="1" baseline="0" dirty="0"/>
              <a:t>Information valuation methods may be:</a:t>
            </a:r>
            <a:endParaRPr lang="en-US" b="0" baseline="0" dirty="0"/>
          </a:p>
          <a:p>
            <a:pPr marL="171450" indent="-171450">
              <a:buFont typeface="Arial" panose="020B0604020202020204" pitchFamily="34" charset="0"/>
              <a:buChar char="•"/>
            </a:pPr>
            <a:r>
              <a:rPr lang="en-US" baseline="0" dirty="0"/>
              <a:t>Descriptive – subjective; valuation methods include the creation, dissemination and collection of data from checklists or surveys</a:t>
            </a:r>
          </a:p>
          <a:p>
            <a:pPr marL="171450" indent="-171450">
              <a:buFont typeface="Arial" panose="020B0604020202020204" pitchFamily="34" charset="0"/>
              <a:buChar char="•"/>
            </a:pPr>
            <a:r>
              <a:rPr lang="en-US" baseline="0" dirty="0"/>
              <a:t>Metric – objective; provide a more objective view as information valuation is based on quantitative measurements</a:t>
            </a:r>
          </a:p>
          <a:p>
            <a:pPr marL="171450" indent="-171450">
              <a:buFont typeface="Arial" panose="020B0604020202020204" pitchFamily="34" charset="0"/>
              <a:buChar char="•"/>
            </a:pPr>
            <a:endParaRPr lang="en-US" baseline="0" dirty="0"/>
          </a:p>
          <a:p>
            <a:pPr marL="0" indent="0">
              <a:buFont typeface="Arial" panose="020B0604020202020204" pitchFamily="34" charset="0"/>
              <a:buNone/>
            </a:pPr>
            <a:r>
              <a:rPr lang="en-US" b="1" baseline="0" dirty="0"/>
              <a:t>Intangible Asset Valuation Methods:</a:t>
            </a:r>
          </a:p>
          <a:p>
            <a:pPr marL="171450" indent="-171450">
              <a:buFont typeface="Arial" panose="020B0604020202020204" pitchFamily="34" charset="0"/>
              <a:buChar char="•"/>
            </a:pPr>
            <a:r>
              <a:rPr lang="en-US" baseline="0" dirty="0"/>
              <a:t>Cost</a:t>
            </a:r>
          </a:p>
          <a:p>
            <a:pPr marL="171450" indent="-171450">
              <a:buFont typeface="Arial" panose="020B0604020202020204" pitchFamily="34" charset="0"/>
              <a:buChar char="•"/>
            </a:pPr>
            <a:r>
              <a:rPr lang="en-US" baseline="0" dirty="0"/>
              <a:t>Capitalization of Historical Profits</a:t>
            </a:r>
          </a:p>
          <a:p>
            <a:pPr marL="171450" indent="-171450">
              <a:buFont typeface="Arial" panose="020B0604020202020204" pitchFamily="34" charset="0"/>
              <a:buChar char="•"/>
            </a:pPr>
            <a:r>
              <a:rPr lang="en-US" baseline="0" dirty="0"/>
              <a:t>Cost Avoidance or Savings</a:t>
            </a:r>
            <a:endParaRPr lang="en-US" dirty="0"/>
          </a:p>
        </p:txBody>
      </p:sp>
      <p:sp>
        <p:nvSpPr>
          <p:cNvPr id="4" name="Slide Number Placeholder 3"/>
          <p:cNvSpPr>
            <a:spLocks noGrp="1"/>
          </p:cNvSpPr>
          <p:nvPr>
            <p:ph type="sldNum" sz="quarter" idx="10"/>
          </p:nvPr>
        </p:nvSpPr>
        <p:spPr/>
        <p:txBody>
          <a:bodyPr/>
          <a:lstStyle/>
          <a:p>
            <a:fld id="{8405BB71-09F7-4E98-B737-C0CDE9D17111}" type="slidenum">
              <a:rPr lang="en-US" smtClean="0"/>
              <a:pPr/>
              <a:t>12</a:t>
            </a:fld>
            <a:endParaRPr lang="en-US"/>
          </a:p>
        </p:txBody>
      </p:sp>
    </p:spTree>
    <p:extLst>
      <p:ext uri="{BB962C8B-B14F-4D97-AF65-F5344CB8AC3E}">
        <p14:creationId xmlns:p14="http://schemas.microsoft.com/office/powerpoint/2010/main" val="36624985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Asset management </a:t>
            </a:r>
            <a:r>
              <a:rPr lang="en-US" dirty="0"/>
              <a:t>is a foundation of information</a:t>
            </a:r>
            <a:r>
              <a:rPr lang="en-US" baseline="0" dirty="0"/>
              <a:t> security.</a:t>
            </a:r>
          </a:p>
          <a:p>
            <a:endParaRPr lang="en-US" baseline="0" dirty="0"/>
          </a:p>
          <a:p>
            <a:r>
              <a:rPr lang="en-US" b="1" baseline="0" dirty="0"/>
              <a:t>Inventory Management</a:t>
            </a:r>
            <a:r>
              <a:rPr lang="en-US" baseline="0" dirty="0"/>
              <a:t>: captures the basics of what assets are on hand, where they are located, and who owns them.</a:t>
            </a:r>
          </a:p>
          <a:p>
            <a:endParaRPr lang="en-US" baseline="0" dirty="0"/>
          </a:p>
          <a:p>
            <a:r>
              <a:rPr lang="en-US" b="1" baseline="0" dirty="0"/>
              <a:t>Configuration Management</a:t>
            </a:r>
            <a:r>
              <a:rPr lang="en-US" baseline="0" dirty="0"/>
              <a:t>: adds a relationship dynamic (i.e. upstream/downstream, parent/child, classes/components) between each configuration item (CI); it involves:</a:t>
            </a:r>
          </a:p>
          <a:p>
            <a:pPr marL="171450" indent="-171450">
              <a:buFont typeface="Arial" panose="020B0604020202020204" pitchFamily="34" charset="0"/>
              <a:buChar char="•"/>
            </a:pPr>
            <a:r>
              <a:rPr lang="en-US" baseline="0" dirty="0"/>
              <a:t>Processes around planning and identifying CI structures</a:t>
            </a:r>
          </a:p>
          <a:p>
            <a:pPr marL="171450" indent="-171450">
              <a:buFont typeface="Arial" panose="020B0604020202020204" pitchFamily="34" charset="0"/>
              <a:buChar char="•"/>
            </a:pPr>
            <a:r>
              <a:rPr lang="en-US" baseline="0" dirty="0"/>
              <a:t>Having a controlled environment for changing Cis</a:t>
            </a:r>
          </a:p>
          <a:p>
            <a:pPr marL="171450" indent="-171450">
              <a:buFont typeface="Arial" panose="020B0604020202020204" pitchFamily="34" charset="0"/>
              <a:buChar char="•"/>
            </a:pPr>
            <a:r>
              <a:rPr lang="en-US" baseline="0" dirty="0"/>
              <a:t>Reports on the status of Cis</a:t>
            </a:r>
          </a:p>
          <a:p>
            <a:pPr marL="0" indent="0">
              <a:buFont typeface="Arial" panose="020B0604020202020204" pitchFamily="34" charset="0"/>
              <a:buNone/>
            </a:pPr>
            <a:endParaRPr lang="en-US" baseline="0" dirty="0"/>
          </a:p>
          <a:p>
            <a:pPr marL="0" indent="0">
              <a:buFont typeface="Arial" panose="020B0604020202020204" pitchFamily="34" charset="0"/>
              <a:buNone/>
            </a:pPr>
            <a:r>
              <a:rPr lang="en-US" b="1" baseline="0" dirty="0"/>
              <a:t>ITAM</a:t>
            </a:r>
            <a:r>
              <a:rPr lang="en-US" baseline="0" dirty="0"/>
              <a:t>: is a broader discipline that adds several dimensions of management and involves a much broader base of stakeholders; it introduces the financial aspects of assets (i.e. costs, value, contractual status); refers to the full lifecycle management of IT assets; is designed to manage the physical, contractual, and financial aspects of the assets</a:t>
            </a:r>
          </a:p>
          <a:p>
            <a:pPr marL="0" indent="0">
              <a:buFont typeface="Arial" panose="020B0604020202020204" pitchFamily="34" charset="0"/>
              <a:buNone/>
            </a:pPr>
            <a:endParaRPr lang="en-US" baseline="0" dirty="0"/>
          </a:p>
          <a:p>
            <a:pPr marL="0" indent="0">
              <a:buFont typeface="Arial" panose="020B0604020202020204" pitchFamily="34" charset="0"/>
              <a:buNone/>
            </a:pPr>
            <a:r>
              <a:rPr lang="en-US" b="1" baseline="0" dirty="0"/>
              <a:t>CMDB</a:t>
            </a:r>
            <a:r>
              <a:rPr lang="en-US" baseline="0" dirty="0"/>
              <a:t>: an evolutionary approach; is a logical entity with key integration points and it supports and enables process in service delivery, service support, IT asset management, and other IT disciplines; contains information about incidents, known errors and problems; </a:t>
            </a:r>
            <a:r>
              <a:rPr lang="en-US" u="sng" baseline="0" dirty="0"/>
              <a:t>allows powerful insight into the current ever changing profile of the infrastructure</a:t>
            </a:r>
          </a:p>
          <a:p>
            <a:pPr marL="0" indent="0">
              <a:buFont typeface="Arial" panose="020B0604020202020204" pitchFamily="34" charset="0"/>
              <a:buNone/>
            </a:pPr>
            <a:endParaRPr lang="en-US" u="sng" baseline="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A </a:t>
            </a:r>
            <a:r>
              <a:rPr lang="en-US" b="1" dirty="0"/>
              <a:t>CMDB</a:t>
            </a:r>
            <a:r>
              <a:rPr lang="en-US" dirty="0"/>
              <a:t> is a repository (a database) that stores lists of information and relationships. ... Discovery and data import tools are typically </a:t>
            </a:r>
            <a:r>
              <a:rPr lang="en-US" b="1" dirty="0"/>
              <a:t>used to</a:t>
            </a:r>
            <a:r>
              <a:rPr lang="en-US" dirty="0"/>
              <a:t> identify configuration items in the IT environment and populate them into the </a:t>
            </a:r>
            <a:r>
              <a:rPr lang="en-US" b="1" dirty="0"/>
              <a:t>CMDB</a:t>
            </a:r>
            <a:r>
              <a:rPr lang="en-US" dirty="0"/>
              <a:t>. Some organizations also use manual inventories and audits to update their </a:t>
            </a:r>
            <a:r>
              <a:rPr lang="en-US" b="1" dirty="0"/>
              <a:t>CMDB</a:t>
            </a:r>
            <a:r>
              <a:rPr lang="en-US" dirty="0"/>
              <a:t> data - https://freshservice.com › </a:t>
            </a:r>
            <a:r>
              <a:rPr lang="en-US" dirty="0" err="1"/>
              <a:t>cmdb</a:t>
            </a: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u="sng" baseline="0" dirty="0"/>
          </a:p>
          <a:p>
            <a:pPr marL="0" indent="0">
              <a:buFont typeface="Arial" panose="020B0604020202020204" pitchFamily="34" charset="0"/>
              <a:buNone/>
            </a:pPr>
            <a:endParaRPr lang="en-US" baseline="0" dirty="0"/>
          </a:p>
          <a:p>
            <a:r>
              <a:rPr lang="en-US" b="1" dirty="0"/>
              <a:t>Software: </a:t>
            </a:r>
            <a:endParaRPr lang="en-US" b="0" dirty="0"/>
          </a:p>
          <a:p>
            <a:pPr marL="171450" indent="-171450">
              <a:buFont typeface="Arial" panose="020B0604020202020204" pitchFamily="34" charset="0"/>
              <a:buChar char="•"/>
            </a:pPr>
            <a:r>
              <a:rPr lang="en-US" b="0" dirty="0"/>
              <a:t>Control original copies of licensed SW</a:t>
            </a:r>
            <a:r>
              <a:rPr lang="en-US" b="0" baseline="0" dirty="0"/>
              <a:t> to prevent copyright infringement</a:t>
            </a:r>
            <a:endParaRPr lang="en-US" b="0" dirty="0"/>
          </a:p>
          <a:p>
            <a:endParaRPr lang="en-US" b="0" dirty="0"/>
          </a:p>
          <a:p>
            <a:r>
              <a:rPr lang="en-US" b="1" dirty="0"/>
              <a:t>Equipment Lifecycle:</a:t>
            </a:r>
          </a:p>
          <a:p>
            <a:pPr marL="171450" indent="-171450">
              <a:buFont typeface="Arial" panose="020B0604020202020204" pitchFamily="34" charset="0"/>
              <a:buChar char="•"/>
            </a:pPr>
            <a:r>
              <a:rPr lang="en-US" b="0" dirty="0"/>
              <a:t>Equipment has a useful life</a:t>
            </a:r>
          </a:p>
          <a:p>
            <a:pPr marL="171450" indent="-171450">
              <a:buFont typeface="Arial" panose="020B0604020202020204" pitchFamily="34" charset="0"/>
              <a:buChar char="•"/>
            </a:pPr>
            <a:r>
              <a:rPr lang="en-US" b="0" dirty="0"/>
              <a:t>IT equipment will depreciate over time</a:t>
            </a:r>
          </a:p>
          <a:p>
            <a:pPr marL="171450" indent="-171450">
              <a:buFont typeface="Arial" panose="020B0604020202020204" pitchFamily="34" charset="0"/>
              <a:buChar char="•"/>
            </a:pPr>
            <a:r>
              <a:rPr lang="en-US" b="0" dirty="0"/>
              <a:t>IT</a:t>
            </a:r>
            <a:r>
              <a:rPr lang="en-US" b="0" baseline="0" dirty="0"/>
              <a:t> equipment may cease being capable of performing required tasks</a:t>
            </a:r>
          </a:p>
          <a:p>
            <a:pPr marL="171450" indent="-171450">
              <a:buFont typeface="Arial" panose="020B0604020202020204" pitchFamily="34" charset="0"/>
              <a:buChar char="•"/>
            </a:pPr>
            <a:r>
              <a:rPr lang="en-US" b="0" baseline="0" dirty="0"/>
              <a:t>Support may no longer be provided</a:t>
            </a:r>
            <a:endParaRPr lang="en-US" b="0" dirty="0"/>
          </a:p>
          <a:p>
            <a:endParaRPr lang="en-US" b="0" dirty="0"/>
          </a:p>
          <a:p>
            <a:r>
              <a:rPr lang="en-US" b="1" dirty="0"/>
              <a:t>Personal Information:</a:t>
            </a:r>
          </a:p>
          <a:p>
            <a:pPr marL="171450" indent="-171450">
              <a:buFont typeface="Arial" panose="020B0604020202020204" pitchFamily="34" charset="0"/>
              <a:buChar char="•"/>
            </a:pPr>
            <a:r>
              <a:rPr lang="en-US" dirty="0"/>
              <a:t>Obtained fairly and lawfully</a:t>
            </a:r>
          </a:p>
          <a:p>
            <a:pPr marL="171450" indent="-171450">
              <a:buFont typeface="Arial" panose="020B0604020202020204" pitchFamily="34" charset="0"/>
              <a:buChar char="•"/>
            </a:pPr>
            <a:r>
              <a:rPr lang="en-US" dirty="0"/>
              <a:t>Used only for the original specified purpose</a:t>
            </a:r>
          </a:p>
          <a:p>
            <a:pPr marL="171450" indent="-171450">
              <a:buFont typeface="Arial" panose="020B0604020202020204" pitchFamily="34" charset="0"/>
              <a:buChar char="•"/>
            </a:pPr>
            <a:r>
              <a:rPr lang="en-US" dirty="0"/>
              <a:t>Adequate, relevant and not excessive to purpose</a:t>
            </a:r>
          </a:p>
          <a:p>
            <a:pPr marL="171450" indent="-171450">
              <a:buFont typeface="Arial" panose="020B0604020202020204" pitchFamily="34" charset="0"/>
              <a:buChar char="•"/>
            </a:pPr>
            <a:r>
              <a:rPr lang="en-US" dirty="0"/>
              <a:t>Accurate and up to date</a:t>
            </a:r>
          </a:p>
          <a:p>
            <a:pPr marL="171450" indent="-171450">
              <a:buFont typeface="Arial" panose="020B0604020202020204" pitchFamily="34" charset="0"/>
              <a:buChar char="•"/>
            </a:pPr>
            <a:r>
              <a:rPr lang="en-US" dirty="0"/>
              <a:t>Accessible to the subject</a:t>
            </a:r>
          </a:p>
          <a:p>
            <a:pPr marL="171450" indent="-171450">
              <a:buFont typeface="Arial" panose="020B0604020202020204" pitchFamily="34" charset="0"/>
              <a:buChar char="•"/>
            </a:pPr>
            <a:r>
              <a:rPr lang="en-US" dirty="0"/>
              <a:t>Kept secure</a:t>
            </a:r>
          </a:p>
          <a:p>
            <a:pPr marL="171450" indent="-171450">
              <a:buFont typeface="Arial" panose="020B0604020202020204" pitchFamily="34" charset="0"/>
              <a:buChar char="•"/>
            </a:pPr>
            <a:r>
              <a:rPr lang="en-US" dirty="0"/>
              <a:t>Destroyed after its purpose is complete</a:t>
            </a:r>
          </a:p>
          <a:p>
            <a:pPr marL="0" indent="0">
              <a:buFont typeface="Arial" panose="020B0604020202020204" pitchFamily="34" charset="0"/>
              <a:buNone/>
            </a:pPr>
            <a:endParaRPr lang="en-US" baseline="0" dirty="0"/>
          </a:p>
        </p:txBody>
      </p:sp>
      <p:sp>
        <p:nvSpPr>
          <p:cNvPr id="4" name="Slide Number Placeholder 3"/>
          <p:cNvSpPr>
            <a:spLocks noGrp="1"/>
          </p:cNvSpPr>
          <p:nvPr>
            <p:ph type="sldNum" sz="quarter" idx="10"/>
          </p:nvPr>
        </p:nvSpPr>
        <p:spPr/>
        <p:txBody>
          <a:bodyPr/>
          <a:lstStyle/>
          <a:p>
            <a:fld id="{FE17E892-0DBE-47A9-86C7-FB413E1933DF}" type="slidenum">
              <a:rPr lang="en-US" smtClean="0"/>
              <a:pPr/>
              <a:t>13</a:t>
            </a:fld>
            <a:endParaRPr lang="en-US"/>
          </a:p>
        </p:txBody>
      </p:sp>
    </p:spTree>
    <p:extLst>
      <p:ext uri="{BB962C8B-B14F-4D97-AF65-F5344CB8AC3E}">
        <p14:creationId xmlns:p14="http://schemas.microsoft.com/office/powerpoint/2010/main" val="15750183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Different types</a:t>
            </a:r>
            <a:r>
              <a:rPr lang="en-US" baseline="0" dirty="0"/>
              <a:t> of data have different data retention requirements.</a:t>
            </a:r>
          </a:p>
          <a:p>
            <a:endParaRPr lang="en-US" baseline="0" dirty="0"/>
          </a:p>
          <a:p>
            <a:r>
              <a:rPr lang="en-US" b="1" baseline="0" dirty="0"/>
              <a:t>Holistic approach to data retention:</a:t>
            </a:r>
          </a:p>
          <a:p>
            <a:pPr marL="171450" indent="-171450">
              <a:buFont typeface="Arial" panose="020B0604020202020204" pitchFamily="34" charset="0"/>
              <a:buChar char="•"/>
            </a:pPr>
            <a:r>
              <a:rPr lang="en-US" baseline="0" dirty="0"/>
              <a:t>Understand where the data exists</a:t>
            </a:r>
          </a:p>
          <a:p>
            <a:pPr marL="171450" indent="-171450">
              <a:buFont typeface="Arial" panose="020B0604020202020204" pitchFamily="34" charset="0"/>
              <a:buChar char="•"/>
            </a:pPr>
            <a:r>
              <a:rPr lang="en-US" baseline="0" dirty="0"/>
              <a:t>Classify and define the data</a:t>
            </a:r>
          </a:p>
          <a:p>
            <a:pPr marL="171450" indent="-171450">
              <a:buFont typeface="Arial" panose="020B0604020202020204" pitchFamily="34" charset="0"/>
              <a:buChar char="•"/>
            </a:pPr>
            <a:r>
              <a:rPr lang="en-US" baseline="0" dirty="0"/>
              <a:t>Archive and manage data</a:t>
            </a:r>
          </a:p>
          <a:p>
            <a:endParaRPr lang="en-US" baseline="0" dirty="0"/>
          </a:p>
          <a:p>
            <a:r>
              <a:rPr lang="en-US" b="1" baseline="0" dirty="0"/>
              <a:t>Data Retention Strategy</a:t>
            </a:r>
            <a:r>
              <a:rPr lang="en-US" baseline="0" dirty="0"/>
              <a:t>:</a:t>
            </a:r>
          </a:p>
          <a:p>
            <a:pPr marL="171450" indent="-171450">
              <a:buFont typeface="Arial" panose="020B0604020202020204" pitchFamily="34" charset="0"/>
              <a:buChar char="•"/>
            </a:pPr>
            <a:r>
              <a:rPr lang="en-US" baseline="0" dirty="0"/>
              <a:t>Involve all stakeholders</a:t>
            </a:r>
          </a:p>
          <a:p>
            <a:pPr marL="171450" indent="-171450">
              <a:buFont typeface="Arial" panose="020B0604020202020204" pitchFamily="34" charset="0"/>
              <a:buChar char="•"/>
            </a:pPr>
            <a:r>
              <a:rPr lang="en-US" baseline="0" dirty="0"/>
              <a:t>Establish common objectives for supporting archiving and data retention best practices</a:t>
            </a:r>
          </a:p>
          <a:p>
            <a:pPr marL="171450" indent="-171450">
              <a:buFont typeface="Arial" panose="020B0604020202020204" pitchFamily="34" charset="0"/>
              <a:buChar char="•"/>
            </a:pPr>
            <a:r>
              <a:rPr lang="en-US" baseline="0" dirty="0"/>
              <a:t>Monitor, review, and update documented data retention policies and archiving procedures</a:t>
            </a:r>
          </a:p>
        </p:txBody>
      </p:sp>
      <p:sp>
        <p:nvSpPr>
          <p:cNvPr id="4" name="Slide Number Placeholder 3"/>
          <p:cNvSpPr>
            <a:spLocks noGrp="1"/>
          </p:cNvSpPr>
          <p:nvPr>
            <p:ph type="sldNum" sz="quarter" idx="10"/>
          </p:nvPr>
        </p:nvSpPr>
        <p:spPr/>
        <p:txBody>
          <a:bodyPr/>
          <a:lstStyle/>
          <a:p>
            <a:fld id="{FE17E892-0DBE-47A9-86C7-FB413E1933DF}" type="slidenum">
              <a:rPr lang="en-US" smtClean="0"/>
              <a:pPr/>
              <a:t>14</a:t>
            </a:fld>
            <a:endParaRPr lang="en-US"/>
          </a:p>
        </p:txBody>
      </p:sp>
    </p:spTree>
    <p:extLst>
      <p:ext uri="{BB962C8B-B14F-4D97-AF65-F5344CB8AC3E}">
        <p14:creationId xmlns:p14="http://schemas.microsoft.com/office/powerpoint/2010/main" val="34174538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The record</a:t>
            </a:r>
            <a:r>
              <a:rPr lang="en-US" b="0" baseline="0" dirty="0"/>
              <a:t> retention policy should not be entirely static because business needs for different types of records may evolve</a:t>
            </a:r>
          </a:p>
          <a:p>
            <a:endParaRPr lang="en-US" b="0" baseline="0" dirty="0"/>
          </a:p>
          <a:p>
            <a:r>
              <a:rPr lang="en-US" sz="1200" b="1" i="0" u="none" strike="noStrike" kern="1200" baseline="0" dirty="0">
                <a:solidFill>
                  <a:schemeClr val="tx1"/>
                </a:solidFill>
                <a:latin typeface="+mn-lt"/>
                <a:ea typeface="+mn-ea"/>
                <a:cs typeface="+mn-cs"/>
              </a:rPr>
              <a:t>record retention </a:t>
            </a:r>
            <a:r>
              <a:rPr lang="en-US" sz="1200" b="0" i="0" u="none" strike="noStrike" kern="1200" baseline="0" dirty="0">
                <a:solidFill>
                  <a:schemeClr val="tx1"/>
                </a:solidFill>
                <a:latin typeface="+mn-lt"/>
                <a:ea typeface="+mn-ea"/>
                <a:cs typeface="+mn-cs"/>
              </a:rPr>
              <a:t>The organizational policy that defines what information is maintained and for how long. In most cases, the </a:t>
            </a:r>
            <a:r>
              <a:rPr lang="en-US" sz="1200" b="0" i="0" u="none" strike="noStrike" kern="1200" baseline="0" dirty="0" err="1">
                <a:solidFill>
                  <a:schemeClr val="tx1"/>
                </a:solidFill>
                <a:latin typeface="+mn-lt"/>
                <a:ea typeface="+mn-ea"/>
                <a:cs typeface="+mn-cs"/>
              </a:rPr>
              <a:t>recrds</a:t>
            </a:r>
            <a:r>
              <a:rPr lang="en-US" sz="1200" b="0" i="0" u="none" strike="noStrike" kern="1200" baseline="0" dirty="0">
                <a:solidFill>
                  <a:schemeClr val="tx1"/>
                </a:solidFill>
                <a:latin typeface="+mn-lt"/>
                <a:ea typeface="+mn-ea"/>
                <a:cs typeface="+mn-cs"/>
              </a:rPr>
              <a:t> in question are audit trails of user activity. This</a:t>
            </a:r>
          </a:p>
          <a:p>
            <a:r>
              <a:rPr lang="en-US" sz="1200" b="0" i="0" u="none" strike="noStrike" kern="1200" baseline="0" dirty="0">
                <a:solidFill>
                  <a:schemeClr val="tx1"/>
                </a:solidFill>
                <a:latin typeface="+mn-lt"/>
                <a:ea typeface="+mn-ea"/>
                <a:cs typeface="+mn-cs"/>
              </a:rPr>
              <a:t>may include file and resource access, logon patterns, email, and the use of privileges. </a:t>
            </a:r>
            <a:r>
              <a:rPr lang="en-US" sz="1200" b="0" i="0" u="none" strike="noStrike" kern="1200" baseline="0" dirty="0" err="1">
                <a:solidFill>
                  <a:schemeClr val="tx1"/>
                </a:solidFill>
                <a:latin typeface="+mn-lt"/>
                <a:ea typeface="+mn-ea"/>
                <a:cs typeface="+mn-cs"/>
              </a:rPr>
              <a:t>Sybex</a:t>
            </a:r>
            <a:r>
              <a:rPr lang="en-US" sz="1200" b="0" i="0" u="none" strike="noStrike" kern="1200" baseline="0" dirty="0">
                <a:solidFill>
                  <a:schemeClr val="tx1"/>
                </a:solidFill>
                <a:latin typeface="+mn-lt"/>
                <a:ea typeface="+mn-ea"/>
                <a:cs typeface="+mn-cs"/>
              </a:rPr>
              <a:t> 8</a:t>
            </a:r>
            <a:r>
              <a:rPr lang="en-US" sz="1200" b="0" i="0" u="none" strike="noStrike" kern="1200" baseline="30000" dirty="0">
                <a:solidFill>
                  <a:schemeClr val="tx1"/>
                </a:solidFill>
                <a:latin typeface="+mn-lt"/>
                <a:ea typeface="+mn-ea"/>
                <a:cs typeface="+mn-cs"/>
              </a:rPr>
              <a:t>th</a:t>
            </a:r>
            <a:r>
              <a:rPr lang="en-US" sz="1200" b="0" i="0" u="none" strike="noStrike" kern="1200" baseline="0" dirty="0">
                <a:solidFill>
                  <a:schemeClr val="tx1"/>
                </a:solidFill>
                <a:latin typeface="+mn-lt"/>
                <a:ea typeface="+mn-ea"/>
                <a:cs typeface="+mn-cs"/>
              </a:rPr>
              <a:t> ed.</a:t>
            </a:r>
            <a:endParaRPr lang="en-US" baseline="0" dirty="0"/>
          </a:p>
          <a:p>
            <a:endParaRPr lang="en-US" b="1" dirty="0"/>
          </a:p>
          <a:p>
            <a:r>
              <a:rPr lang="en-US" b="1" dirty="0"/>
              <a:t>The record retention policy should outline:</a:t>
            </a:r>
          </a:p>
          <a:p>
            <a:pPr marL="171450" indent="-171450">
              <a:buFont typeface="Arial" panose="020B0604020202020204" pitchFamily="34" charset="0"/>
              <a:buChar char="•"/>
            </a:pPr>
            <a:r>
              <a:rPr lang="en-US" dirty="0"/>
              <a:t>The classification of records</a:t>
            </a:r>
          </a:p>
          <a:p>
            <a:pPr marL="171450" indent="-171450">
              <a:buFont typeface="Arial" panose="020B0604020202020204" pitchFamily="34" charset="0"/>
              <a:buChar char="•"/>
            </a:pPr>
            <a:r>
              <a:rPr lang="en-US" dirty="0"/>
              <a:t>Retention</a:t>
            </a:r>
            <a:r>
              <a:rPr lang="en-US" baseline="0" dirty="0"/>
              <a:t> and destruction schedules</a:t>
            </a:r>
          </a:p>
          <a:p>
            <a:pPr marL="171450" indent="-171450">
              <a:buFont typeface="Arial" panose="020B0604020202020204" pitchFamily="34" charset="0"/>
              <a:buChar char="•"/>
            </a:pPr>
            <a:r>
              <a:rPr lang="en-US" baseline="0" dirty="0"/>
              <a:t>Parties responsible for retention and destruction</a:t>
            </a:r>
          </a:p>
          <a:p>
            <a:pPr marL="171450" indent="-171450">
              <a:buFont typeface="Arial" panose="020B0604020202020204" pitchFamily="34" charset="0"/>
              <a:buChar char="•"/>
            </a:pPr>
            <a:r>
              <a:rPr lang="en-US" baseline="0" dirty="0"/>
              <a:t>Procedures to be used for destruction</a:t>
            </a:r>
            <a:endParaRPr lang="en-US" dirty="0"/>
          </a:p>
        </p:txBody>
      </p:sp>
      <p:sp>
        <p:nvSpPr>
          <p:cNvPr id="4" name="Slide Number Placeholder 3"/>
          <p:cNvSpPr>
            <a:spLocks noGrp="1"/>
          </p:cNvSpPr>
          <p:nvPr>
            <p:ph type="sldNum" sz="quarter" idx="10"/>
          </p:nvPr>
        </p:nvSpPr>
        <p:spPr/>
        <p:txBody>
          <a:bodyPr/>
          <a:lstStyle/>
          <a:p>
            <a:fld id="{FE17E892-0DBE-47A9-86C7-FB413E1933DF}" type="slidenum">
              <a:rPr lang="en-US" smtClean="0"/>
              <a:pPr/>
              <a:t>15</a:t>
            </a:fld>
            <a:endParaRPr lang="en-US"/>
          </a:p>
        </p:txBody>
      </p:sp>
    </p:spTree>
    <p:extLst>
      <p:ext uri="{BB962C8B-B14F-4D97-AF65-F5344CB8AC3E}">
        <p14:creationId xmlns:p14="http://schemas.microsoft.com/office/powerpoint/2010/main" val="31435015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management</a:t>
            </a:r>
            <a:r>
              <a:rPr lang="en-US" baseline="0" dirty="0"/>
              <a:t> is a process involving a broad range of activities from administrative to technical aspects of handling data.</a:t>
            </a:r>
          </a:p>
          <a:p>
            <a:endParaRPr lang="en-US" baseline="0" dirty="0"/>
          </a:p>
          <a:p>
            <a:r>
              <a:rPr lang="en-US" b="1" baseline="0" dirty="0"/>
              <a:t>Additional aspects of data management:</a:t>
            </a:r>
          </a:p>
          <a:p>
            <a:pPr marL="171450" indent="-171450">
              <a:buFont typeface="Arial" panose="020B0604020202020204" pitchFamily="34" charset="0"/>
              <a:buChar char="•"/>
            </a:pPr>
            <a:r>
              <a:rPr lang="en-US" b="1" baseline="0" dirty="0"/>
              <a:t>Data Documentation and Organization </a:t>
            </a:r>
            <a:r>
              <a:rPr lang="en-US" baseline="0" dirty="0"/>
              <a:t>– is critical for ensuring that datasets are useable well into the future; all datasets should be identified and documented to facilitate their subsequent identification, proper management and effective use, and to avoid collecting or purchasing the same data more than once</a:t>
            </a:r>
          </a:p>
          <a:p>
            <a:pPr marL="171450" indent="-171450">
              <a:buFont typeface="Arial" panose="020B0604020202020204" pitchFamily="34" charset="0"/>
              <a:buChar char="•"/>
            </a:pPr>
            <a:r>
              <a:rPr lang="en-US" b="1" baseline="0" dirty="0"/>
              <a:t>Data Standards </a:t>
            </a:r>
            <a:r>
              <a:rPr lang="en-US" b="0" baseline="0" dirty="0"/>
              <a:t>– describe objects, features, or items that are collected, automated, or affected by activities or the functions of organizations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baseline="0" dirty="0"/>
              <a:t>Data Lifecycle Control </a:t>
            </a:r>
            <a:r>
              <a:rPr lang="en-US" b="0" baseline="0" dirty="0"/>
              <a:t>– data management requires the whole lifecycle of data to be managed carefully</a:t>
            </a:r>
            <a:endParaRPr lang="en-US" b="1" baseline="0"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baseline="0" dirty="0"/>
              <a:t>Data Specification and Modeling </a:t>
            </a:r>
            <a:r>
              <a:rPr lang="en-US" b="0" baseline="0" dirty="0"/>
              <a:t>– is the methodology that identifies the path to meet user requirements when planning databases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baseline="0" dirty="0"/>
              <a:t>Database Maintenance </a:t>
            </a:r>
            <a:r>
              <a:rPr lang="en-US" b="0" baseline="0" dirty="0"/>
              <a:t>- a dbase or dataset should have carefully defined procedures for updating it</a:t>
            </a:r>
            <a:endParaRPr lang="en-US" b="1" baseline="0"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baseline="0" dirty="0"/>
              <a:t>Data Audit </a:t>
            </a:r>
            <a:r>
              <a:rPr lang="en-US" b="0" baseline="0" dirty="0"/>
              <a:t>– monitors the use and continued effectiveness of existing data</a:t>
            </a:r>
            <a:endParaRPr lang="en-US" b="1" baseline="0"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baseline="0" dirty="0"/>
              <a:t>Data Storage and Archiving </a:t>
            </a:r>
            <a:r>
              <a:rPr lang="en-US" b="0" baseline="0" dirty="0"/>
              <a:t>– housing data</a:t>
            </a:r>
            <a:endParaRPr lang="en-US" b="1" baseline="0"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baseline="0" dirty="0"/>
              <a:t>Data Security </a:t>
            </a:r>
            <a:r>
              <a:rPr lang="en-US" b="0" baseline="0" dirty="0"/>
              <a:t>– involves the system, process, and procedures that protect a database from unintended activity</a:t>
            </a:r>
            <a:endParaRPr lang="en-US" b="1" baseline="0"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baseline="0" dirty="0"/>
              <a:t>Data Access, Sharing and Dissemination </a:t>
            </a:r>
            <a:r>
              <a:rPr lang="en-US" b="0" baseline="0" dirty="0"/>
              <a:t>– data should be readily accessible to those who need them or that who are given permission to access them</a:t>
            </a:r>
            <a:endParaRPr lang="en-US" b="1" baseline="0"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baseline="0" dirty="0"/>
              <a:t>Data Publishing </a:t>
            </a:r>
            <a:r>
              <a:rPr lang="en-US" b="0" baseline="0" dirty="0"/>
              <a:t>– useful when integrating information systems solutions</a:t>
            </a:r>
            <a:endParaRPr lang="en-US" b="1" baseline="0" dirty="0"/>
          </a:p>
        </p:txBody>
      </p:sp>
      <p:sp>
        <p:nvSpPr>
          <p:cNvPr id="4" name="Slide Number Placeholder 3"/>
          <p:cNvSpPr>
            <a:spLocks noGrp="1"/>
          </p:cNvSpPr>
          <p:nvPr>
            <p:ph type="sldNum" sz="quarter" idx="10"/>
          </p:nvPr>
        </p:nvSpPr>
        <p:spPr/>
        <p:txBody>
          <a:bodyPr/>
          <a:lstStyle/>
          <a:p>
            <a:fld id="{FE17E892-0DBE-47A9-86C7-FB413E1933DF}" type="slidenum">
              <a:rPr lang="en-US" smtClean="0"/>
              <a:pPr/>
              <a:t>17</a:t>
            </a:fld>
            <a:endParaRPr lang="en-US"/>
          </a:p>
        </p:txBody>
      </p:sp>
    </p:spTree>
    <p:extLst>
      <p:ext uri="{BB962C8B-B14F-4D97-AF65-F5344CB8AC3E}">
        <p14:creationId xmlns:p14="http://schemas.microsoft.com/office/powerpoint/2010/main" val="8020200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sound data policy defines strategic</a:t>
            </a:r>
            <a:r>
              <a:rPr lang="en-US" baseline="0" dirty="0"/>
              <a:t> long-term goals for data management across all aspects of a project or enterprise.</a:t>
            </a:r>
          </a:p>
          <a:p>
            <a:endParaRPr lang="en-US" baseline="0" dirty="0"/>
          </a:p>
          <a:p>
            <a:r>
              <a:rPr lang="en-US" b="1" baseline="0" dirty="0"/>
              <a:t>Data Policy:</a:t>
            </a:r>
          </a:p>
          <a:p>
            <a:pPr marL="171450" indent="-171450">
              <a:buFont typeface="Arial" panose="020B0604020202020204" pitchFamily="34" charset="0"/>
              <a:buChar char="•"/>
            </a:pPr>
            <a:r>
              <a:rPr lang="en-US" baseline="0" dirty="0"/>
              <a:t>Is a set of high level principles that establish a guiding framework for data management</a:t>
            </a:r>
          </a:p>
          <a:p>
            <a:pPr marL="171450" indent="-171450">
              <a:buFont typeface="Arial" panose="020B0604020202020204" pitchFamily="34" charset="0"/>
              <a:buChar char="•"/>
            </a:pPr>
            <a:r>
              <a:rPr lang="en-US" baseline="0" dirty="0"/>
              <a:t>Can be used to address strategic issues (i.e. data access)</a:t>
            </a:r>
          </a:p>
          <a:p>
            <a:pPr marL="171450" indent="-171450">
              <a:buFont typeface="Arial" panose="020B0604020202020204" pitchFamily="34" charset="0"/>
              <a:buChar char="•"/>
            </a:pPr>
            <a:r>
              <a:rPr lang="en-US" baseline="0" dirty="0"/>
              <a:t>Should be flexible and dynamic</a:t>
            </a:r>
          </a:p>
          <a:p>
            <a:endParaRPr lang="en-US" baseline="0" dirty="0"/>
          </a:p>
          <a:p>
            <a:r>
              <a:rPr lang="en-US" b="1" baseline="0" dirty="0"/>
              <a:t>Issues to be considered:</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Cost </a:t>
            </a:r>
            <a:r>
              <a:rPr lang="en-US" sz="1200" kern="1200" dirty="0">
                <a:solidFill>
                  <a:schemeClr val="tx1"/>
                </a:solidFill>
                <a:effectLst/>
                <a:latin typeface="+mn-lt"/>
                <a:ea typeface="+mn-ea"/>
                <a:cs typeface="+mn-cs"/>
              </a:rPr>
              <a:t>- of providing data versus cost of providing access to data; can be a barrier for the user to acquire certain datasets</a:t>
            </a:r>
          </a:p>
          <a:p>
            <a:r>
              <a:rPr lang="en-US" sz="1200" b="1" kern="1200" dirty="0">
                <a:solidFill>
                  <a:schemeClr val="tx1"/>
                </a:solidFill>
                <a:effectLst/>
                <a:latin typeface="+mn-lt"/>
                <a:ea typeface="+mn-ea"/>
                <a:cs typeface="+mn-cs"/>
              </a:rPr>
              <a:t>Ownership and Custodianship </a:t>
            </a:r>
            <a:r>
              <a:rPr lang="en-US" sz="1200" kern="1200" dirty="0">
                <a:solidFill>
                  <a:schemeClr val="tx1"/>
                </a:solidFill>
                <a:effectLst/>
                <a:latin typeface="+mn-lt"/>
                <a:ea typeface="+mn-ea"/>
                <a:cs typeface="+mn-cs"/>
              </a:rPr>
              <a:t>– should be clearly addressed especially as it pertains to intellectual property</a:t>
            </a:r>
          </a:p>
          <a:p>
            <a:r>
              <a:rPr lang="en-US" sz="1200" b="1" kern="1200" dirty="0">
                <a:solidFill>
                  <a:schemeClr val="tx1"/>
                </a:solidFill>
                <a:effectLst/>
                <a:latin typeface="+mn-lt"/>
                <a:ea typeface="+mn-ea"/>
                <a:cs typeface="+mn-cs"/>
              </a:rPr>
              <a:t>Privacy </a:t>
            </a:r>
            <a:r>
              <a:rPr lang="en-US" sz="1200" kern="1200" dirty="0">
                <a:solidFill>
                  <a:schemeClr val="tx1"/>
                </a:solidFill>
                <a:effectLst/>
                <a:latin typeface="+mn-lt"/>
                <a:ea typeface="+mn-ea"/>
                <a:cs typeface="+mn-cs"/>
              </a:rPr>
              <a:t>– need</a:t>
            </a:r>
            <a:r>
              <a:rPr lang="en-US" sz="1200" kern="1200" baseline="0" dirty="0">
                <a:solidFill>
                  <a:schemeClr val="tx1"/>
                </a:solidFill>
                <a:effectLst/>
                <a:latin typeface="+mn-lt"/>
                <a:ea typeface="+mn-ea"/>
                <a:cs typeface="+mn-cs"/>
              </a:rPr>
              <a:t> clear guidelines for the inclusion, usage, management, storage, and maintenance of personal info in datasets</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Liability </a:t>
            </a:r>
            <a:r>
              <a:rPr lang="en-US" sz="1200" kern="1200" dirty="0">
                <a:solidFill>
                  <a:schemeClr val="tx1"/>
                </a:solidFill>
                <a:effectLst/>
                <a:latin typeface="+mn-lt"/>
                <a:ea typeface="+mn-ea"/>
                <a:cs typeface="+mn-cs"/>
              </a:rPr>
              <a:t>– how protected</a:t>
            </a:r>
            <a:r>
              <a:rPr lang="en-US" sz="1200" kern="1200" baseline="0" dirty="0">
                <a:solidFill>
                  <a:schemeClr val="tx1"/>
                </a:solidFill>
                <a:effectLst/>
                <a:latin typeface="+mn-lt"/>
                <a:ea typeface="+mn-ea"/>
                <a:cs typeface="+mn-cs"/>
              </a:rPr>
              <a:t> an organization is from legal recourse</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Sensitivity</a:t>
            </a:r>
            <a:r>
              <a:rPr lang="en-US" sz="1200" kern="1200" dirty="0">
                <a:solidFill>
                  <a:schemeClr val="tx1"/>
                </a:solidFill>
                <a:effectLst/>
                <a:latin typeface="+mn-lt"/>
                <a:ea typeface="+mn-ea"/>
                <a:cs typeface="+mn-cs"/>
              </a:rPr>
              <a:t> – sensitive data needs to be identified</a:t>
            </a:r>
            <a:r>
              <a:rPr lang="en-US" sz="1200" kern="1200" baseline="0" dirty="0">
                <a:solidFill>
                  <a:schemeClr val="tx1"/>
                </a:solidFill>
                <a:effectLst/>
                <a:latin typeface="+mn-lt"/>
                <a:ea typeface="+mn-ea"/>
                <a:cs typeface="+mn-cs"/>
              </a:rPr>
              <a:t> as such</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Existing law and policy requirements </a:t>
            </a:r>
            <a:r>
              <a:rPr lang="en-US" sz="1200" kern="1200" dirty="0">
                <a:solidFill>
                  <a:schemeClr val="tx1"/>
                </a:solidFill>
                <a:effectLst/>
                <a:latin typeface="+mn-lt"/>
                <a:ea typeface="+mn-ea"/>
                <a:cs typeface="+mn-cs"/>
              </a:rPr>
              <a:t>– have different effects on the organization’s data policy</a:t>
            </a:r>
          </a:p>
          <a:p>
            <a:r>
              <a:rPr lang="en-US" sz="1200" b="1" kern="1200" dirty="0">
                <a:solidFill>
                  <a:schemeClr val="tx1"/>
                </a:solidFill>
                <a:effectLst/>
                <a:latin typeface="+mn-lt"/>
                <a:ea typeface="+mn-ea"/>
                <a:cs typeface="+mn-cs"/>
              </a:rPr>
              <a:t>Policy and process </a:t>
            </a:r>
            <a:r>
              <a:rPr lang="en-US" sz="1200" kern="1200" dirty="0">
                <a:solidFill>
                  <a:schemeClr val="tx1"/>
                </a:solidFill>
                <a:effectLst/>
                <a:latin typeface="+mn-lt"/>
                <a:ea typeface="+mn-ea"/>
                <a:cs typeface="+mn-cs"/>
              </a:rPr>
              <a:t>– allows</a:t>
            </a:r>
            <a:r>
              <a:rPr lang="en-US" sz="1200" kern="1200" baseline="0" dirty="0">
                <a:solidFill>
                  <a:schemeClr val="tx1"/>
                </a:solidFill>
                <a:effectLst/>
                <a:latin typeface="+mn-lt"/>
                <a:ea typeface="+mn-ea"/>
                <a:cs typeface="+mn-cs"/>
              </a:rPr>
              <a:t> for the timely processing of and if appropriate, response to legal requests for data</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E17E892-0DBE-47A9-86C7-FB413E1933DF}" type="slidenum">
              <a:rPr lang="en-US" smtClean="0"/>
              <a:pPr/>
              <a:t>18</a:t>
            </a:fld>
            <a:endParaRPr lang="en-US"/>
          </a:p>
        </p:txBody>
      </p:sp>
    </p:spTree>
    <p:extLst>
      <p:ext uri="{BB962C8B-B14F-4D97-AF65-F5344CB8AC3E}">
        <p14:creationId xmlns:p14="http://schemas.microsoft.com/office/powerpoint/2010/main" val="27292523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F8BD7B-F074-4686-8FE5-A9B297C03576}" type="slidenum">
              <a:rPr lang="en-US" smtClean="0"/>
              <a:t>19</a:t>
            </a:fld>
            <a:endParaRPr lang="en-US"/>
          </a:p>
        </p:txBody>
      </p:sp>
    </p:spTree>
    <p:extLst>
      <p:ext uri="{BB962C8B-B14F-4D97-AF65-F5344CB8AC3E}">
        <p14:creationId xmlns:p14="http://schemas.microsoft.com/office/powerpoint/2010/main" val="22690090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involved parties must understand their associated</a:t>
            </a:r>
            <a:r>
              <a:rPr lang="en-US" baseline="0" dirty="0"/>
              <a:t> roles and responsibilities in regards to data management.</a:t>
            </a:r>
          </a:p>
          <a:p>
            <a:endParaRPr lang="en-US" baseline="0" dirty="0"/>
          </a:p>
          <a:p>
            <a:r>
              <a:rPr lang="en-US" b="1" dirty="0"/>
              <a:t>data owner </a:t>
            </a:r>
            <a:r>
              <a:rPr lang="en-US" dirty="0"/>
              <a:t>The person responsible for classifying information for placement and protection</a:t>
            </a:r>
          </a:p>
          <a:p>
            <a:r>
              <a:rPr lang="en-US" dirty="0"/>
              <a:t>within the security solution. </a:t>
            </a:r>
            <a:r>
              <a:rPr lang="en-US" dirty="0" err="1"/>
              <a:t>Sybex</a:t>
            </a:r>
            <a:r>
              <a:rPr lang="en-US" dirty="0"/>
              <a:t> 8</a:t>
            </a:r>
            <a:r>
              <a:rPr lang="en-US" baseline="30000" dirty="0"/>
              <a:t>th</a:t>
            </a:r>
            <a:r>
              <a:rPr lang="en-US" dirty="0"/>
              <a:t> </a:t>
            </a:r>
            <a:r>
              <a:rPr lang="en-US" dirty="0" err="1"/>
              <a:t>ed</a:t>
            </a:r>
            <a:endParaRPr lang="en-US" dirty="0"/>
          </a:p>
          <a:p>
            <a:endParaRPr lang="en-US" dirty="0"/>
          </a:p>
          <a:p>
            <a:r>
              <a:rPr lang="en-US" dirty="0"/>
              <a:t>Who owns data? Typically the CEO or Department Head. </a:t>
            </a:r>
            <a:r>
              <a:rPr lang="en-US" dirty="0" err="1"/>
              <a:t>Sybex</a:t>
            </a:r>
            <a:r>
              <a:rPr lang="en-US" dirty="0"/>
              <a:t> 8</a:t>
            </a:r>
            <a:r>
              <a:rPr lang="en-US" baseline="30000" dirty="0"/>
              <a:t>th</a:t>
            </a:r>
            <a:r>
              <a:rPr lang="en-US" dirty="0"/>
              <a:t> ed. </a:t>
            </a:r>
            <a:r>
              <a:rPr lang="en-US"/>
              <a:t>P.179</a:t>
            </a:r>
            <a:endParaRPr lang="en-US" dirty="0"/>
          </a:p>
          <a:p>
            <a:endParaRPr lang="en-US" dirty="0"/>
          </a:p>
          <a:p>
            <a:r>
              <a:rPr lang="en-US" b="1" dirty="0"/>
              <a:t>Types of Metadata</a:t>
            </a:r>
            <a:endParaRPr lang="en-US" dirty="0"/>
          </a:p>
          <a:p>
            <a:r>
              <a:rPr lang="en-US" dirty="0"/>
              <a:t>Descriptive metadata properties include title, subject, genre, author, and creation date, for example.</a:t>
            </a:r>
          </a:p>
          <a:p>
            <a:r>
              <a:rPr lang="en-US" dirty="0"/>
              <a:t>Rights metadata might include copyright status, rights holder, or license terms.</a:t>
            </a:r>
          </a:p>
          <a:p>
            <a:r>
              <a:rPr lang="en-US" dirty="0"/>
              <a:t>Technical metadata properties include file types, size, creation date and time, and type of compression</a:t>
            </a:r>
          </a:p>
          <a:p>
            <a:endParaRPr lang="en-US" dirty="0"/>
          </a:p>
        </p:txBody>
      </p:sp>
      <p:sp>
        <p:nvSpPr>
          <p:cNvPr id="4" name="Slide Number Placeholder 3"/>
          <p:cNvSpPr>
            <a:spLocks noGrp="1"/>
          </p:cNvSpPr>
          <p:nvPr>
            <p:ph type="sldNum" sz="quarter" idx="10"/>
          </p:nvPr>
        </p:nvSpPr>
        <p:spPr/>
        <p:txBody>
          <a:bodyPr/>
          <a:lstStyle/>
          <a:p>
            <a:fld id="{FE17E892-0DBE-47A9-86C7-FB413E1933DF}" type="slidenum">
              <a:rPr lang="en-US" smtClean="0"/>
              <a:pPr/>
              <a:t>20</a:t>
            </a:fld>
            <a:endParaRPr lang="en-US"/>
          </a:p>
        </p:txBody>
      </p:sp>
    </p:spTree>
    <p:extLst>
      <p:ext uri="{BB962C8B-B14F-4D97-AF65-F5344CB8AC3E}">
        <p14:creationId xmlns:p14="http://schemas.microsoft.com/office/powerpoint/2010/main" val="42944270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Data owner</a:t>
            </a:r>
            <a:r>
              <a:rPr lang="en-US" b="0" baseline="0" dirty="0"/>
              <a:t> – also called information owner – responsible for ensuring that specific data is protected</a:t>
            </a:r>
          </a:p>
          <a:p>
            <a:endParaRPr lang="en-US" b="0" dirty="0"/>
          </a:p>
          <a:p>
            <a:r>
              <a:rPr lang="en-US" b="0" dirty="0"/>
              <a:t>System owner</a:t>
            </a:r>
            <a:r>
              <a:rPr lang="en-US" b="0" baseline="0" dirty="0"/>
              <a:t> is a manager responsibility for the actual computers that house data</a:t>
            </a:r>
          </a:p>
          <a:p>
            <a:endParaRPr lang="en-US" b="0" baseline="0" dirty="0"/>
          </a:p>
          <a:p>
            <a:r>
              <a:rPr lang="en-US" b="0" baseline="0" dirty="0"/>
              <a:t>Data controllers create and mange sensitive data within an organization, i.e. HR</a:t>
            </a:r>
          </a:p>
          <a:p>
            <a:endParaRPr lang="en-US" b="0" baseline="0" dirty="0"/>
          </a:p>
          <a:p>
            <a:r>
              <a:rPr lang="en-US" b="0" baseline="0" dirty="0"/>
              <a:t>Data processors manage data on behalf of data controllers, i.e. an outsourced payroll company</a:t>
            </a:r>
          </a:p>
          <a:p>
            <a:endParaRPr lang="en-US" dirty="0"/>
          </a:p>
        </p:txBody>
      </p:sp>
      <p:sp>
        <p:nvSpPr>
          <p:cNvPr id="4" name="Slide Number Placeholder 3"/>
          <p:cNvSpPr>
            <a:spLocks noGrp="1"/>
          </p:cNvSpPr>
          <p:nvPr>
            <p:ph type="sldNum" sz="quarter" idx="10"/>
          </p:nvPr>
        </p:nvSpPr>
        <p:spPr/>
        <p:txBody>
          <a:bodyPr/>
          <a:lstStyle/>
          <a:p>
            <a:fld id="{FE17E892-0DBE-47A9-86C7-FB413E1933DF}" type="slidenum">
              <a:rPr lang="en-US" smtClean="0"/>
              <a:pPr/>
              <a:t>21</a:t>
            </a:fld>
            <a:endParaRPr lang="en-US"/>
          </a:p>
        </p:txBody>
      </p:sp>
    </p:spTree>
    <p:extLst>
      <p:ext uri="{BB962C8B-B14F-4D97-AF65-F5344CB8AC3E}">
        <p14:creationId xmlns:p14="http://schemas.microsoft.com/office/powerpoint/2010/main" val="5789349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smtClean="0">
                <a:solidFill>
                  <a:schemeClr val="tx1"/>
                </a:solidFill>
                <a:latin typeface="+mn-lt"/>
                <a:ea typeface="+mn-ea"/>
                <a:cs typeface="+mn-cs"/>
              </a:rPr>
              <a:t>custodian </a:t>
            </a:r>
            <a:r>
              <a:rPr lang="en-US" sz="1200" b="0" i="0" u="none" strike="noStrike" kern="1200" baseline="0" dirty="0" smtClean="0">
                <a:solidFill>
                  <a:schemeClr val="tx1"/>
                </a:solidFill>
                <a:latin typeface="+mn-lt"/>
                <a:ea typeface="+mn-ea"/>
                <a:cs typeface="+mn-cs"/>
              </a:rPr>
              <a:t>A person who has been assigned or delegated the day-to-</a:t>
            </a:r>
          </a:p>
          <a:p>
            <a:r>
              <a:rPr lang="en-US" sz="1200" b="0" i="0" u="none" strike="noStrike" kern="1200" baseline="0" dirty="0" smtClean="0">
                <a:solidFill>
                  <a:schemeClr val="tx1"/>
                </a:solidFill>
                <a:latin typeface="+mn-lt"/>
                <a:ea typeface="+mn-ea"/>
                <a:cs typeface="+mn-cs"/>
              </a:rPr>
              <a:t>day</a:t>
            </a:r>
          </a:p>
          <a:p>
            <a:r>
              <a:rPr lang="en-US" sz="1200" b="0" i="0" u="none" strike="noStrike" kern="1200" baseline="0" dirty="0" smtClean="0">
                <a:solidFill>
                  <a:schemeClr val="tx1"/>
                </a:solidFill>
                <a:latin typeface="+mn-lt"/>
                <a:ea typeface="+mn-ea"/>
                <a:cs typeface="+mn-cs"/>
              </a:rPr>
              <a:t>responsibilities of</a:t>
            </a:r>
          </a:p>
          <a:p>
            <a:r>
              <a:rPr lang="en-US" sz="1200" b="0" i="0" u="none" strike="noStrike" kern="1200" baseline="0" dirty="0" smtClean="0">
                <a:solidFill>
                  <a:schemeClr val="tx1"/>
                </a:solidFill>
                <a:latin typeface="+mn-lt"/>
                <a:ea typeface="+mn-ea"/>
                <a:cs typeface="+mn-cs"/>
              </a:rPr>
              <a:t>classifying and labeling objects and properly storing and protecting objects. The custodian is</a:t>
            </a:r>
          </a:p>
          <a:p>
            <a:r>
              <a:rPr lang="en-US" sz="1200" b="0" i="0" u="none" strike="noStrike" kern="1200" baseline="0" dirty="0" smtClean="0">
                <a:solidFill>
                  <a:schemeClr val="tx1"/>
                </a:solidFill>
                <a:latin typeface="+mn-lt"/>
                <a:ea typeface="+mn-ea"/>
                <a:cs typeface="+mn-cs"/>
              </a:rPr>
              <a:t>typically the IT staff or the system security administrator. </a:t>
            </a:r>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9</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p>
          <a:p>
            <a:endParaRPr lang="en-US" dirty="0" smtClean="0"/>
          </a:p>
          <a:p>
            <a:endParaRPr lang="en-US" dirty="0" smtClean="0"/>
          </a:p>
          <a:p>
            <a:r>
              <a:rPr lang="en-US" dirty="0" smtClean="0"/>
              <a:t>Data </a:t>
            </a:r>
            <a:r>
              <a:rPr lang="en-US" dirty="0"/>
              <a:t>Custodians</a:t>
            </a:r>
            <a:r>
              <a:rPr lang="en-US" baseline="0" dirty="0"/>
              <a:t> ensure that important datasets are developed, maintained and are accessible within their defined specifications.</a:t>
            </a:r>
          </a:p>
          <a:p>
            <a:endParaRPr lang="en-US" baseline="0" dirty="0"/>
          </a:p>
          <a:p>
            <a:r>
              <a:rPr lang="en-US" baseline="0" dirty="0"/>
              <a:t>Is best handled by a single role or entity that is most familiar with a dataset’s content and associated management criteria.</a:t>
            </a:r>
          </a:p>
          <a:p>
            <a:endParaRPr lang="en-US" baseline="0" dirty="0"/>
          </a:p>
          <a:p>
            <a:r>
              <a:rPr lang="en-US" b="1" baseline="0" dirty="0"/>
              <a:t>Roles associated with data custodianship:</a:t>
            </a:r>
          </a:p>
          <a:p>
            <a:pPr marL="171450" indent="-171450">
              <a:buFont typeface="Arial" panose="020B0604020202020204" pitchFamily="34" charset="0"/>
              <a:buChar char="•"/>
            </a:pPr>
            <a:r>
              <a:rPr lang="en-US" baseline="0" dirty="0"/>
              <a:t>Project Leader</a:t>
            </a:r>
          </a:p>
          <a:p>
            <a:pPr marL="171450" indent="-171450">
              <a:buFont typeface="Arial" panose="020B0604020202020204" pitchFamily="34" charset="0"/>
              <a:buChar char="•"/>
            </a:pPr>
            <a:r>
              <a:rPr lang="en-US" baseline="0" dirty="0"/>
              <a:t>Data Manager</a:t>
            </a:r>
          </a:p>
          <a:p>
            <a:pPr marL="171450" indent="-171450">
              <a:buFont typeface="Arial" panose="020B0604020202020204" pitchFamily="34" charset="0"/>
              <a:buChar char="•"/>
            </a:pPr>
            <a:r>
              <a:rPr lang="en-US" baseline="0" dirty="0"/>
              <a:t>GIS Manager</a:t>
            </a:r>
          </a:p>
          <a:p>
            <a:pPr marL="171450" indent="-171450">
              <a:buFont typeface="Arial" panose="020B0604020202020204" pitchFamily="34" charset="0"/>
              <a:buChar char="•"/>
            </a:pPr>
            <a:r>
              <a:rPr lang="en-US" baseline="0" dirty="0"/>
              <a:t>IT Specialist</a:t>
            </a:r>
          </a:p>
          <a:p>
            <a:pPr marL="171450" indent="-171450">
              <a:buFont typeface="Arial" panose="020B0604020202020204" pitchFamily="34" charset="0"/>
              <a:buChar char="•"/>
            </a:pPr>
            <a:r>
              <a:rPr lang="en-US" baseline="0" dirty="0"/>
              <a:t>IT Specialist</a:t>
            </a:r>
          </a:p>
          <a:p>
            <a:pPr marL="171450" indent="-171450">
              <a:buFont typeface="Arial" panose="020B0604020202020204" pitchFamily="34" charset="0"/>
              <a:buChar char="•"/>
            </a:pPr>
            <a:r>
              <a:rPr lang="en-US" baseline="0" dirty="0"/>
              <a:t>Database Administrator</a:t>
            </a:r>
          </a:p>
          <a:p>
            <a:pPr marL="171450" indent="-171450">
              <a:buFont typeface="Arial" panose="020B0604020202020204" pitchFamily="34" charset="0"/>
              <a:buChar char="•"/>
            </a:pPr>
            <a:r>
              <a:rPr lang="en-US" baseline="0" dirty="0"/>
              <a:t>Application Developer</a:t>
            </a:r>
          </a:p>
          <a:p>
            <a:pPr marL="171450" indent="-171450">
              <a:buFont typeface="Arial" panose="020B0604020202020204" pitchFamily="34" charset="0"/>
              <a:buChar char="•"/>
            </a:pPr>
            <a:r>
              <a:rPr lang="en-US" baseline="0" dirty="0"/>
              <a:t>Collection and Capture</a:t>
            </a:r>
          </a:p>
          <a:p>
            <a:pPr marL="171450" indent="-171450">
              <a:buFont typeface="Arial" panose="020B0604020202020204" pitchFamily="34" charset="0"/>
              <a:buChar char="•"/>
            </a:pPr>
            <a:endParaRPr lang="en-US" baseline="0" dirty="0"/>
          </a:p>
          <a:p>
            <a:r>
              <a:rPr lang="en-US" b="1" dirty="0"/>
              <a:t>data custodian </a:t>
            </a:r>
            <a:r>
              <a:rPr lang="en-US" dirty="0"/>
              <a:t>The user who is assigned the </a:t>
            </a:r>
            <a:r>
              <a:rPr lang="en-US" b="1" dirty="0"/>
              <a:t>task of implementing the prescribed protection</a:t>
            </a:r>
            <a:r>
              <a:rPr lang="en-US" b="1" baseline="0" dirty="0"/>
              <a:t> </a:t>
            </a:r>
            <a:r>
              <a:rPr lang="en-US" dirty="0"/>
              <a:t>defined by the security policy and upper management. The data custodian performs</a:t>
            </a:r>
            <a:r>
              <a:rPr lang="en-US" baseline="0" dirty="0"/>
              <a:t> </a:t>
            </a:r>
            <a:r>
              <a:rPr lang="en-US" dirty="0"/>
              <a:t>any and all activities necessary to provide adequate protection for data and to fulfill the</a:t>
            </a:r>
            <a:r>
              <a:rPr lang="en-US" baseline="0" dirty="0"/>
              <a:t> </a:t>
            </a:r>
            <a:r>
              <a:rPr lang="en-US" dirty="0"/>
              <a:t>requirements and responsibilities delegated to them from upper management. </a:t>
            </a:r>
            <a:r>
              <a:rPr lang="en-US" dirty="0" err="1"/>
              <a:t>Sybex</a:t>
            </a:r>
            <a:r>
              <a:rPr lang="en-US" dirty="0"/>
              <a:t> 8</a:t>
            </a:r>
            <a:r>
              <a:rPr lang="en-US" baseline="30000" dirty="0"/>
              <a:t>th</a:t>
            </a:r>
            <a:r>
              <a:rPr lang="en-US" dirty="0"/>
              <a:t> ed.</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FE17E892-0DBE-47A9-86C7-FB413E1933DF}" type="slidenum">
              <a:rPr lang="en-US" smtClean="0"/>
              <a:pPr/>
              <a:t>22</a:t>
            </a:fld>
            <a:endParaRPr lang="en-US"/>
          </a:p>
        </p:txBody>
      </p:sp>
    </p:spTree>
    <p:extLst>
      <p:ext uri="{BB962C8B-B14F-4D97-AF65-F5344CB8AC3E}">
        <p14:creationId xmlns:p14="http://schemas.microsoft.com/office/powerpoint/2010/main" val="15328788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data controller </a:t>
            </a:r>
            <a:r>
              <a:rPr lang="en-US" sz="1200" b="0" i="0" u="none" strike="noStrike" kern="1200" baseline="0" dirty="0">
                <a:solidFill>
                  <a:schemeClr val="tx1"/>
                </a:solidFill>
                <a:latin typeface="+mn-lt"/>
                <a:ea typeface="+mn-ea"/>
                <a:cs typeface="+mn-cs"/>
              </a:rPr>
              <a:t>In the context of a data processor, as defined by EU data protection laws, the person or entity that controls processing of the data. </a:t>
            </a:r>
            <a:r>
              <a:rPr lang="en-US" sz="1200" b="0" i="0" u="none" strike="noStrike" kern="1200" baseline="0" dirty="0" err="1">
                <a:solidFill>
                  <a:schemeClr val="tx1"/>
                </a:solidFill>
                <a:latin typeface="+mn-lt"/>
                <a:ea typeface="+mn-ea"/>
                <a:cs typeface="+mn-cs"/>
              </a:rPr>
              <a:t>Sybex</a:t>
            </a:r>
            <a:r>
              <a:rPr lang="en-US" sz="1200" b="0" i="0" u="none" strike="noStrike" kern="1200" baseline="0" dirty="0">
                <a:solidFill>
                  <a:schemeClr val="tx1"/>
                </a:solidFill>
                <a:latin typeface="+mn-lt"/>
                <a:ea typeface="+mn-ea"/>
                <a:cs typeface="+mn-cs"/>
              </a:rPr>
              <a:t> 8</a:t>
            </a:r>
            <a:r>
              <a:rPr lang="en-US" sz="1200" b="0" i="0" u="none" strike="noStrike" kern="1200" baseline="30000" dirty="0">
                <a:solidFill>
                  <a:schemeClr val="tx1"/>
                </a:solidFill>
                <a:latin typeface="+mn-lt"/>
                <a:ea typeface="+mn-ea"/>
                <a:cs typeface="+mn-cs"/>
              </a:rPr>
              <a:t>th</a:t>
            </a:r>
            <a:r>
              <a:rPr lang="en-US" sz="1200" b="0" i="0" u="none" strike="noStrike" kern="1200" baseline="0" dirty="0">
                <a:solidFill>
                  <a:schemeClr val="tx1"/>
                </a:solidFill>
                <a:latin typeface="+mn-lt"/>
                <a:ea typeface="+mn-ea"/>
                <a:cs typeface="+mn-cs"/>
              </a:rPr>
              <a:t> ed</a:t>
            </a:r>
            <a:r>
              <a:rPr lang="en-US" sz="1200" b="0" i="0" u="none" strike="noStrike" kern="1200" baseline="0" dirty="0" smtClean="0">
                <a:solidFill>
                  <a:schemeClr val="tx1"/>
                </a:solidFill>
                <a:latin typeface="+mn-lt"/>
                <a:ea typeface="+mn-ea"/>
                <a:cs typeface="+mn-cs"/>
              </a:rPr>
              <a:t>.</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data controller </a:t>
            </a:r>
            <a:r>
              <a:rPr lang="en-US" sz="1200" b="0" i="0" u="none" strike="noStrike" kern="1200" baseline="0" dirty="0" smtClean="0">
                <a:solidFill>
                  <a:schemeClr val="tx1"/>
                </a:solidFill>
                <a:latin typeface="+mn-lt"/>
                <a:ea typeface="+mn-ea"/>
                <a:cs typeface="+mn-cs"/>
              </a:rPr>
              <a:t>In the context of a data processor, as defined by EU data protection laws,</a:t>
            </a:r>
          </a:p>
          <a:p>
            <a:r>
              <a:rPr lang="en-US" sz="1200" b="0" i="0" u="none" strike="noStrike" kern="1200" baseline="0" dirty="0" smtClean="0">
                <a:solidFill>
                  <a:schemeClr val="tx1"/>
                </a:solidFill>
                <a:latin typeface="+mn-lt"/>
                <a:ea typeface="+mn-ea"/>
                <a:cs typeface="+mn-cs"/>
              </a:rPr>
              <a:t>the person or entity that controls processing of the data. The entity that makes decisions over</a:t>
            </a:r>
          </a:p>
          <a:p>
            <a:r>
              <a:rPr lang="en-US" sz="1200" b="0" i="0" u="none" strike="noStrike" kern="1200" baseline="0" dirty="0" smtClean="0">
                <a:solidFill>
                  <a:schemeClr val="tx1"/>
                </a:solidFill>
                <a:latin typeface="+mn-lt"/>
                <a:ea typeface="+mn-ea"/>
                <a:cs typeface="+mn-cs"/>
              </a:rPr>
              <a:t>the data they have collected and/or are collecting. </a:t>
            </a:r>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9</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endParaRPr lang="en-US" dirty="0"/>
          </a:p>
        </p:txBody>
      </p:sp>
      <p:sp>
        <p:nvSpPr>
          <p:cNvPr id="4" name="Slide Number Placeholder 3"/>
          <p:cNvSpPr>
            <a:spLocks noGrp="1"/>
          </p:cNvSpPr>
          <p:nvPr>
            <p:ph type="sldNum" sz="quarter" idx="10"/>
          </p:nvPr>
        </p:nvSpPr>
        <p:spPr/>
        <p:txBody>
          <a:bodyPr/>
          <a:lstStyle/>
          <a:p>
            <a:fld id="{58F8BD7B-F074-4686-8FE5-A9B297C03576}" type="slidenum">
              <a:rPr lang="en-US" smtClean="0"/>
              <a:t>23</a:t>
            </a:fld>
            <a:endParaRPr lang="en-US"/>
          </a:p>
        </p:txBody>
      </p:sp>
    </p:spTree>
    <p:extLst>
      <p:ext uri="{BB962C8B-B14F-4D97-AF65-F5344CB8AC3E}">
        <p14:creationId xmlns:p14="http://schemas.microsoft.com/office/powerpoint/2010/main" val="27042121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smtClean="0">
                <a:solidFill>
                  <a:schemeClr val="tx1"/>
                </a:solidFill>
                <a:latin typeface="+mn-lt"/>
                <a:ea typeface="+mn-ea"/>
                <a:cs typeface="+mn-cs"/>
              </a:rPr>
              <a:t>data processor </a:t>
            </a:r>
            <a:r>
              <a:rPr lang="en-US" sz="1200" b="0" i="0" u="none" strike="noStrike" kern="1200" baseline="0" dirty="0" smtClean="0">
                <a:solidFill>
                  <a:schemeClr val="tx1"/>
                </a:solidFill>
                <a:latin typeface="+mn-lt"/>
                <a:ea typeface="+mn-ea"/>
                <a:cs typeface="+mn-cs"/>
              </a:rPr>
              <a:t>The EU data protection law defines a data processor as “a natural or legal</a:t>
            </a:r>
          </a:p>
          <a:p>
            <a:r>
              <a:rPr lang="en-US" sz="1200" b="0" i="0" u="none" strike="noStrike" kern="1200" baseline="0" dirty="0" smtClean="0">
                <a:solidFill>
                  <a:schemeClr val="tx1"/>
                </a:solidFill>
                <a:latin typeface="+mn-lt"/>
                <a:ea typeface="+mn-ea"/>
                <a:cs typeface="+mn-cs"/>
              </a:rPr>
              <a:t>person which processes personal data solely on behalf of the data controller.” </a:t>
            </a:r>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9</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endParaRPr lang="en-US" dirty="0"/>
          </a:p>
        </p:txBody>
      </p:sp>
      <p:sp>
        <p:nvSpPr>
          <p:cNvPr id="4" name="Slide Number Placeholder 3"/>
          <p:cNvSpPr>
            <a:spLocks noGrp="1"/>
          </p:cNvSpPr>
          <p:nvPr>
            <p:ph type="sldNum" sz="quarter" idx="10"/>
          </p:nvPr>
        </p:nvSpPr>
        <p:spPr/>
        <p:txBody>
          <a:bodyPr/>
          <a:lstStyle/>
          <a:p>
            <a:fld id="{58F8BD7B-F074-4686-8FE5-A9B297C03576}" type="slidenum">
              <a:rPr lang="en-US" smtClean="0"/>
              <a:t>24</a:t>
            </a:fld>
            <a:endParaRPr lang="en-US"/>
          </a:p>
        </p:txBody>
      </p:sp>
    </p:spTree>
    <p:extLst>
      <p:ext uri="{BB962C8B-B14F-4D97-AF65-F5344CB8AC3E}">
        <p14:creationId xmlns:p14="http://schemas.microsoft.com/office/powerpoint/2010/main" val="33525780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smtClean="0">
                <a:solidFill>
                  <a:schemeClr val="tx1"/>
                </a:solidFill>
                <a:latin typeface="+mn-lt"/>
                <a:ea typeface="+mn-ea"/>
                <a:cs typeface="+mn-cs"/>
              </a:rPr>
              <a:t>data steward </a:t>
            </a:r>
            <a:r>
              <a:rPr lang="en-US" sz="1200" b="0" i="1" u="none" strike="noStrike" kern="1200" baseline="0" dirty="0" smtClean="0">
                <a:solidFill>
                  <a:schemeClr val="tx1"/>
                </a:solidFill>
                <a:latin typeface="+mn-lt"/>
                <a:ea typeface="+mn-ea"/>
                <a:cs typeface="+mn-cs"/>
              </a:rPr>
              <a:t>See </a:t>
            </a:r>
            <a:r>
              <a:rPr lang="en-US" sz="1200" b="0" i="0" u="none" strike="noStrike" kern="1200" baseline="0" dirty="0" smtClean="0">
                <a:solidFill>
                  <a:schemeClr val="tx1"/>
                </a:solidFill>
                <a:latin typeface="+mn-lt"/>
                <a:ea typeface="+mn-ea"/>
                <a:cs typeface="+mn-cs"/>
              </a:rPr>
              <a:t>data custodian. </a:t>
            </a:r>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9</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endParaRPr lang="en-US" dirty="0"/>
          </a:p>
        </p:txBody>
      </p:sp>
      <p:sp>
        <p:nvSpPr>
          <p:cNvPr id="4" name="Slide Number Placeholder 3"/>
          <p:cNvSpPr>
            <a:spLocks noGrp="1"/>
          </p:cNvSpPr>
          <p:nvPr>
            <p:ph type="sldNum" sz="quarter" idx="10"/>
          </p:nvPr>
        </p:nvSpPr>
        <p:spPr/>
        <p:txBody>
          <a:bodyPr/>
          <a:lstStyle/>
          <a:p>
            <a:fld id="{58F8BD7B-F074-4686-8FE5-A9B297C03576}" type="slidenum">
              <a:rPr lang="en-US" smtClean="0"/>
              <a:t>25</a:t>
            </a:fld>
            <a:endParaRPr lang="en-US"/>
          </a:p>
        </p:txBody>
      </p:sp>
    </p:spTree>
    <p:extLst>
      <p:ext uri="{BB962C8B-B14F-4D97-AF65-F5344CB8AC3E}">
        <p14:creationId xmlns:p14="http://schemas.microsoft.com/office/powerpoint/2010/main" val="28071059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capture and recording at the time of gathering </a:t>
            </a:r>
          </a:p>
          <a:p>
            <a:r>
              <a:rPr lang="en-US" dirty="0"/>
              <a:t>Data manipulation prior to digitization (label preparation, copying of data to a ledger, etc.) </a:t>
            </a:r>
          </a:p>
          <a:p>
            <a:r>
              <a:rPr lang="en-US" dirty="0"/>
              <a:t>Identification of the collection (specimen, observation) and its recording </a:t>
            </a:r>
          </a:p>
          <a:p>
            <a:r>
              <a:rPr lang="en-US" dirty="0"/>
              <a:t>Digitization of the data </a:t>
            </a:r>
          </a:p>
          <a:p>
            <a:r>
              <a:rPr lang="en-US" dirty="0"/>
              <a:t>Documentation of the data (capturing and recording the metadata) </a:t>
            </a:r>
          </a:p>
          <a:p>
            <a:r>
              <a:rPr lang="en-US" dirty="0"/>
              <a:t>Data storage and archiving </a:t>
            </a:r>
          </a:p>
          <a:p>
            <a:r>
              <a:rPr lang="en-US" dirty="0"/>
              <a:t>Data presentation and dissemination (paper and electronic publications, Web-enabled databases, etc.) </a:t>
            </a:r>
          </a:p>
          <a:p>
            <a:r>
              <a:rPr lang="en-US" dirty="0"/>
              <a:t>Using the data (analysis and manipulation)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FE17E892-0DBE-47A9-86C7-FB413E1933DF}" type="slidenum">
              <a:rPr lang="en-US" smtClean="0"/>
              <a:pPr/>
              <a:t>26</a:t>
            </a:fld>
            <a:endParaRPr lang="en-US"/>
          </a:p>
        </p:txBody>
      </p:sp>
    </p:spTree>
    <p:extLst>
      <p:ext uri="{BB962C8B-B14F-4D97-AF65-F5344CB8AC3E}">
        <p14:creationId xmlns:p14="http://schemas.microsoft.com/office/powerpoint/2010/main" val="499895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Data Quality </a:t>
            </a:r>
            <a:r>
              <a:rPr lang="en-US" baseline="0" dirty="0"/>
              <a:t>– is data that is </a:t>
            </a:r>
            <a:r>
              <a:rPr lang="en-US" u="sng" baseline="0" dirty="0"/>
              <a:t>fit for use or potential </a:t>
            </a:r>
            <a:r>
              <a:rPr lang="en-US" baseline="0" dirty="0"/>
              <a:t>use; is assessed by applying verification and validation procedures as part of the quality control process; principles of data quality need to be applied at all stages of the data management process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r>
              <a:rPr lang="en-US" b="1" dirty="0"/>
              <a:t>quality assurance check </a:t>
            </a:r>
            <a:r>
              <a:rPr lang="en-US" dirty="0"/>
              <a:t>A form of personnel management and project management that</a:t>
            </a:r>
            <a:r>
              <a:rPr lang="en-US" baseline="0" dirty="0"/>
              <a:t> </a:t>
            </a:r>
            <a:r>
              <a:rPr lang="en-US" dirty="0"/>
              <a:t>oversees the development of a product. QA checks ensure that the product in development is</a:t>
            </a:r>
            <a:r>
              <a:rPr lang="en-US" baseline="0" dirty="0"/>
              <a:t> </a:t>
            </a:r>
            <a:r>
              <a:rPr lang="en-US" dirty="0"/>
              <a:t>consistent with stated standards, methods of practice, efficiency, and so on. </a:t>
            </a:r>
            <a:r>
              <a:rPr lang="en-US" dirty="0" err="1"/>
              <a:t>Sybex</a:t>
            </a:r>
            <a:r>
              <a:rPr lang="en-US" dirty="0"/>
              <a:t> 8</a:t>
            </a:r>
            <a:r>
              <a:rPr lang="en-US" baseline="30000" dirty="0"/>
              <a:t>TH</a:t>
            </a:r>
            <a:r>
              <a:rPr lang="en-US" dirty="0"/>
              <a:t> ed.</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endParaRPr lang="en-US" dirty="0"/>
          </a:p>
          <a:p>
            <a:r>
              <a:rPr lang="en-US" b="1" dirty="0"/>
              <a:t>Data quality</a:t>
            </a:r>
            <a:r>
              <a:rPr lang="en-US" b="1" baseline="0" dirty="0"/>
              <a:t> standards may be available for:</a:t>
            </a:r>
          </a:p>
          <a:p>
            <a:pPr marL="171450" indent="-171450">
              <a:buFont typeface="Arial" panose="020B0604020202020204" pitchFamily="34" charset="0"/>
              <a:buChar char="•"/>
            </a:pPr>
            <a:r>
              <a:rPr lang="en-US" baseline="0" dirty="0"/>
              <a:t>Accuracy</a:t>
            </a:r>
          </a:p>
          <a:p>
            <a:pPr marL="171450" indent="-171450">
              <a:buFont typeface="Arial" panose="020B0604020202020204" pitchFamily="34" charset="0"/>
              <a:buChar char="•"/>
            </a:pPr>
            <a:r>
              <a:rPr lang="en-US" baseline="0" dirty="0"/>
              <a:t>Precision</a:t>
            </a:r>
          </a:p>
          <a:p>
            <a:pPr marL="171450" indent="-171450">
              <a:buFont typeface="Arial" panose="020B0604020202020204" pitchFamily="34" charset="0"/>
              <a:buChar char="•"/>
            </a:pPr>
            <a:r>
              <a:rPr lang="en-US" baseline="0" dirty="0"/>
              <a:t>Resolution</a:t>
            </a:r>
          </a:p>
          <a:p>
            <a:pPr marL="171450" indent="-171450">
              <a:buFont typeface="Arial" panose="020B0604020202020204" pitchFamily="34" charset="0"/>
              <a:buChar char="•"/>
            </a:pPr>
            <a:r>
              <a:rPr lang="en-US" baseline="0" dirty="0"/>
              <a:t>Reliability</a:t>
            </a:r>
          </a:p>
          <a:p>
            <a:pPr marL="171450" indent="-171450">
              <a:buFont typeface="Arial" panose="020B0604020202020204" pitchFamily="34" charset="0"/>
              <a:buChar char="•"/>
            </a:pPr>
            <a:r>
              <a:rPr lang="en-US" baseline="0" dirty="0"/>
              <a:t>Repeatability</a:t>
            </a:r>
          </a:p>
          <a:p>
            <a:pPr marL="171450" indent="-171450">
              <a:buFont typeface="Arial" panose="020B0604020202020204" pitchFamily="34" charset="0"/>
              <a:buChar char="•"/>
            </a:pPr>
            <a:r>
              <a:rPr lang="en-US" baseline="0" dirty="0"/>
              <a:t>Reproducibility</a:t>
            </a:r>
          </a:p>
          <a:p>
            <a:pPr marL="171450" indent="-171450">
              <a:buFont typeface="Arial" panose="020B0604020202020204" pitchFamily="34" charset="0"/>
              <a:buChar char="•"/>
            </a:pPr>
            <a:r>
              <a:rPr lang="en-US" baseline="0" dirty="0"/>
              <a:t>Currency</a:t>
            </a:r>
          </a:p>
          <a:p>
            <a:pPr marL="171450" indent="-171450">
              <a:buFont typeface="Arial" panose="020B0604020202020204" pitchFamily="34" charset="0"/>
              <a:buChar char="•"/>
            </a:pPr>
            <a:r>
              <a:rPr lang="en-US" baseline="0" dirty="0"/>
              <a:t>Relevance</a:t>
            </a:r>
          </a:p>
          <a:p>
            <a:pPr marL="171450" indent="-171450">
              <a:buFont typeface="Arial" panose="020B0604020202020204" pitchFamily="34" charset="0"/>
              <a:buChar char="•"/>
            </a:pPr>
            <a:r>
              <a:rPr lang="en-US" baseline="0" dirty="0"/>
              <a:t>Ability to audit</a:t>
            </a:r>
          </a:p>
          <a:p>
            <a:pPr marL="171450" indent="-171450">
              <a:buFont typeface="Arial" panose="020B0604020202020204" pitchFamily="34" charset="0"/>
              <a:buChar char="•"/>
            </a:pPr>
            <a:r>
              <a:rPr lang="en-US" baseline="0" dirty="0"/>
              <a:t>Completeness</a:t>
            </a:r>
          </a:p>
          <a:p>
            <a:pPr marL="171450" indent="-171450">
              <a:buFont typeface="Arial" panose="020B0604020202020204" pitchFamily="34" charset="0"/>
              <a:buChar char="•"/>
            </a:pPr>
            <a:r>
              <a:rPr lang="en-US" baseline="0" dirty="0"/>
              <a:t>Timeliness</a:t>
            </a:r>
            <a:endParaRPr lang="en-US" dirty="0"/>
          </a:p>
        </p:txBody>
      </p:sp>
      <p:sp>
        <p:nvSpPr>
          <p:cNvPr id="4" name="Slide Number Placeholder 3"/>
          <p:cNvSpPr>
            <a:spLocks noGrp="1"/>
          </p:cNvSpPr>
          <p:nvPr>
            <p:ph type="sldNum" sz="quarter" idx="10"/>
          </p:nvPr>
        </p:nvSpPr>
        <p:spPr/>
        <p:txBody>
          <a:bodyPr/>
          <a:lstStyle/>
          <a:p>
            <a:fld id="{FE17E892-0DBE-47A9-86C7-FB413E1933DF}" type="slidenum">
              <a:rPr lang="en-US" smtClean="0"/>
              <a:pPr/>
              <a:t>27</a:t>
            </a:fld>
            <a:endParaRPr lang="en-US"/>
          </a:p>
        </p:txBody>
      </p:sp>
    </p:spTree>
    <p:extLst>
      <p:ext uri="{BB962C8B-B14F-4D97-AF65-F5344CB8AC3E}">
        <p14:creationId xmlns:p14="http://schemas.microsoft.com/office/powerpoint/2010/main" val="22049773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7953" name="Slide Image Placeholder 1"/>
          <p:cNvSpPr>
            <a:spLocks noGrp="1" noRot="1" noChangeAspect="1" noTextEdit="1"/>
          </p:cNvSpPr>
          <p:nvPr>
            <p:ph type="sldImg"/>
          </p:nvPr>
        </p:nvSpPr>
        <p:spPr>
          <a:ln/>
        </p:spPr>
      </p:sp>
      <p:sp>
        <p:nvSpPr>
          <p:cNvPr id="1917954" name="Notes Placeholder 2"/>
          <p:cNvSpPr>
            <a:spLocks noGrp="1"/>
          </p:cNvSpPr>
          <p:nvPr>
            <p:ph type="body" idx="1"/>
          </p:nvPr>
        </p:nvSpPr>
        <p:spPr>
          <a:noFill/>
          <a:ln/>
        </p:spPr>
        <p:txBody>
          <a:bodyPr/>
          <a:lstStyle/>
          <a:p>
            <a:r>
              <a:rPr lang="en-US" sz="1200" b="1" i="0" u="none" strike="noStrike" kern="1200" baseline="0" dirty="0">
                <a:solidFill>
                  <a:schemeClr val="tx1"/>
                </a:solidFill>
                <a:latin typeface="+mn-lt"/>
                <a:ea typeface="+mn-ea"/>
                <a:cs typeface="+mn-cs"/>
              </a:rPr>
              <a:t>data remanence </a:t>
            </a:r>
            <a:r>
              <a:rPr lang="en-US" sz="1200" b="0" i="0" u="none" strike="noStrike" kern="1200" baseline="0" dirty="0">
                <a:solidFill>
                  <a:schemeClr val="tx1"/>
                </a:solidFill>
                <a:latin typeface="+mn-lt"/>
                <a:ea typeface="+mn-ea"/>
                <a:cs typeface="+mn-cs"/>
              </a:rPr>
              <a:t>Data that remains on media after the data has been supposedly removed. Purging and sanitization methods attempt to ensure that all data is removed from media without any data remanence. </a:t>
            </a:r>
            <a:r>
              <a:rPr lang="en-US" sz="1200" b="0" i="0" u="none" strike="noStrike" kern="1200" baseline="0" dirty="0" err="1">
                <a:solidFill>
                  <a:schemeClr val="tx1"/>
                </a:solidFill>
                <a:latin typeface="+mn-lt"/>
                <a:ea typeface="+mn-ea"/>
                <a:cs typeface="+mn-cs"/>
              </a:rPr>
              <a:t>Sybex</a:t>
            </a:r>
            <a:r>
              <a:rPr lang="en-US" sz="1200" b="0" i="0" u="none" strike="noStrike" kern="1200" baseline="0" dirty="0">
                <a:solidFill>
                  <a:schemeClr val="tx1"/>
                </a:solidFill>
                <a:latin typeface="+mn-lt"/>
                <a:ea typeface="+mn-ea"/>
                <a:cs typeface="+mn-cs"/>
              </a:rPr>
              <a:t> 8</a:t>
            </a:r>
            <a:r>
              <a:rPr lang="en-US" sz="1200" b="0" i="0" u="none" strike="noStrike" kern="1200" baseline="30000" dirty="0">
                <a:solidFill>
                  <a:schemeClr val="tx1"/>
                </a:solidFill>
                <a:latin typeface="+mn-lt"/>
                <a:ea typeface="+mn-ea"/>
                <a:cs typeface="+mn-cs"/>
              </a:rPr>
              <a:t>th</a:t>
            </a:r>
            <a:r>
              <a:rPr lang="en-US" sz="1200" b="0" i="0" u="none" strike="noStrike" kern="1200" baseline="0" dirty="0">
                <a:solidFill>
                  <a:schemeClr val="tx1"/>
                </a:solidFill>
                <a:latin typeface="+mn-lt"/>
                <a:ea typeface="+mn-ea"/>
                <a:cs typeface="+mn-cs"/>
              </a:rPr>
              <a:t> ed.</a:t>
            </a:r>
          </a:p>
          <a:p>
            <a:endParaRPr lang="en-US" sz="1200" b="0" i="0" u="none" strike="noStrike" kern="1200" baseline="0" dirty="0">
              <a:solidFill>
                <a:schemeClr val="tx1"/>
              </a:solidFill>
              <a:latin typeface="+mn-lt"/>
              <a:ea typeface="+mn-ea"/>
              <a:cs typeface="+mn-cs"/>
            </a:endParaRPr>
          </a:p>
          <a:p>
            <a:pPr lvl="1"/>
            <a:r>
              <a:rPr lang="en-US" dirty="0"/>
              <a:t>RAM – Random access memory– Where does residual RAM come from? Not from RAM but in paging file- so may pull from old page file</a:t>
            </a:r>
          </a:p>
          <a:p>
            <a:pPr lvl="1"/>
            <a:endParaRPr lang="en-US" dirty="0"/>
          </a:p>
          <a:p>
            <a:pPr lvl="1">
              <a:defRPr/>
            </a:pPr>
            <a:r>
              <a:rPr lang="en-US" dirty="0"/>
              <a:t>SSD – Solid State Drive – a combination of flash memory.</a:t>
            </a:r>
          </a:p>
          <a:p>
            <a:pPr lvl="1">
              <a:defRPr/>
            </a:pPr>
            <a:r>
              <a:rPr lang="en-US" dirty="0"/>
              <a:t>SSD HAS REMENANCE</a:t>
            </a:r>
            <a:r>
              <a:rPr lang="en-US" baseline="0" dirty="0"/>
              <a:t> even after overwriting. </a:t>
            </a:r>
            <a:r>
              <a:rPr lang="en-US" dirty="0"/>
              <a:t>It’s like flash – there are various methods to erase SSD from companies who manufacture. But these can vary and be unreliable. </a:t>
            </a:r>
            <a:r>
              <a:rPr lang="en-US" b="1" dirty="0"/>
              <a:t>The best method to “erase” SSD is destruction. </a:t>
            </a:r>
            <a:r>
              <a:rPr lang="en-US" b="0" dirty="0" err="1"/>
              <a:t>Sybex</a:t>
            </a:r>
            <a:r>
              <a:rPr lang="en-US" b="0" dirty="0"/>
              <a:t> 8</a:t>
            </a:r>
            <a:r>
              <a:rPr lang="en-US" b="0" baseline="30000" dirty="0"/>
              <a:t>th</a:t>
            </a:r>
            <a:r>
              <a:rPr lang="en-US" b="0" dirty="0"/>
              <a:t> ed. P. 173</a:t>
            </a:r>
          </a:p>
          <a:p>
            <a:endParaRPr lang="en-US" sz="1000" b="1" dirty="0"/>
          </a:p>
          <a:p>
            <a:pPr eaLnBrk="1" hangingPunct="1"/>
            <a:endParaRPr lang="en-US" sz="1000" dirty="0"/>
          </a:p>
        </p:txBody>
      </p:sp>
      <p:sp>
        <p:nvSpPr>
          <p:cNvPr id="1917955" name="Slide Number Placeholder 3"/>
          <p:cNvSpPr>
            <a:spLocks noGrp="1"/>
          </p:cNvSpPr>
          <p:nvPr>
            <p:ph type="sldNum" sz="quarter" idx="5"/>
          </p:nvPr>
        </p:nvSpPr>
        <p:spPr>
          <a:noFill/>
        </p:spPr>
        <p:txBody>
          <a:bodyPr/>
          <a:lstStyle/>
          <a:p>
            <a:pPr defTabSz="909807"/>
            <a:fld id="{C9FDF6D0-6911-44F7-B00D-BD4FBDDF6C46}" type="slidenum">
              <a:rPr lang="en-US" smtClean="0">
                <a:solidFill>
                  <a:srgbClr val="000000"/>
                </a:solidFill>
                <a:cs typeface="Arial" charset="0"/>
              </a:rPr>
              <a:pPr defTabSz="909807"/>
              <a:t>28</a:t>
            </a:fld>
            <a:endParaRPr lang="en-US" dirty="0">
              <a:solidFill>
                <a:srgbClr val="000000"/>
              </a:solidFill>
              <a:cs typeface="Arial" charset="0"/>
            </a:endParaRPr>
          </a:p>
        </p:txBody>
      </p:sp>
    </p:spTree>
    <p:extLst>
      <p:ext uri="{BB962C8B-B14F-4D97-AF65-F5344CB8AC3E}">
        <p14:creationId xmlns:p14="http://schemas.microsoft.com/office/powerpoint/2010/main" val="9449156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7953" name="Slide Image Placeholder 1"/>
          <p:cNvSpPr>
            <a:spLocks noGrp="1" noRot="1" noChangeAspect="1" noTextEdit="1"/>
          </p:cNvSpPr>
          <p:nvPr>
            <p:ph type="sldImg"/>
          </p:nvPr>
        </p:nvSpPr>
        <p:spPr>
          <a:ln/>
        </p:spPr>
      </p:sp>
      <p:sp>
        <p:nvSpPr>
          <p:cNvPr id="1917954" name="Notes Placeholder 2"/>
          <p:cNvSpPr>
            <a:spLocks noGrp="1"/>
          </p:cNvSpPr>
          <p:nvPr>
            <p:ph type="body" idx="1"/>
          </p:nvPr>
        </p:nvSpPr>
        <p:spPr>
          <a:noFill/>
          <a:ln/>
        </p:spPr>
        <p:txBody>
          <a:bodyPr/>
          <a:lstStyle/>
          <a:p>
            <a:pPr eaLnBrk="1" hangingPunct="1"/>
            <a:r>
              <a:rPr lang="en-US" sz="1000" b="1" dirty="0"/>
              <a:t>Degaussing</a:t>
            </a:r>
            <a:r>
              <a:rPr lang="en-US" sz="1000" dirty="0"/>
              <a:t>: involves using a magnetic field to wipe information on storage media such as hard disks.</a:t>
            </a:r>
          </a:p>
          <a:p>
            <a:pPr lvl="1" eaLnBrk="1" hangingPunct="1"/>
            <a:r>
              <a:rPr lang="en-US" sz="1000" dirty="0"/>
              <a:t>The coercivity level refers to the amount of energy required to wipe a disk.  This energy level is often measured in Oersteds (</a:t>
            </a:r>
            <a:r>
              <a:rPr lang="en-US" sz="1000" dirty="0" err="1"/>
              <a:t>Oe</a:t>
            </a:r>
            <a:r>
              <a:rPr lang="en-US" sz="1000" dirty="0"/>
              <a:t>)</a:t>
            </a:r>
          </a:p>
          <a:p>
            <a:pPr lvl="1" eaLnBrk="1" hangingPunct="1"/>
            <a:endParaRPr lang="en-US" sz="1000" dirty="0"/>
          </a:p>
          <a:p>
            <a:pPr lvl="1"/>
            <a:r>
              <a:rPr lang="en-US" sz="1000" dirty="0"/>
              <a:t>Used for tapes-</a:t>
            </a:r>
            <a:r>
              <a:rPr lang="en-US" sz="1000" baseline="0" dirty="0"/>
              <a:t> </a:t>
            </a:r>
            <a:r>
              <a:rPr lang="en-US" sz="1000" dirty="0"/>
              <a:t>Not recommended for hard disks- because destroys electronics that access the data… so can’t verify if data was destroyed.  Platters can be put on </a:t>
            </a:r>
            <a:r>
              <a:rPr lang="en-US" sz="1000" dirty="0" smtClean="0"/>
              <a:t>different </a:t>
            </a:r>
            <a:r>
              <a:rPr lang="en-US" sz="1000" dirty="0"/>
              <a:t>drive and access any remaining data. </a:t>
            </a:r>
            <a:r>
              <a:rPr lang="en-US" sz="1000" dirty="0" err="1"/>
              <a:t>Sybex</a:t>
            </a:r>
            <a:r>
              <a:rPr lang="en-US" sz="1000" dirty="0"/>
              <a:t> 8</a:t>
            </a:r>
            <a:r>
              <a:rPr lang="en-US" sz="1000" baseline="30000" dirty="0"/>
              <a:t>th</a:t>
            </a:r>
            <a:r>
              <a:rPr lang="en-US" sz="1000" dirty="0"/>
              <a:t> ed. P174</a:t>
            </a:r>
          </a:p>
          <a:p>
            <a:pPr lvl="1" eaLnBrk="1" hangingPunct="1"/>
            <a:endParaRPr lang="en-US" sz="1000" dirty="0"/>
          </a:p>
          <a:p>
            <a:pPr eaLnBrk="1" hangingPunct="1"/>
            <a:r>
              <a:rPr lang="en-US" sz="1000" b="1" dirty="0"/>
              <a:t>Overwrite software:</a:t>
            </a:r>
            <a:r>
              <a:rPr lang="en-US" sz="1000" dirty="0"/>
              <a:t> writes 0s and 1s to a disk repeatedly so as to make the original date unreadable.  Examples include the DoD seven-pass wipe and the Gutmann 35-pass wipe.</a:t>
            </a:r>
          </a:p>
          <a:p>
            <a:pPr eaLnBrk="1" hangingPunct="1"/>
            <a:r>
              <a:rPr lang="en-US" sz="1000" b="1" dirty="0"/>
              <a:t>Media destruction</a:t>
            </a:r>
            <a:r>
              <a:rPr lang="en-US" sz="1000" dirty="0"/>
              <a:t>: policies and procedures should be in place to handle the destruction of media after it has reached the end of its lifecycle.</a:t>
            </a:r>
          </a:p>
          <a:p>
            <a:pPr eaLnBrk="1" hangingPunct="1"/>
            <a:endParaRPr lang="en-US" sz="1000" dirty="0"/>
          </a:p>
          <a:p>
            <a:pPr eaLnBrk="1" hangingPunct="1"/>
            <a:r>
              <a:rPr lang="en-US" sz="1000" dirty="0"/>
              <a:t>Purging = making data unrecoverable</a:t>
            </a:r>
          </a:p>
          <a:p>
            <a:pPr eaLnBrk="1" hangingPunct="1"/>
            <a:r>
              <a:rPr lang="en-US" sz="1000" dirty="0" err="1"/>
              <a:t>Zeroization</a:t>
            </a:r>
            <a:r>
              <a:rPr lang="en-US" sz="1000" dirty="0"/>
              <a:t> = overwriting (not good for flash)</a:t>
            </a:r>
          </a:p>
          <a:p>
            <a:pPr eaLnBrk="1" hangingPunct="1"/>
            <a:r>
              <a:rPr lang="en-US" sz="1000" dirty="0" err="1"/>
              <a:t>Degauzing</a:t>
            </a:r>
            <a:r>
              <a:rPr lang="en-US" sz="1000" baseline="0" dirty="0"/>
              <a:t> = magnetic scrambling (not good for optical media)</a:t>
            </a:r>
          </a:p>
          <a:p>
            <a:pPr eaLnBrk="1" hangingPunct="1"/>
            <a:r>
              <a:rPr lang="en-US" sz="1000" baseline="0" dirty="0"/>
              <a:t>Destruction = burning, shredding, crushing</a:t>
            </a:r>
          </a:p>
          <a:p>
            <a:pPr eaLnBrk="1" hangingPunct="1"/>
            <a:r>
              <a:rPr lang="en-US" sz="1000" baseline="0" dirty="0"/>
              <a:t>Erasing = performing delete operation against a file (erased=sanitized)</a:t>
            </a:r>
          </a:p>
          <a:p>
            <a:pPr eaLnBrk="1" hangingPunct="1"/>
            <a:r>
              <a:rPr lang="en-US" sz="1000" baseline="0" dirty="0"/>
              <a:t>Clearing = overwriting</a:t>
            </a:r>
          </a:p>
          <a:p>
            <a:pPr eaLnBrk="1" hangingPunct="1"/>
            <a:r>
              <a:rPr lang="en-US" sz="1000" dirty="0"/>
              <a:t>Sanitization = purging</a:t>
            </a:r>
            <a:r>
              <a:rPr lang="en-US" sz="1000" baseline="0" dirty="0"/>
              <a:t> or degaussing</a:t>
            </a:r>
          </a:p>
          <a:p>
            <a:pPr eaLnBrk="1" hangingPunct="1"/>
            <a:r>
              <a:rPr lang="en-US" sz="1000" baseline="0" dirty="0"/>
              <a:t>Data remanence = residual data that is recoverable</a:t>
            </a:r>
          </a:p>
          <a:p>
            <a:pPr eaLnBrk="1" hangingPunct="1"/>
            <a:endParaRPr lang="en-US" sz="1000" dirty="0"/>
          </a:p>
          <a:p>
            <a:pPr eaLnBrk="1" hangingPunct="1"/>
            <a:r>
              <a:rPr lang="en-US" sz="1000" dirty="0"/>
              <a:t>Data Wipes:  ( 1 pass accepted by industry to render data unrecoverable)</a:t>
            </a:r>
          </a:p>
          <a:p>
            <a:pPr eaLnBrk="1" hangingPunct="1"/>
            <a:r>
              <a:rPr lang="en-US" sz="1000" dirty="0"/>
              <a:t>DoD short method – 3 passes</a:t>
            </a:r>
          </a:p>
          <a:p>
            <a:pPr eaLnBrk="1" hangingPunct="1"/>
            <a:r>
              <a:rPr lang="en-US" sz="1000" dirty="0"/>
              <a:t>DoD standard method – 7 passes</a:t>
            </a:r>
          </a:p>
          <a:p>
            <a:pPr eaLnBrk="1" hangingPunct="1"/>
            <a:r>
              <a:rPr lang="en-US" sz="1000" dirty="0" err="1"/>
              <a:t>Gutmann</a:t>
            </a:r>
            <a:r>
              <a:rPr lang="en-US" sz="1000" dirty="0"/>
              <a:t> approach  - 35 passes</a:t>
            </a:r>
          </a:p>
        </p:txBody>
      </p:sp>
      <p:sp>
        <p:nvSpPr>
          <p:cNvPr id="1917955" name="Slide Number Placeholder 3"/>
          <p:cNvSpPr>
            <a:spLocks noGrp="1"/>
          </p:cNvSpPr>
          <p:nvPr>
            <p:ph type="sldNum" sz="quarter" idx="5"/>
          </p:nvPr>
        </p:nvSpPr>
        <p:spPr>
          <a:noFill/>
        </p:spPr>
        <p:txBody>
          <a:bodyPr/>
          <a:lstStyle/>
          <a:p>
            <a:pPr defTabSz="909807"/>
            <a:fld id="{C9FDF6D0-6911-44F7-B00D-BD4FBDDF6C46}" type="slidenum">
              <a:rPr lang="en-US" smtClean="0">
                <a:solidFill>
                  <a:srgbClr val="000000"/>
                </a:solidFill>
                <a:cs typeface="Arial" charset="0"/>
              </a:rPr>
              <a:pPr defTabSz="909807"/>
              <a:t>29</a:t>
            </a:fld>
            <a:endParaRPr lang="en-US" dirty="0">
              <a:solidFill>
                <a:srgbClr val="000000"/>
              </a:solidFill>
              <a:cs typeface="Arial" charset="0"/>
            </a:endParaRPr>
          </a:p>
        </p:txBody>
      </p:sp>
    </p:spTree>
    <p:extLst>
      <p:ext uri="{BB962C8B-B14F-4D97-AF65-F5344CB8AC3E}">
        <p14:creationId xmlns:p14="http://schemas.microsoft.com/office/powerpoint/2010/main" val="36707513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Data at rest:</a:t>
            </a:r>
          </a:p>
          <a:p>
            <a:pPr marL="171450" indent="-171450">
              <a:buFont typeface="Arial" panose="020B0604020202020204" pitchFamily="34" charset="0"/>
              <a:buChar char="•"/>
            </a:pPr>
            <a:r>
              <a:rPr lang="en-US" dirty="0"/>
              <a:t>Risk of physical or logical unauthorized access</a:t>
            </a:r>
          </a:p>
          <a:p>
            <a:pPr marL="171450" indent="-171450">
              <a:buFont typeface="Arial" panose="020B0604020202020204" pitchFamily="34" charset="0"/>
              <a:buChar char="•"/>
            </a:pPr>
            <a:r>
              <a:rPr lang="en-US" dirty="0"/>
              <a:t>Utilize encryption where ever feasible</a:t>
            </a:r>
          </a:p>
          <a:p>
            <a:pPr marL="171450" indent="-171450">
              <a:buFont typeface="Arial" panose="020B0604020202020204" pitchFamily="34" charset="0"/>
              <a:buChar char="•"/>
            </a:pPr>
            <a:r>
              <a:rPr lang="en-US" dirty="0"/>
              <a:t>Develop and test an appropriate recovery plan</a:t>
            </a:r>
          </a:p>
          <a:p>
            <a:endParaRPr lang="en-US" dirty="0"/>
          </a:p>
          <a:p>
            <a:r>
              <a:rPr lang="en-US" b="1" dirty="0"/>
              <a:t>Data in use:</a:t>
            </a:r>
          </a:p>
          <a:p>
            <a:pPr marL="171450" indent="-171450">
              <a:buFont typeface="Arial" panose="020B0604020202020204" pitchFamily="34" charset="0"/>
              <a:buChar char="•"/>
            </a:pPr>
            <a:r>
              <a:rPr lang="en-US" dirty="0"/>
              <a:t>Use full disk or</a:t>
            </a:r>
            <a:r>
              <a:rPr lang="en-US" baseline="0" dirty="0"/>
              <a:t> file level </a:t>
            </a:r>
            <a:r>
              <a:rPr lang="en-US" dirty="0"/>
              <a:t>encryption</a:t>
            </a:r>
          </a:p>
          <a:p>
            <a:pPr marL="171450" indent="-171450">
              <a:buFont typeface="Arial" panose="020B0604020202020204" pitchFamily="34" charset="0"/>
              <a:buChar char="•"/>
            </a:pPr>
            <a:r>
              <a:rPr lang="en-US" dirty="0"/>
              <a:t>Use CPU based key storage</a:t>
            </a:r>
          </a:p>
          <a:p>
            <a:pPr marL="171450" indent="-171450">
              <a:buFont typeface="Arial" panose="020B0604020202020204" pitchFamily="34" charset="0"/>
              <a:buChar char="•"/>
            </a:pPr>
            <a:r>
              <a:rPr lang="en-US" dirty="0"/>
              <a:t>Secure with encryption</a:t>
            </a:r>
            <a:r>
              <a:rPr lang="en-US" baseline="0" dirty="0"/>
              <a:t> in RAM</a:t>
            </a:r>
          </a:p>
          <a:p>
            <a:pPr marL="171450" indent="-171450">
              <a:buFont typeface="Arial" panose="020B0604020202020204" pitchFamily="34" charset="0"/>
              <a:buChar char="•"/>
            </a:pPr>
            <a:r>
              <a:rPr lang="en-US" baseline="0" dirty="0"/>
              <a:t>Use cryptographic protocols </a:t>
            </a:r>
            <a:endParaRPr lang="en-US" dirty="0"/>
          </a:p>
          <a:p>
            <a:endParaRPr lang="en-US" dirty="0"/>
          </a:p>
          <a:p>
            <a:r>
              <a:rPr lang="en-US" b="1" dirty="0"/>
              <a:t>Data in transit:</a:t>
            </a:r>
          </a:p>
          <a:p>
            <a:pPr marL="171450" indent="-171450">
              <a:buFont typeface="Arial" panose="020B0604020202020204" pitchFamily="34" charset="0"/>
              <a:buChar char="•"/>
            </a:pPr>
            <a:r>
              <a:rPr lang="en-US" dirty="0"/>
              <a:t>Utilize encryption where ever feasible</a:t>
            </a:r>
          </a:p>
          <a:p>
            <a:pPr marL="628650" lvl="1" indent="-171450">
              <a:buFont typeface="Arial" panose="020B0604020202020204" pitchFamily="34" charset="0"/>
              <a:buChar char="•"/>
            </a:pPr>
            <a:r>
              <a:rPr lang="en-US" dirty="0"/>
              <a:t>Link encryption</a:t>
            </a:r>
          </a:p>
          <a:p>
            <a:pPr marL="628650" lvl="1" indent="-171450">
              <a:buFont typeface="Arial" panose="020B0604020202020204" pitchFamily="34" charset="0"/>
              <a:buChar char="•"/>
            </a:pPr>
            <a:r>
              <a:rPr lang="en-US" dirty="0"/>
              <a:t>End to end encryption</a:t>
            </a:r>
          </a:p>
          <a:p>
            <a:pPr marL="171450" indent="-171450">
              <a:buFont typeface="Arial" panose="020B0604020202020204" pitchFamily="34" charset="0"/>
              <a:buChar char="•"/>
            </a:pPr>
            <a:r>
              <a:rPr lang="en-US" dirty="0"/>
              <a:t>Risk of data being intercepted if transmitted in the clear</a:t>
            </a:r>
          </a:p>
        </p:txBody>
      </p:sp>
      <p:sp>
        <p:nvSpPr>
          <p:cNvPr id="4" name="Slide Number Placeholder 3"/>
          <p:cNvSpPr>
            <a:spLocks noGrp="1"/>
          </p:cNvSpPr>
          <p:nvPr>
            <p:ph type="sldNum" sz="quarter" idx="10"/>
          </p:nvPr>
        </p:nvSpPr>
        <p:spPr/>
        <p:txBody>
          <a:bodyPr/>
          <a:lstStyle/>
          <a:p>
            <a:fld id="{FE17E892-0DBE-47A9-86C7-FB413E1933DF}" type="slidenum">
              <a:rPr lang="en-US" smtClean="0"/>
              <a:pPr/>
              <a:t>31</a:t>
            </a:fld>
            <a:endParaRPr lang="en-US"/>
          </a:p>
        </p:txBody>
      </p:sp>
    </p:spTree>
    <p:extLst>
      <p:ext uri="{BB962C8B-B14F-4D97-AF65-F5344CB8AC3E}">
        <p14:creationId xmlns:p14="http://schemas.microsoft.com/office/powerpoint/2010/main" val="40724180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objective of baseline</a:t>
            </a:r>
            <a:r>
              <a:rPr lang="en-US" baseline="0" dirty="0"/>
              <a:t> protection is to establish a minimum set of safeguards to protect some or all of the IT systems of the enterprise.</a:t>
            </a:r>
          </a:p>
          <a:p>
            <a:endParaRPr lang="en-US" baseline="0" dirty="0"/>
          </a:p>
          <a:p>
            <a:r>
              <a:rPr lang="en-US" b="1" dirty="0"/>
              <a:t>baseline </a:t>
            </a:r>
            <a:r>
              <a:rPr lang="en-US" dirty="0"/>
              <a:t>The minimum level of security that every system throughout the organization</a:t>
            </a:r>
            <a:r>
              <a:rPr lang="en-US" baseline="0" dirty="0"/>
              <a:t> </a:t>
            </a:r>
            <a:r>
              <a:rPr lang="en-US" dirty="0"/>
              <a:t>must meet. A baseline can be more than a security baseline. It can also be a performance</a:t>
            </a:r>
            <a:r>
              <a:rPr lang="en-US" baseline="0" dirty="0"/>
              <a:t> </a:t>
            </a:r>
            <a:r>
              <a:rPr lang="en-US" dirty="0"/>
              <a:t>baseline (used by behavior-based IDSs) or a configuration baseline (used for configuration</a:t>
            </a:r>
            <a:r>
              <a:rPr lang="en-US" baseline="0" dirty="0"/>
              <a:t> </a:t>
            </a:r>
            <a:r>
              <a:rPr lang="en-US" dirty="0"/>
              <a:t>management). </a:t>
            </a:r>
            <a:r>
              <a:rPr lang="en-US" dirty="0" err="1"/>
              <a:t>Sybex</a:t>
            </a:r>
            <a:r>
              <a:rPr lang="en-US" dirty="0"/>
              <a:t> 8</a:t>
            </a:r>
            <a:r>
              <a:rPr lang="en-US" baseline="30000" dirty="0"/>
              <a:t>th</a:t>
            </a:r>
            <a:r>
              <a:rPr lang="en-US" dirty="0"/>
              <a:t> ed.</a:t>
            </a:r>
          </a:p>
          <a:p>
            <a:endParaRPr lang="en-US" baseline="0" dirty="0"/>
          </a:p>
          <a:p>
            <a:endParaRPr lang="en-US" baseline="0" dirty="0"/>
          </a:p>
          <a:p>
            <a:r>
              <a:rPr lang="en-US" b="1" baseline="0" dirty="0"/>
              <a:t>Baseline safeguards can be obtained from:</a:t>
            </a:r>
          </a:p>
          <a:p>
            <a:pPr marL="171450" indent="-171450">
              <a:buFont typeface="Arial" panose="020B0604020202020204" pitchFamily="34" charset="0"/>
              <a:buChar char="•"/>
            </a:pPr>
            <a:r>
              <a:rPr lang="en-US" baseline="0" dirty="0"/>
              <a:t>International and national standards organizations</a:t>
            </a:r>
          </a:p>
          <a:p>
            <a:pPr marL="171450" indent="-171450">
              <a:buFont typeface="Arial" panose="020B0604020202020204" pitchFamily="34" charset="0"/>
              <a:buChar char="•"/>
            </a:pPr>
            <a:r>
              <a:rPr lang="en-US" baseline="0" dirty="0"/>
              <a:t>Industry sector standards and recommendations</a:t>
            </a:r>
          </a:p>
          <a:p>
            <a:pPr marL="171450" indent="-171450">
              <a:buFont typeface="Arial" panose="020B0604020202020204" pitchFamily="34" charset="0"/>
              <a:buChar char="•"/>
            </a:pPr>
            <a:r>
              <a:rPr lang="en-US" baseline="0" dirty="0"/>
              <a:t>Some other company, preferably with similar business objectives and of comparable size</a:t>
            </a:r>
          </a:p>
        </p:txBody>
      </p:sp>
      <p:sp>
        <p:nvSpPr>
          <p:cNvPr id="4" name="Slide Number Placeholder 3"/>
          <p:cNvSpPr>
            <a:spLocks noGrp="1"/>
          </p:cNvSpPr>
          <p:nvPr>
            <p:ph type="sldNum" sz="quarter" idx="10"/>
          </p:nvPr>
        </p:nvSpPr>
        <p:spPr/>
        <p:txBody>
          <a:bodyPr/>
          <a:lstStyle/>
          <a:p>
            <a:fld id="{FE17E892-0DBE-47A9-86C7-FB413E1933DF}" type="slidenum">
              <a:rPr lang="en-US" smtClean="0"/>
              <a:pPr/>
              <a:t>32</a:t>
            </a:fld>
            <a:endParaRPr lang="en-US"/>
          </a:p>
        </p:txBody>
      </p:sp>
    </p:spTree>
    <p:extLst>
      <p:ext uri="{BB962C8B-B14F-4D97-AF65-F5344CB8AC3E}">
        <p14:creationId xmlns:p14="http://schemas.microsoft.com/office/powerpoint/2010/main" val="15661720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17E892-0DBE-47A9-86C7-FB413E1933DF}" type="slidenum">
              <a:rPr lang="en-US" smtClean="0"/>
              <a:pPr/>
              <a:t>33</a:t>
            </a:fld>
            <a:endParaRPr lang="en-US"/>
          </a:p>
        </p:txBody>
      </p:sp>
    </p:spTree>
    <p:extLst>
      <p:ext uri="{BB962C8B-B14F-4D97-AF65-F5344CB8AC3E}">
        <p14:creationId xmlns:p14="http://schemas.microsoft.com/office/powerpoint/2010/main" val="24380988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F8BD7B-F074-4686-8FE5-A9B297C03576}" type="slidenum">
              <a:rPr lang="en-US" smtClean="0"/>
              <a:t>34</a:t>
            </a:fld>
            <a:endParaRPr lang="en-US"/>
          </a:p>
        </p:txBody>
      </p:sp>
    </p:spTree>
    <p:extLst>
      <p:ext uri="{BB962C8B-B14F-4D97-AF65-F5344CB8AC3E}">
        <p14:creationId xmlns:p14="http://schemas.microsoft.com/office/powerpoint/2010/main" val="32421087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smtClean="0">
                <a:solidFill>
                  <a:schemeClr val="tx1"/>
                </a:solidFill>
                <a:latin typeface="+mn-lt"/>
                <a:ea typeface="+mn-ea"/>
                <a:cs typeface="+mn-cs"/>
              </a:rPr>
              <a:t>end of life (EOL), end-of-life </a:t>
            </a:r>
            <a:r>
              <a:rPr lang="en-US" sz="1200" b="0" i="0" u="none" strike="noStrike" kern="1200" baseline="0" dirty="0" smtClean="0">
                <a:solidFill>
                  <a:schemeClr val="tx1"/>
                </a:solidFill>
                <a:latin typeface="+mn-lt"/>
                <a:ea typeface="+mn-ea"/>
                <a:cs typeface="+mn-cs"/>
              </a:rPr>
              <a:t>The point at which a manufacturer no longer produces a</a:t>
            </a:r>
          </a:p>
          <a:p>
            <a:r>
              <a:rPr lang="en-US" sz="1200" b="0" i="0" u="none" strike="noStrike" kern="1200" baseline="0" dirty="0" smtClean="0">
                <a:solidFill>
                  <a:schemeClr val="tx1"/>
                </a:solidFill>
                <a:latin typeface="+mn-lt"/>
                <a:ea typeface="+mn-ea"/>
                <a:cs typeface="+mn-cs"/>
              </a:rPr>
              <a:t>product. Service and support may continue for a period of time after EOL, but no new versions</a:t>
            </a:r>
          </a:p>
          <a:p>
            <a:r>
              <a:rPr lang="en-US" sz="1200" b="0" i="0" u="none" strike="noStrike" kern="1200" baseline="0" dirty="0" smtClean="0">
                <a:solidFill>
                  <a:schemeClr val="tx1"/>
                </a:solidFill>
                <a:latin typeface="+mn-lt"/>
                <a:ea typeface="+mn-ea"/>
                <a:cs typeface="+mn-cs"/>
              </a:rPr>
              <a:t>will be made available for sale or distribution. </a:t>
            </a:r>
            <a:r>
              <a:rPr lang="en-US" sz="1200" b="0" i="1" u="none" strike="noStrike" kern="1200" baseline="0" dirty="0" smtClean="0">
                <a:solidFill>
                  <a:schemeClr val="tx1"/>
                </a:solidFill>
                <a:latin typeface="+mn-lt"/>
                <a:ea typeface="+mn-ea"/>
                <a:cs typeface="+mn-cs"/>
              </a:rPr>
              <a:t>See </a:t>
            </a:r>
            <a:r>
              <a:rPr lang="en-US" sz="1200" b="0" i="0" u="none" strike="noStrike" kern="1200" baseline="0" dirty="0" smtClean="0">
                <a:solidFill>
                  <a:schemeClr val="tx1"/>
                </a:solidFill>
                <a:latin typeface="+mn-lt"/>
                <a:ea typeface="+mn-ea"/>
                <a:cs typeface="+mn-cs"/>
              </a:rPr>
              <a:t>end of service (EOS).</a:t>
            </a:r>
          </a:p>
          <a:p>
            <a:r>
              <a:rPr lang="en-US" sz="1200" b="1" i="0" u="none" strike="noStrike" kern="1200" baseline="0" dirty="0" smtClean="0">
                <a:solidFill>
                  <a:schemeClr val="tx1"/>
                </a:solidFill>
                <a:latin typeface="+mn-lt"/>
                <a:ea typeface="+mn-ea"/>
                <a:cs typeface="+mn-cs"/>
              </a:rPr>
              <a:t>end of service (EOS), end of support life (EOSL) </a:t>
            </a:r>
            <a:r>
              <a:rPr lang="en-US" sz="1200" b="0" i="0" u="none" strike="noStrike" kern="1200" baseline="0" dirty="0" smtClean="0">
                <a:solidFill>
                  <a:schemeClr val="tx1"/>
                </a:solidFill>
                <a:latin typeface="+mn-lt"/>
                <a:ea typeface="+mn-ea"/>
                <a:cs typeface="+mn-cs"/>
              </a:rPr>
              <a:t>Products that are no longer receiving</a:t>
            </a:r>
          </a:p>
          <a:p>
            <a:r>
              <a:rPr lang="en-US" sz="1200" b="0" i="0" u="none" strike="noStrike" kern="1200" baseline="0" dirty="0" smtClean="0">
                <a:solidFill>
                  <a:schemeClr val="tx1"/>
                </a:solidFill>
                <a:latin typeface="+mn-lt"/>
                <a:ea typeface="+mn-ea"/>
                <a:cs typeface="+mn-cs"/>
              </a:rPr>
              <a:t>updates and support from the vendor. </a:t>
            </a:r>
            <a:r>
              <a:rPr lang="en-US" sz="1200" b="0" i="1" u="none" strike="noStrike" kern="1200" baseline="0" dirty="0" smtClean="0">
                <a:solidFill>
                  <a:schemeClr val="tx1"/>
                </a:solidFill>
                <a:latin typeface="+mn-lt"/>
                <a:ea typeface="+mn-ea"/>
                <a:cs typeface="+mn-cs"/>
              </a:rPr>
              <a:t>See </a:t>
            </a:r>
            <a:r>
              <a:rPr lang="en-US" sz="1200" b="0" i="0" u="none" strike="noStrike" kern="1200" baseline="0" dirty="0" smtClean="0">
                <a:solidFill>
                  <a:schemeClr val="tx1"/>
                </a:solidFill>
                <a:latin typeface="+mn-lt"/>
                <a:ea typeface="+mn-ea"/>
                <a:cs typeface="+mn-cs"/>
              </a:rPr>
              <a:t>end of life (EOL). Aka end of support (EOS) or</a:t>
            </a:r>
          </a:p>
          <a:p>
            <a:r>
              <a:rPr lang="en-US" sz="1200" b="0" i="0" u="none" strike="noStrike" kern="1200" baseline="0" dirty="0" smtClean="0">
                <a:solidFill>
                  <a:schemeClr val="tx1"/>
                </a:solidFill>
                <a:latin typeface="+mn-lt"/>
                <a:ea typeface="+mn-ea"/>
                <a:cs typeface="+mn-cs"/>
              </a:rPr>
              <a:t>end-of-service.</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9</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endParaRPr lang="en-US" dirty="0"/>
          </a:p>
        </p:txBody>
      </p:sp>
      <p:sp>
        <p:nvSpPr>
          <p:cNvPr id="4" name="Slide Number Placeholder 3"/>
          <p:cNvSpPr>
            <a:spLocks noGrp="1"/>
          </p:cNvSpPr>
          <p:nvPr>
            <p:ph type="sldNum" sz="quarter" idx="10"/>
          </p:nvPr>
        </p:nvSpPr>
        <p:spPr/>
        <p:txBody>
          <a:bodyPr/>
          <a:lstStyle/>
          <a:p>
            <a:fld id="{58F8BD7B-F074-4686-8FE5-A9B297C03576}" type="slidenum">
              <a:rPr lang="en-US" smtClean="0"/>
              <a:t>35</a:t>
            </a:fld>
            <a:endParaRPr lang="en-US"/>
          </a:p>
        </p:txBody>
      </p:sp>
    </p:spTree>
    <p:extLst>
      <p:ext uri="{BB962C8B-B14F-4D97-AF65-F5344CB8AC3E}">
        <p14:creationId xmlns:p14="http://schemas.microsoft.com/office/powerpoint/2010/main" val="26126787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F8BD7B-F074-4686-8FE5-A9B297C03576}" type="slidenum">
              <a:rPr lang="en-US" smtClean="0"/>
              <a:t>38</a:t>
            </a:fld>
            <a:endParaRPr lang="en-US"/>
          </a:p>
        </p:txBody>
      </p:sp>
    </p:spTree>
    <p:extLst>
      <p:ext uri="{BB962C8B-B14F-4D97-AF65-F5344CB8AC3E}">
        <p14:creationId xmlns:p14="http://schemas.microsoft.com/office/powerpoint/2010/main" val="8721438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smtClean="0">
                <a:solidFill>
                  <a:schemeClr val="tx1"/>
                </a:solidFill>
                <a:latin typeface="+mn-lt"/>
                <a:ea typeface="+mn-ea"/>
                <a:cs typeface="+mn-cs"/>
              </a:rPr>
              <a:t>data at rest, data-at-Rest </a:t>
            </a:r>
            <a:r>
              <a:rPr lang="en-US" sz="1200" b="0" i="0" u="none" strike="noStrike" kern="1200" baseline="0" dirty="0" smtClean="0">
                <a:solidFill>
                  <a:schemeClr val="tx1"/>
                </a:solidFill>
                <a:latin typeface="+mn-lt"/>
                <a:ea typeface="+mn-ea"/>
                <a:cs typeface="+mn-cs"/>
              </a:rPr>
              <a:t>Data stored statically on a storage device. Aka data on storage.</a:t>
            </a:r>
          </a:p>
          <a:p>
            <a:r>
              <a:rPr lang="en-US" sz="1200" b="1" i="0" u="none" strike="noStrike" kern="1200" baseline="0" dirty="0" smtClean="0">
                <a:solidFill>
                  <a:schemeClr val="tx1"/>
                </a:solidFill>
                <a:latin typeface="+mn-lt"/>
                <a:ea typeface="+mn-ea"/>
                <a:cs typeface="+mn-cs"/>
              </a:rPr>
              <a:t>data in transit, data-in-Transit </a:t>
            </a:r>
            <a:r>
              <a:rPr lang="en-US" sz="1200" b="0" i="0" u="none" strike="noStrike" kern="1200" baseline="0" dirty="0" smtClean="0">
                <a:solidFill>
                  <a:schemeClr val="tx1"/>
                </a:solidFill>
                <a:latin typeface="+mn-lt"/>
                <a:ea typeface="+mn-ea"/>
                <a:cs typeface="+mn-cs"/>
              </a:rPr>
              <a:t>Data being communicated over a network connection.</a:t>
            </a:r>
          </a:p>
          <a:p>
            <a:r>
              <a:rPr lang="en-US" sz="1200" b="0" i="0" u="none" strike="noStrike" kern="1200" baseline="0" dirty="0" smtClean="0">
                <a:solidFill>
                  <a:schemeClr val="tx1"/>
                </a:solidFill>
                <a:latin typeface="+mn-lt"/>
                <a:ea typeface="+mn-ea"/>
                <a:cs typeface="+mn-cs"/>
              </a:rPr>
              <a:t>Aka data in transfer, data being communicated, data in motion, data on the wire, and data</a:t>
            </a:r>
          </a:p>
          <a:p>
            <a:r>
              <a:rPr lang="en-US" sz="1200" b="0" i="0" u="none" strike="noStrike" kern="1200" baseline="0" dirty="0" smtClean="0">
                <a:solidFill>
                  <a:schemeClr val="tx1"/>
                </a:solidFill>
                <a:latin typeface="+mn-lt"/>
                <a:ea typeface="+mn-ea"/>
                <a:cs typeface="+mn-cs"/>
              </a:rPr>
              <a:t>being moved.</a:t>
            </a:r>
          </a:p>
          <a:p>
            <a:r>
              <a:rPr lang="en-US" sz="1200" b="1" i="0" u="none" strike="noStrike" kern="1200" baseline="0" dirty="0" smtClean="0">
                <a:solidFill>
                  <a:schemeClr val="tx1"/>
                </a:solidFill>
                <a:latin typeface="+mn-lt"/>
                <a:ea typeface="+mn-ea"/>
                <a:cs typeface="+mn-cs"/>
              </a:rPr>
              <a:t>data in use, data-in-Use </a:t>
            </a:r>
            <a:r>
              <a:rPr lang="en-US" sz="1200" b="0" i="0" u="none" strike="noStrike" kern="1200" baseline="0" dirty="0" smtClean="0">
                <a:solidFill>
                  <a:schemeClr val="tx1"/>
                </a:solidFill>
                <a:latin typeface="+mn-lt"/>
                <a:ea typeface="+mn-ea"/>
                <a:cs typeface="+mn-cs"/>
              </a:rPr>
              <a:t>Data being actively processed by an application. Aka data being</a:t>
            </a:r>
          </a:p>
          <a:p>
            <a:r>
              <a:rPr lang="en-US" sz="1200" b="0" i="0" u="none" strike="noStrike" kern="1200" baseline="0" dirty="0" smtClean="0">
                <a:solidFill>
                  <a:schemeClr val="tx1"/>
                </a:solidFill>
                <a:latin typeface="+mn-lt"/>
                <a:ea typeface="+mn-ea"/>
                <a:cs typeface="+mn-cs"/>
              </a:rPr>
              <a:t>processed and data in processing.</a:t>
            </a:r>
            <a:br>
              <a:rPr lang="en-US" sz="1200" b="0" i="0" u="none" strike="noStrike" kern="1200" baseline="0" dirty="0" smtClean="0">
                <a:solidFill>
                  <a:schemeClr val="tx1"/>
                </a:solidFill>
                <a:latin typeface="+mn-lt"/>
                <a:ea typeface="+mn-ea"/>
                <a:cs typeface="+mn-cs"/>
              </a:rPr>
            </a:br>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9</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endParaRPr lang="en-US" dirty="0"/>
          </a:p>
        </p:txBody>
      </p:sp>
      <p:sp>
        <p:nvSpPr>
          <p:cNvPr id="4" name="Slide Number Placeholder 3"/>
          <p:cNvSpPr>
            <a:spLocks noGrp="1"/>
          </p:cNvSpPr>
          <p:nvPr>
            <p:ph type="sldNum" sz="quarter" idx="10"/>
          </p:nvPr>
        </p:nvSpPr>
        <p:spPr/>
        <p:txBody>
          <a:bodyPr/>
          <a:lstStyle/>
          <a:p>
            <a:fld id="{58F8BD7B-F074-4686-8FE5-A9B297C03576}" type="slidenum">
              <a:rPr lang="en-US" smtClean="0"/>
              <a:t>39</a:t>
            </a:fld>
            <a:endParaRPr lang="en-US"/>
          </a:p>
        </p:txBody>
      </p:sp>
    </p:spTree>
    <p:extLst>
      <p:ext uri="{BB962C8B-B14F-4D97-AF65-F5344CB8AC3E}">
        <p14:creationId xmlns:p14="http://schemas.microsoft.com/office/powerpoint/2010/main" val="23362133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smtClean="0">
                <a:solidFill>
                  <a:schemeClr val="tx1"/>
                </a:solidFill>
                <a:latin typeface="+mn-lt"/>
                <a:ea typeface="+mn-ea"/>
                <a:cs typeface="+mn-cs"/>
              </a:rPr>
              <a:t>Scoping </a:t>
            </a:r>
            <a:r>
              <a:rPr lang="en-US" sz="1200" b="0" i="0" u="none" strike="noStrike" kern="1200" baseline="0" dirty="0" smtClean="0">
                <a:solidFill>
                  <a:schemeClr val="tx1"/>
                </a:solidFill>
                <a:latin typeface="+mn-lt"/>
                <a:ea typeface="+mn-ea"/>
                <a:cs typeface="+mn-cs"/>
              </a:rPr>
              <a:t>Part of the tailoring process and refers to reviewing a list of baseline security controls</a:t>
            </a:r>
          </a:p>
          <a:p>
            <a:r>
              <a:rPr lang="en-US" sz="1200" b="0" i="0" u="none" strike="noStrike" kern="1200" baseline="0" dirty="0" smtClean="0">
                <a:solidFill>
                  <a:schemeClr val="tx1"/>
                </a:solidFill>
                <a:latin typeface="+mn-lt"/>
                <a:ea typeface="+mn-ea"/>
                <a:cs typeface="+mn-cs"/>
              </a:rPr>
              <a:t>and selecting only those controls that apply to the IT systems you’re trying to protect.</a:t>
            </a:r>
          </a:p>
          <a:p>
            <a:r>
              <a:rPr lang="en-US" sz="1200" b="0" i="1" u="none" strike="noStrike" kern="1200" baseline="0" dirty="0" smtClean="0">
                <a:solidFill>
                  <a:schemeClr val="tx1"/>
                </a:solidFill>
                <a:latin typeface="+mn-lt"/>
                <a:ea typeface="+mn-ea"/>
                <a:cs typeface="+mn-cs"/>
              </a:rPr>
              <a:t>See </a:t>
            </a:r>
            <a:r>
              <a:rPr lang="en-US" sz="1200" b="0" i="0" u="none" strike="noStrike" kern="1200" baseline="0" dirty="0" smtClean="0">
                <a:solidFill>
                  <a:schemeClr val="tx1"/>
                </a:solidFill>
                <a:latin typeface="+mn-lt"/>
                <a:ea typeface="+mn-ea"/>
                <a:cs typeface="+mn-cs"/>
              </a:rPr>
              <a:t>tailoring.</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tailoring </a:t>
            </a:r>
            <a:r>
              <a:rPr lang="en-US" sz="1200" b="0" i="0" u="none" strike="noStrike" kern="1200" baseline="0" dirty="0" smtClean="0">
                <a:solidFill>
                  <a:schemeClr val="tx1"/>
                </a:solidFill>
                <a:latin typeface="+mn-lt"/>
                <a:ea typeface="+mn-ea"/>
                <a:cs typeface="+mn-cs"/>
              </a:rPr>
              <a:t>Modifying the list of security controls within a baseline to align with the organization’s</a:t>
            </a:r>
          </a:p>
          <a:p>
            <a:r>
              <a:rPr lang="en-US" sz="1200" b="0" i="0" u="none" strike="noStrike" kern="1200" baseline="0" dirty="0" smtClean="0">
                <a:solidFill>
                  <a:schemeClr val="tx1"/>
                </a:solidFill>
                <a:latin typeface="+mn-lt"/>
                <a:ea typeface="+mn-ea"/>
                <a:cs typeface="+mn-cs"/>
              </a:rPr>
              <a:t>mission.</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9</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endParaRPr lang="en-US" dirty="0"/>
          </a:p>
        </p:txBody>
      </p:sp>
      <p:sp>
        <p:nvSpPr>
          <p:cNvPr id="4" name="Slide Number Placeholder 3"/>
          <p:cNvSpPr>
            <a:spLocks noGrp="1"/>
          </p:cNvSpPr>
          <p:nvPr>
            <p:ph type="sldNum" sz="quarter" idx="10"/>
          </p:nvPr>
        </p:nvSpPr>
        <p:spPr/>
        <p:txBody>
          <a:bodyPr/>
          <a:lstStyle/>
          <a:p>
            <a:fld id="{58F8BD7B-F074-4686-8FE5-A9B297C03576}" type="slidenum">
              <a:rPr lang="en-US" smtClean="0"/>
              <a:t>40</a:t>
            </a:fld>
            <a:endParaRPr lang="en-US"/>
          </a:p>
        </p:txBody>
      </p:sp>
    </p:spTree>
    <p:extLst>
      <p:ext uri="{BB962C8B-B14F-4D97-AF65-F5344CB8AC3E}">
        <p14:creationId xmlns:p14="http://schemas.microsoft.com/office/powerpoint/2010/main" val="158196830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smtClean="0">
                <a:solidFill>
                  <a:schemeClr val="tx1"/>
                </a:solidFill>
                <a:latin typeface="+mn-lt"/>
                <a:ea typeface="+mn-ea"/>
                <a:cs typeface="+mn-cs"/>
              </a:rPr>
              <a:t>digital rights management (DRM) </a:t>
            </a:r>
            <a:r>
              <a:rPr lang="en-US" sz="1200" b="0" i="0" u="none" strike="noStrike" kern="1200" baseline="0" dirty="0" smtClean="0">
                <a:solidFill>
                  <a:schemeClr val="tx1"/>
                </a:solidFill>
                <a:latin typeface="+mn-lt"/>
                <a:ea typeface="+mn-ea"/>
                <a:cs typeface="+mn-cs"/>
              </a:rPr>
              <a:t>A type of protection software that uses encryption to</a:t>
            </a:r>
          </a:p>
          <a:p>
            <a:r>
              <a:rPr lang="en-US" sz="1200" b="0" i="0" u="none" strike="noStrike" kern="1200" baseline="0" dirty="0" smtClean="0">
                <a:solidFill>
                  <a:schemeClr val="tx1"/>
                </a:solidFill>
                <a:latin typeface="+mn-lt"/>
                <a:ea typeface="+mn-ea"/>
                <a:cs typeface="+mn-cs"/>
              </a:rPr>
              <a:t>enforce copyright restrictions on digital media. Over the past decade, publishers attempted to</a:t>
            </a:r>
          </a:p>
          <a:p>
            <a:r>
              <a:rPr lang="en-US" sz="1200" b="0" i="0" u="none" strike="noStrike" kern="1200" baseline="0" dirty="0" smtClean="0">
                <a:solidFill>
                  <a:schemeClr val="tx1"/>
                </a:solidFill>
                <a:latin typeface="+mn-lt"/>
                <a:ea typeface="+mn-ea"/>
                <a:cs typeface="+mn-cs"/>
              </a:rPr>
              <a:t>deploy DRM schemes across a variety of media types, including music, movies, and books. </a:t>
            </a:r>
            <a:r>
              <a:rPr lang="en-US" sz="1200" b="0" i="0" u="none" strike="noStrike" kern="1200" baseline="0" dirty="0" err="1" smtClean="0">
                <a:solidFill>
                  <a:schemeClr val="tx1"/>
                </a:solidFill>
                <a:effectLst/>
                <a:latin typeface="+mn-lt"/>
                <a:ea typeface="+mn-ea"/>
                <a:cs typeface="+mn-cs"/>
              </a:rPr>
              <a:t>Sybex</a:t>
            </a:r>
            <a:r>
              <a:rPr lang="en-US" sz="1200" b="0" i="0" u="none" strike="noStrike" kern="1200" baseline="0" dirty="0" smtClean="0">
                <a:solidFill>
                  <a:schemeClr val="tx1"/>
                </a:solidFill>
                <a:effectLst/>
                <a:latin typeface="+mn-lt"/>
                <a:ea typeface="+mn-ea"/>
                <a:cs typeface="+mn-cs"/>
              </a:rPr>
              <a:t> 9</a:t>
            </a:r>
            <a:r>
              <a:rPr lang="en-US" sz="1200" b="0" i="0" u="none" strike="noStrike" kern="1200" baseline="30000" dirty="0" smtClean="0">
                <a:solidFill>
                  <a:schemeClr val="tx1"/>
                </a:solidFill>
                <a:effectLst/>
                <a:latin typeface="+mn-lt"/>
                <a:ea typeface="+mn-ea"/>
                <a:cs typeface="+mn-cs"/>
              </a:rPr>
              <a:t>th</a:t>
            </a:r>
            <a:r>
              <a:rPr lang="en-US" sz="1200" b="0" i="0" u="none" strike="noStrike" kern="1200" baseline="0" dirty="0" smtClean="0">
                <a:solidFill>
                  <a:schemeClr val="tx1"/>
                </a:solidFill>
                <a:effectLst/>
                <a:latin typeface="+mn-lt"/>
                <a:ea typeface="+mn-ea"/>
                <a:cs typeface="+mn-cs"/>
              </a:rPr>
              <a:t> ed.</a:t>
            </a:r>
            <a:endParaRPr lang="en-US" sz="1200" b="1" kern="1200" dirty="0" smtClean="0">
              <a:solidFill>
                <a:schemeClr val="tx1"/>
              </a:solidFill>
              <a:effectLst/>
              <a:latin typeface="+mn-lt"/>
              <a:ea typeface="+mn-ea"/>
              <a:cs typeface="+mn-cs"/>
            </a:endParaRPr>
          </a:p>
          <a:p>
            <a:endParaRPr lang="en-US"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Types </a:t>
            </a:r>
            <a:r>
              <a:rPr lang="en-US" sz="1200" b="1" kern="1200" dirty="0">
                <a:solidFill>
                  <a:schemeClr val="tx1"/>
                </a:solidFill>
                <a:effectLst/>
                <a:latin typeface="+mn-lt"/>
                <a:ea typeface="+mn-ea"/>
                <a:cs typeface="+mn-cs"/>
              </a:rPr>
              <a:t>of DRM</a:t>
            </a:r>
            <a:r>
              <a:rPr lang="en-US" sz="1200" kern="1200" dirty="0">
                <a:solidFill>
                  <a:schemeClr val="tx1"/>
                </a:solidFill>
                <a:effectLst/>
                <a:latin typeface="+mn-lt"/>
                <a:ea typeface="+mn-ea"/>
                <a:cs typeface="+mn-cs"/>
              </a:rPr>
              <a:t>:</a:t>
            </a: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Always on DRM</a:t>
            </a:r>
            <a:r>
              <a:rPr lang="en-US" sz="1200" kern="1200" dirty="0">
                <a:solidFill>
                  <a:schemeClr val="tx1"/>
                </a:solidFill>
                <a:effectLst/>
                <a:latin typeface="+mn-lt"/>
                <a:ea typeface="+mn-ea"/>
                <a:cs typeface="+mn-cs"/>
              </a:rPr>
              <a: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Requires network connection</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Very common</a:t>
            </a: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USB Key</a:t>
            </a:r>
            <a:r>
              <a:rPr lang="en-US" sz="1200" kern="1200" dirty="0">
                <a:solidFill>
                  <a:schemeClr val="tx1"/>
                </a:solidFill>
                <a:effectLst/>
                <a:latin typeface="+mn-lt"/>
                <a:ea typeface="+mn-ea"/>
                <a:cs typeface="+mn-cs"/>
              </a:rPr>
              <a: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Must plug-in USB key</a:t>
            </a: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Digital Watermark</a:t>
            </a:r>
            <a:r>
              <a:rPr lang="en-US" sz="1200" kern="1200" dirty="0">
                <a:solidFill>
                  <a:schemeClr val="tx1"/>
                </a:solidFill>
                <a:effectLst/>
                <a:latin typeface="+mn-lt"/>
                <a:ea typeface="+mn-ea"/>
                <a:cs typeface="+mn-cs"/>
              </a:rPr>
              <a: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Verify integrity of protected content</a:t>
            </a: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Fingerprinting</a:t>
            </a:r>
            <a:r>
              <a:rPr lang="en-US" sz="1200" kern="1200" dirty="0">
                <a:solidFill>
                  <a:schemeClr val="tx1"/>
                </a:solidFill>
                <a:effectLst/>
                <a:latin typeface="+mn-lt"/>
                <a:ea typeface="+mn-ea"/>
                <a:cs typeface="+mn-cs"/>
              </a:rPr>
              <a: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Each user of a file is given a uniquely redundant part of the file that can identify the user</a:t>
            </a:r>
          </a:p>
          <a:p>
            <a:endParaRPr lang="en-US" dirty="0"/>
          </a:p>
          <a:p>
            <a:r>
              <a:rPr lang="en-US" b="1" dirty="0"/>
              <a:t>DMCA</a:t>
            </a:r>
            <a:r>
              <a:rPr lang="en-US" baseline="0" dirty="0"/>
              <a:t>:</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Crime to circumvent anti-piracy measures</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Outlaws manufacture, sale, or distribution of code-cracking devices</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Spread to other countries via WIPO treaties</a:t>
            </a:r>
          </a:p>
          <a:p>
            <a:endParaRPr lang="en-US" baseline="0" dirty="0"/>
          </a:p>
        </p:txBody>
      </p:sp>
      <p:sp>
        <p:nvSpPr>
          <p:cNvPr id="4" name="Slide Number Placeholder 3"/>
          <p:cNvSpPr>
            <a:spLocks noGrp="1"/>
          </p:cNvSpPr>
          <p:nvPr>
            <p:ph type="sldNum" sz="quarter" idx="10"/>
          </p:nvPr>
        </p:nvSpPr>
        <p:spPr/>
        <p:txBody>
          <a:bodyPr/>
          <a:lstStyle/>
          <a:p>
            <a:fld id="{C33D7270-BD76-46D1-855A-4244C242373C}" type="slidenum">
              <a:rPr lang="en-US" smtClean="0"/>
              <a:pPr/>
              <a:t>42</a:t>
            </a:fld>
            <a:endParaRPr lang="en-US"/>
          </a:p>
        </p:txBody>
      </p:sp>
    </p:spTree>
    <p:extLst>
      <p:ext uri="{BB962C8B-B14F-4D97-AF65-F5344CB8AC3E}">
        <p14:creationId xmlns:p14="http://schemas.microsoft.com/office/powerpoint/2010/main" val="11573689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smtClean="0">
                <a:solidFill>
                  <a:schemeClr val="tx1"/>
                </a:solidFill>
                <a:latin typeface="+mn-lt"/>
                <a:ea typeface="+mn-ea"/>
                <a:cs typeface="+mn-cs"/>
              </a:rPr>
              <a:t>data loss prevention (DLP) </a:t>
            </a:r>
            <a:r>
              <a:rPr lang="en-US" sz="1200" b="0" i="0" u="none" strike="noStrike" kern="1200" baseline="0" dirty="0" smtClean="0">
                <a:solidFill>
                  <a:schemeClr val="tx1"/>
                </a:solidFill>
                <a:latin typeface="+mn-lt"/>
                <a:ea typeface="+mn-ea"/>
                <a:cs typeface="+mn-cs"/>
              </a:rPr>
              <a:t>Systems specifically implemented to detect and prevent unauthorized</a:t>
            </a:r>
          </a:p>
          <a:p>
            <a:r>
              <a:rPr lang="en-US" sz="1200" b="0" i="0" u="none" strike="noStrike" kern="1200" baseline="0" dirty="0" smtClean="0">
                <a:solidFill>
                  <a:schemeClr val="tx1"/>
                </a:solidFill>
                <a:latin typeface="+mn-lt"/>
                <a:ea typeface="+mn-ea"/>
                <a:cs typeface="+mn-cs"/>
              </a:rPr>
              <a:t>access to, use of, or transmission of sensitive information (i.e., exfiltration). Examples</a:t>
            </a:r>
          </a:p>
          <a:p>
            <a:r>
              <a:rPr lang="en-US" sz="1200" b="0" i="0" u="none" strike="noStrike" kern="1200" baseline="0" dirty="0" smtClean="0">
                <a:solidFill>
                  <a:schemeClr val="tx1"/>
                </a:solidFill>
                <a:latin typeface="+mn-lt"/>
                <a:ea typeface="+mn-ea"/>
                <a:cs typeface="+mn-cs"/>
              </a:rPr>
              <a:t>include network-based</a:t>
            </a:r>
          </a:p>
          <a:p>
            <a:r>
              <a:rPr lang="en-US" sz="1200" b="0" i="0" u="none" strike="noStrike" kern="1200" baseline="0" dirty="0" smtClean="0">
                <a:solidFill>
                  <a:schemeClr val="tx1"/>
                </a:solidFill>
                <a:latin typeface="+mn-lt"/>
                <a:ea typeface="+mn-ea"/>
                <a:cs typeface="+mn-cs"/>
              </a:rPr>
              <a:t>DLP and endpoint-based</a:t>
            </a:r>
          </a:p>
          <a:p>
            <a:r>
              <a:rPr lang="en-US" sz="1200" b="0" i="0" u="none" strike="noStrike" kern="1200" baseline="0" dirty="0" smtClean="0">
                <a:solidFill>
                  <a:schemeClr val="tx1"/>
                </a:solidFill>
                <a:latin typeface="+mn-lt"/>
                <a:ea typeface="+mn-ea"/>
                <a:cs typeface="+mn-cs"/>
              </a:rPr>
              <a:t>DLP. </a:t>
            </a:r>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9</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endParaRPr lang="en-US" sz="1200" b="1" kern="1200" dirty="0" smtClean="0">
              <a:solidFill>
                <a:schemeClr val="tx1"/>
              </a:solidFill>
              <a:effectLst/>
              <a:latin typeface="+mn-lt"/>
              <a:ea typeface="+mn-ea"/>
              <a:cs typeface="+mn-cs"/>
            </a:endParaRPr>
          </a:p>
          <a:p>
            <a:pPr lvl="0"/>
            <a:r>
              <a:rPr lang="en-US" sz="1200" b="1" kern="1200" dirty="0" smtClean="0">
                <a:solidFill>
                  <a:schemeClr val="tx1"/>
                </a:solidFill>
                <a:effectLst/>
                <a:latin typeface="+mn-lt"/>
                <a:ea typeface="+mn-ea"/>
                <a:cs typeface="+mn-cs"/>
              </a:rPr>
              <a:t>Data </a:t>
            </a:r>
            <a:r>
              <a:rPr lang="en-US" sz="1200" b="1" kern="1200" dirty="0">
                <a:solidFill>
                  <a:schemeClr val="tx1"/>
                </a:solidFill>
                <a:effectLst/>
                <a:latin typeface="+mn-lt"/>
                <a:ea typeface="+mn-ea"/>
                <a:cs typeface="+mn-cs"/>
              </a:rPr>
              <a:t>at Rest</a:t>
            </a:r>
            <a:r>
              <a:rPr lang="en-US" sz="1200" kern="1200" dirty="0">
                <a:solidFill>
                  <a:schemeClr val="tx1"/>
                </a:solidFill>
                <a:effectLst/>
                <a:latin typeface="+mn-lt"/>
                <a:ea typeface="+mn-ea"/>
                <a:cs typeface="+mn-cs"/>
              </a:rPr>
              <a:t>:</a:t>
            </a:r>
          </a:p>
          <a:p>
            <a:pPr marL="457200" lvl="1" indent="0">
              <a:buFont typeface="Arial" panose="020B0604020202020204" pitchFamily="34" charset="0"/>
              <a:buNone/>
            </a:pPr>
            <a:r>
              <a:rPr lang="en-US" sz="1200" kern="1200" dirty="0">
                <a:solidFill>
                  <a:schemeClr val="tx1"/>
                </a:solidFill>
                <a:effectLst/>
                <a:latin typeface="+mn-lt"/>
                <a:ea typeface="+mn-ea"/>
                <a:cs typeface="+mn-cs"/>
              </a:rPr>
              <a:t>Applications (crawlers) remotely log into systems and search through data stores </a:t>
            </a:r>
          </a:p>
          <a:p>
            <a:pPr lvl="0"/>
            <a:endParaRPr lang="en-US" sz="1200" b="1"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Data in Motion</a:t>
            </a:r>
            <a:r>
              <a:rPr lang="en-US" sz="1200" kern="1200" dirty="0">
                <a:solidFill>
                  <a:schemeClr val="tx1"/>
                </a:solidFill>
                <a:effectLst/>
                <a:latin typeface="+mn-lt"/>
                <a:ea typeface="+mn-ea"/>
                <a:cs typeface="+mn-cs"/>
              </a:rPr>
              <a:t>:</a:t>
            </a:r>
          </a:p>
          <a:p>
            <a:pPr marL="457200" lvl="1" indent="0">
              <a:buFont typeface="Arial" panose="020B0604020202020204" pitchFamily="34" charset="0"/>
              <a:buNone/>
            </a:pPr>
            <a:r>
              <a:rPr lang="en-US" sz="1200" kern="1200" dirty="0">
                <a:solidFill>
                  <a:schemeClr val="tx1"/>
                </a:solidFill>
                <a:effectLst/>
                <a:latin typeface="+mn-lt"/>
                <a:ea typeface="+mn-ea"/>
                <a:cs typeface="+mn-cs"/>
              </a:rPr>
              <a:t>Deep packet inspection (DPI) allows DLP systems to inspect data in transit</a:t>
            </a:r>
          </a:p>
          <a:p>
            <a:pPr lvl="0"/>
            <a:endParaRPr lang="en-US" sz="1200" b="1"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Data in use</a:t>
            </a:r>
            <a:r>
              <a:rPr lang="en-US" sz="1200" kern="1200" dirty="0">
                <a:solidFill>
                  <a:schemeClr val="tx1"/>
                </a:solidFill>
                <a:effectLst/>
                <a:latin typeface="+mn-lt"/>
                <a:ea typeface="+mn-ea"/>
                <a:cs typeface="+mn-cs"/>
              </a:rPr>
              <a:t>:</a:t>
            </a:r>
          </a:p>
          <a:p>
            <a:pPr marL="457200" lvl="1" indent="0">
              <a:buFont typeface="Arial" panose="020B0604020202020204" pitchFamily="34" charset="0"/>
              <a:buNone/>
            </a:pPr>
            <a:r>
              <a:rPr lang="en-US" sz="1200" kern="1200" dirty="0">
                <a:solidFill>
                  <a:schemeClr val="tx1"/>
                </a:solidFill>
                <a:effectLst/>
                <a:latin typeface="+mn-lt"/>
                <a:ea typeface="+mn-ea"/>
                <a:cs typeface="+mn-cs"/>
              </a:rPr>
              <a:t>Monitor end user activities in reference to data</a:t>
            </a:r>
          </a:p>
          <a:p>
            <a:pPr marL="457200" lvl="1" indent="0">
              <a:buFont typeface="Arial" panose="020B0604020202020204" pitchFamily="34" charset="0"/>
              <a:buNone/>
            </a:pPr>
            <a:r>
              <a:rPr lang="en-US" sz="1200" kern="1200" dirty="0">
                <a:solidFill>
                  <a:schemeClr val="tx1"/>
                </a:solidFill>
                <a:effectLst/>
                <a:latin typeface="+mn-lt"/>
                <a:ea typeface="+mn-ea"/>
                <a:cs typeface="+mn-cs"/>
              </a:rPr>
              <a:t>Uses software programs called agents</a:t>
            </a:r>
          </a:p>
          <a:p>
            <a:endParaRPr lang="en-US" b="1" dirty="0"/>
          </a:p>
          <a:p>
            <a:r>
              <a:rPr lang="en-US" b="1" dirty="0"/>
              <a:t>Benefits of DLP</a:t>
            </a:r>
            <a:r>
              <a:rPr lang="en-US" dirty="0"/>
              <a:t>:</a:t>
            </a:r>
          </a:p>
          <a:p>
            <a:pPr lvl="1"/>
            <a:r>
              <a:rPr lang="en-US" dirty="0"/>
              <a:t>Protects</a:t>
            </a:r>
            <a:r>
              <a:rPr lang="en-US" baseline="0" dirty="0"/>
              <a:t> critical business data and intellectual property</a:t>
            </a:r>
          </a:p>
          <a:p>
            <a:pPr lvl="1"/>
            <a:r>
              <a:rPr lang="en-US" baseline="0" dirty="0"/>
              <a:t>Improves compliance</a:t>
            </a:r>
          </a:p>
          <a:p>
            <a:pPr lvl="1"/>
            <a:r>
              <a:rPr lang="en-US" baseline="0" dirty="0"/>
              <a:t>Reduces data breach risks</a:t>
            </a:r>
          </a:p>
          <a:p>
            <a:pPr lvl="1"/>
            <a:r>
              <a:rPr lang="en-US" baseline="0" dirty="0"/>
              <a:t>Enhances training and awareness</a:t>
            </a:r>
          </a:p>
          <a:p>
            <a:pPr lvl="1"/>
            <a:r>
              <a:rPr lang="en-US" baseline="0" dirty="0"/>
              <a:t>Improves business processes</a:t>
            </a:r>
          </a:p>
          <a:p>
            <a:pPr lvl="1"/>
            <a:r>
              <a:rPr lang="en-US" baseline="0" dirty="0"/>
              <a:t>Optimizes disk space and network bandwidth</a:t>
            </a:r>
          </a:p>
          <a:p>
            <a:pPr lvl="1"/>
            <a:r>
              <a:rPr lang="en-US" baseline="0" dirty="0"/>
              <a:t>Detects rogue/malicious software</a:t>
            </a:r>
            <a:endParaRPr lang="en-US" dirty="0"/>
          </a:p>
        </p:txBody>
      </p:sp>
      <p:sp>
        <p:nvSpPr>
          <p:cNvPr id="4" name="Slide Number Placeholder 3"/>
          <p:cNvSpPr>
            <a:spLocks noGrp="1"/>
          </p:cNvSpPr>
          <p:nvPr>
            <p:ph type="sldNum" sz="quarter" idx="10"/>
          </p:nvPr>
        </p:nvSpPr>
        <p:spPr/>
        <p:txBody>
          <a:bodyPr/>
          <a:lstStyle/>
          <a:p>
            <a:fld id="{4C31D66F-C936-42B3-ABB8-5B88B02CBD6C}" type="slidenum">
              <a:rPr lang="en-US" smtClean="0"/>
              <a:t>43</a:t>
            </a:fld>
            <a:endParaRPr lang="en-US" dirty="0"/>
          </a:p>
        </p:txBody>
      </p:sp>
    </p:spTree>
    <p:extLst>
      <p:ext uri="{BB962C8B-B14F-4D97-AF65-F5344CB8AC3E}">
        <p14:creationId xmlns:p14="http://schemas.microsoft.com/office/powerpoint/2010/main" val="25760141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smtClean="0">
                <a:solidFill>
                  <a:schemeClr val="tx1"/>
                </a:solidFill>
                <a:latin typeface="+mn-lt"/>
                <a:ea typeface="+mn-ea"/>
                <a:cs typeface="+mn-cs"/>
              </a:rPr>
              <a:t>cloud access security broker (CASB) </a:t>
            </a:r>
            <a:r>
              <a:rPr lang="en-US" sz="1200" b="0" i="0" u="none" strike="noStrike" kern="1200" baseline="0" dirty="0" smtClean="0">
                <a:solidFill>
                  <a:schemeClr val="tx1"/>
                </a:solidFill>
                <a:latin typeface="+mn-lt"/>
                <a:ea typeface="+mn-ea"/>
                <a:cs typeface="+mn-cs"/>
              </a:rPr>
              <a:t>A security policy enforcement solution that may be</a:t>
            </a:r>
          </a:p>
          <a:p>
            <a:r>
              <a:rPr lang="en-US" sz="1200" b="0" i="0" u="none" strike="noStrike" kern="1200" baseline="0" dirty="0" smtClean="0">
                <a:solidFill>
                  <a:schemeClr val="tx1"/>
                </a:solidFill>
                <a:latin typeface="+mn-lt"/>
                <a:ea typeface="+mn-ea"/>
                <a:cs typeface="+mn-cs"/>
              </a:rPr>
              <a:t>installed on premises or may be cloud based. </a:t>
            </a:r>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9</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endParaRPr lang="en-US" dirty="0"/>
          </a:p>
        </p:txBody>
      </p:sp>
      <p:sp>
        <p:nvSpPr>
          <p:cNvPr id="4" name="Slide Number Placeholder 3"/>
          <p:cNvSpPr>
            <a:spLocks noGrp="1"/>
          </p:cNvSpPr>
          <p:nvPr>
            <p:ph type="sldNum" sz="quarter" idx="10"/>
          </p:nvPr>
        </p:nvSpPr>
        <p:spPr/>
        <p:txBody>
          <a:bodyPr/>
          <a:lstStyle/>
          <a:p>
            <a:fld id="{58F8BD7B-F074-4686-8FE5-A9B297C03576}" type="slidenum">
              <a:rPr lang="en-US" smtClean="0"/>
              <a:t>44</a:t>
            </a:fld>
            <a:endParaRPr lang="en-US"/>
          </a:p>
        </p:txBody>
      </p:sp>
    </p:spTree>
    <p:extLst>
      <p:ext uri="{BB962C8B-B14F-4D97-AF65-F5344CB8AC3E}">
        <p14:creationId xmlns:p14="http://schemas.microsoft.com/office/powerpoint/2010/main" val="20655121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5937" name="Rectangle 7"/>
          <p:cNvSpPr>
            <a:spLocks noGrp="1" noChangeArrowheads="1"/>
          </p:cNvSpPr>
          <p:nvPr>
            <p:ph type="sldNum" sz="quarter" idx="5"/>
          </p:nvPr>
        </p:nvSpPr>
        <p:spPr>
          <a:noFill/>
        </p:spPr>
        <p:txBody>
          <a:bodyPr/>
          <a:lstStyle/>
          <a:p>
            <a:fld id="{1DBA360D-1894-43D4-9220-5D7718B3CA5C}" type="slidenum">
              <a:rPr lang="en-US" smtClean="0">
                <a:solidFill>
                  <a:srgbClr val="000000"/>
                </a:solidFill>
                <a:cs typeface="Arial" charset="0"/>
              </a:rPr>
              <a:pPr/>
              <a:t>45</a:t>
            </a:fld>
            <a:endParaRPr lang="en-US" dirty="0">
              <a:solidFill>
                <a:srgbClr val="000000"/>
              </a:solidFill>
              <a:cs typeface="Arial" charset="0"/>
            </a:endParaRPr>
          </a:p>
        </p:txBody>
      </p:sp>
      <p:sp>
        <p:nvSpPr>
          <p:cNvPr id="1575938" name="Rectangle 2"/>
          <p:cNvSpPr>
            <a:spLocks noGrp="1" noRot="1" noChangeAspect="1" noChangeArrowheads="1" noTextEdit="1"/>
          </p:cNvSpPr>
          <p:nvPr>
            <p:ph type="sldImg"/>
          </p:nvPr>
        </p:nvSpPr>
        <p:spPr>
          <a:ln/>
        </p:spPr>
      </p:sp>
      <p:sp>
        <p:nvSpPr>
          <p:cNvPr id="1575939"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3807641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53308" y="1122363"/>
            <a:ext cx="9014691"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8A03452-74C6-47AC-A9B2-FFA61E14A729}" type="datetime1">
              <a:rPr lang="en-US" smtClean="0"/>
              <a:t>7/19/2022</a:t>
            </a:fld>
            <a:endParaRPr lang="en-US"/>
          </a:p>
        </p:txBody>
      </p:sp>
      <p:sp>
        <p:nvSpPr>
          <p:cNvPr id="5" name="Footer Placeholder 4"/>
          <p:cNvSpPr>
            <a:spLocks noGrp="1"/>
          </p:cNvSpPr>
          <p:nvPr>
            <p:ph type="ftr" sz="quarter" idx="11"/>
          </p:nvPr>
        </p:nvSpPr>
        <p:spPr/>
        <p:txBody>
          <a:bodyPr/>
          <a:lstStyle/>
          <a:p>
            <a:r>
              <a:rPr lang="en-US" dirty="0"/>
              <a:t>Domain 2: Asset Security</a:t>
            </a:r>
          </a:p>
        </p:txBody>
      </p:sp>
      <p:sp>
        <p:nvSpPr>
          <p:cNvPr id="6" name="Slide Number Placeholder 5"/>
          <p:cNvSpPr>
            <a:spLocks noGrp="1"/>
          </p:cNvSpPr>
          <p:nvPr>
            <p:ph type="sldNum" sz="quarter" idx="12"/>
          </p:nvPr>
        </p:nvSpPr>
        <p:spPr/>
        <p:txBody>
          <a:bodyPr/>
          <a:lstStyle/>
          <a:p>
            <a:fld id="{03B1F02D-B6B4-4C75-AB3C-C12486DA92C2}" type="slidenum">
              <a:rPr lang="en-US" smtClean="0"/>
              <a:t>‹#›</a:t>
            </a:fld>
            <a:endParaRPr lang="en-US" dirty="0"/>
          </a:p>
        </p:txBody>
      </p:sp>
    </p:spTree>
    <p:extLst>
      <p:ext uri="{BB962C8B-B14F-4D97-AF65-F5344CB8AC3E}">
        <p14:creationId xmlns:p14="http://schemas.microsoft.com/office/powerpoint/2010/main" val="2010960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228848" y="1825625"/>
            <a:ext cx="9124951"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p:cNvSpPr>
            <a:spLocks noGrp="1"/>
          </p:cNvSpPr>
          <p:nvPr>
            <p:ph type="ftr" sz="quarter" idx="11"/>
          </p:nvPr>
        </p:nvSpPr>
        <p:spPr/>
        <p:txBody>
          <a:bodyPr/>
          <a:lstStyle>
            <a:lvl1pPr>
              <a:defRPr sz="1200">
                <a:solidFill>
                  <a:srgbClr val="FF0000"/>
                </a:solidFill>
              </a:defRPr>
            </a:lvl1pPr>
          </a:lstStyle>
          <a:p>
            <a:r>
              <a:rPr lang="en-US" altLang="en-US" b="1" dirty="0"/>
              <a:t>Domain 2: Asset Security</a:t>
            </a:r>
          </a:p>
        </p:txBody>
      </p:sp>
      <p:sp>
        <p:nvSpPr>
          <p:cNvPr id="9" name="Slide Number Placeholder 8"/>
          <p:cNvSpPr>
            <a:spLocks noGrp="1"/>
          </p:cNvSpPr>
          <p:nvPr>
            <p:ph type="sldNum" sz="quarter" idx="12"/>
          </p:nvPr>
        </p:nvSpPr>
        <p:spPr/>
        <p:txBody>
          <a:bodyPr/>
          <a:lstStyle>
            <a:lvl1pPr>
              <a:defRPr sz="1200">
                <a:solidFill>
                  <a:srgbClr val="FF0000"/>
                </a:solidFill>
              </a:defRPr>
            </a:lvl1pPr>
          </a:lstStyle>
          <a:p>
            <a:fld id="{03B1F02D-B6B4-4C75-AB3C-C12486DA92C2}" type="slidenum">
              <a:rPr lang="en-US" smtClean="0"/>
              <a:pPr/>
              <a:t>‹#›</a:t>
            </a:fld>
            <a:endParaRPr lang="en-US" dirty="0"/>
          </a:p>
        </p:txBody>
      </p:sp>
      <p:sp>
        <p:nvSpPr>
          <p:cNvPr id="10" name="Title 9"/>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23520317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988F97A-A221-49AF-A19F-A61E0A0D7170}" type="datetime1">
              <a:rPr lang="en-US" smtClean="0"/>
              <a:t>7/19/2022</a:t>
            </a:fld>
            <a:endParaRPr lang="en-US"/>
          </a:p>
        </p:txBody>
      </p:sp>
      <p:sp>
        <p:nvSpPr>
          <p:cNvPr id="5" name="Footer Placeholder 4"/>
          <p:cNvSpPr>
            <a:spLocks noGrp="1"/>
          </p:cNvSpPr>
          <p:nvPr>
            <p:ph type="ftr" sz="quarter" idx="11"/>
          </p:nvPr>
        </p:nvSpPr>
        <p:spPr/>
        <p:txBody>
          <a:bodyPr/>
          <a:lstStyle/>
          <a:p>
            <a:r>
              <a:rPr lang="en-US"/>
              <a:t>Domain 2: Asset Security</a:t>
            </a:r>
          </a:p>
        </p:txBody>
      </p:sp>
      <p:sp>
        <p:nvSpPr>
          <p:cNvPr id="6" name="Slide Number Placeholder 5"/>
          <p:cNvSpPr>
            <a:spLocks noGrp="1"/>
          </p:cNvSpPr>
          <p:nvPr>
            <p:ph type="sldNum" sz="quarter" idx="12"/>
          </p:nvPr>
        </p:nvSpPr>
        <p:spPr/>
        <p:txBody>
          <a:bodyPr/>
          <a:lstStyle/>
          <a:p>
            <a:fld id="{03B1F02D-B6B4-4C75-AB3C-C12486DA92C2}" type="slidenum">
              <a:rPr lang="en-US" smtClean="0"/>
              <a:t>‹#›</a:t>
            </a:fld>
            <a:endParaRPr lang="en-US"/>
          </a:p>
        </p:txBody>
      </p:sp>
    </p:spTree>
    <p:extLst>
      <p:ext uri="{BB962C8B-B14F-4D97-AF65-F5344CB8AC3E}">
        <p14:creationId xmlns:p14="http://schemas.microsoft.com/office/powerpoint/2010/main" val="20609528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F05A4C9-AF99-41F8-831C-C08F402A87E9}" type="datetime1">
              <a:rPr lang="en-US" smtClean="0"/>
              <a:t>7/19/2022</a:t>
            </a:fld>
            <a:endParaRPr lang="en-US"/>
          </a:p>
        </p:txBody>
      </p:sp>
      <p:sp>
        <p:nvSpPr>
          <p:cNvPr id="6" name="Footer Placeholder 5"/>
          <p:cNvSpPr>
            <a:spLocks noGrp="1"/>
          </p:cNvSpPr>
          <p:nvPr>
            <p:ph type="ftr" sz="quarter" idx="11"/>
          </p:nvPr>
        </p:nvSpPr>
        <p:spPr/>
        <p:txBody>
          <a:bodyPr/>
          <a:lstStyle/>
          <a:p>
            <a:r>
              <a:rPr lang="en-US"/>
              <a:t>Domain 2: Asset Security</a:t>
            </a:r>
          </a:p>
        </p:txBody>
      </p:sp>
      <p:sp>
        <p:nvSpPr>
          <p:cNvPr id="7" name="Slide Number Placeholder 6"/>
          <p:cNvSpPr>
            <a:spLocks noGrp="1"/>
          </p:cNvSpPr>
          <p:nvPr>
            <p:ph type="sldNum" sz="quarter" idx="12"/>
          </p:nvPr>
        </p:nvSpPr>
        <p:spPr/>
        <p:txBody>
          <a:bodyPr/>
          <a:lstStyle/>
          <a:p>
            <a:fld id="{03B1F02D-B6B4-4C75-AB3C-C12486DA92C2}" type="slidenum">
              <a:rPr lang="en-US" smtClean="0"/>
              <a:t>‹#›</a:t>
            </a:fld>
            <a:endParaRPr lang="en-US"/>
          </a:p>
        </p:txBody>
      </p:sp>
    </p:spTree>
    <p:extLst>
      <p:ext uri="{BB962C8B-B14F-4D97-AF65-F5344CB8AC3E}">
        <p14:creationId xmlns:p14="http://schemas.microsoft.com/office/powerpoint/2010/main" val="26496158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764144" y="307977"/>
            <a:ext cx="9591243" cy="1325563"/>
          </a:xfrm>
          <a:solidFill>
            <a:srgbClr val="990000"/>
          </a:solidFill>
          <a:ln>
            <a:solidFill>
              <a:srgbClr val="990000"/>
            </a:solidFill>
          </a:ln>
        </p:spPr>
        <p:txBody>
          <a:bodyPr/>
          <a:lstStyle>
            <a:lvl1pPr>
              <a:defRPr>
                <a:solidFill>
                  <a:srgbClr val="FFC000"/>
                </a:solidFill>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BB556FD-903B-4310-89B1-6A2FBC7550AD}" type="datetime1">
              <a:rPr lang="en-US" smtClean="0"/>
              <a:t>7/19/2022</a:t>
            </a:fld>
            <a:endParaRPr lang="en-US" dirty="0"/>
          </a:p>
        </p:txBody>
      </p:sp>
      <p:sp>
        <p:nvSpPr>
          <p:cNvPr id="8" name="Footer Placeholder 7"/>
          <p:cNvSpPr>
            <a:spLocks noGrp="1"/>
          </p:cNvSpPr>
          <p:nvPr>
            <p:ph type="ftr" sz="quarter" idx="11"/>
          </p:nvPr>
        </p:nvSpPr>
        <p:spPr/>
        <p:txBody>
          <a:bodyPr/>
          <a:lstStyle/>
          <a:p>
            <a:r>
              <a:rPr lang="en-US"/>
              <a:t>Domain 2: Asset Security</a:t>
            </a:r>
          </a:p>
        </p:txBody>
      </p:sp>
      <p:sp>
        <p:nvSpPr>
          <p:cNvPr id="9" name="Slide Number Placeholder 8"/>
          <p:cNvSpPr>
            <a:spLocks noGrp="1"/>
          </p:cNvSpPr>
          <p:nvPr>
            <p:ph type="sldNum" sz="quarter" idx="12"/>
          </p:nvPr>
        </p:nvSpPr>
        <p:spPr/>
        <p:txBody>
          <a:bodyPr/>
          <a:lstStyle/>
          <a:p>
            <a:fld id="{03B1F02D-B6B4-4C75-AB3C-C12486DA92C2}" type="slidenum">
              <a:rPr lang="en-US" smtClean="0"/>
              <a:t>‹#›</a:t>
            </a:fld>
            <a:endParaRPr lang="en-US" dirty="0"/>
          </a:p>
        </p:txBody>
      </p:sp>
    </p:spTree>
    <p:extLst>
      <p:ext uri="{BB962C8B-B14F-4D97-AF65-F5344CB8AC3E}">
        <p14:creationId xmlns:p14="http://schemas.microsoft.com/office/powerpoint/2010/main" val="2274785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582818-4F0A-432D-978A-EFA33C882F64}" type="datetime1">
              <a:rPr lang="en-US" smtClean="0"/>
              <a:t>7/19/2022</a:t>
            </a:fld>
            <a:endParaRPr lang="en-US"/>
          </a:p>
        </p:txBody>
      </p:sp>
      <p:sp>
        <p:nvSpPr>
          <p:cNvPr id="4" name="Footer Placeholder 3"/>
          <p:cNvSpPr>
            <a:spLocks noGrp="1"/>
          </p:cNvSpPr>
          <p:nvPr>
            <p:ph type="ftr" sz="quarter" idx="11"/>
          </p:nvPr>
        </p:nvSpPr>
        <p:spPr/>
        <p:txBody>
          <a:bodyPr/>
          <a:lstStyle/>
          <a:p>
            <a:r>
              <a:rPr lang="en-US"/>
              <a:t>Domain 2: Asset Security</a:t>
            </a:r>
          </a:p>
        </p:txBody>
      </p:sp>
      <p:sp>
        <p:nvSpPr>
          <p:cNvPr id="5" name="Slide Number Placeholder 4"/>
          <p:cNvSpPr>
            <a:spLocks noGrp="1"/>
          </p:cNvSpPr>
          <p:nvPr>
            <p:ph type="sldNum" sz="quarter" idx="12"/>
          </p:nvPr>
        </p:nvSpPr>
        <p:spPr/>
        <p:txBody>
          <a:bodyPr/>
          <a:lstStyle/>
          <a:p>
            <a:fld id="{03B1F02D-B6B4-4C75-AB3C-C12486DA92C2}" type="slidenum">
              <a:rPr lang="en-US" smtClean="0"/>
              <a:t>‹#›</a:t>
            </a:fld>
            <a:endParaRPr lang="en-US"/>
          </a:p>
        </p:txBody>
      </p:sp>
    </p:spTree>
    <p:extLst>
      <p:ext uri="{BB962C8B-B14F-4D97-AF65-F5344CB8AC3E}">
        <p14:creationId xmlns:p14="http://schemas.microsoft.com/office/powerpoint/2010/main" val="10394663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081BAA-0400-41DF-980C-D8B6585425F5}" type="datetime1">
              <a:rPr lang="en-US" smtClean="0"/>
              <a:t>7/19/2022</a:t>
            </a:fld>
            <a:endParaRPr lang="en-US"/>
          </a:p>
        </p:txBody>
      </p:sp>
      <p:sp>
        <p:nvSpPr>
          <p:cNvPr id="3" name="Footer Placeholder 2"/>
          <p:cNvSpPr>
            <a:spLocks noGrp="1"/>
          </p:cNvSpPr>
          <p:nvPr>
            <p:ph type="ftr" sz="quarter" idx="11"/>
          </p:nvPr>
        </p:nvSpPr>
        <p:spPr/>
        <p:txBody>
          <a:bodyPr/>
          <a:lstStyle/>
          <a:p>
            <a:r>
              <a:rPr lang="en-US"/>
              <a:t>Domain 2: Asset Security</a:t>
            </a:r>
          </a:p>
        </p:txBody>
      </p:sp>
      <p:sp>
        <p:nvSpPr>
          <p:cNvPr id="4" name="Slide Number Placeholder 3"/>
          <p:cNvSpPr>
            <a:spLocks noGrp="1"/>
          </p:cNvSpPr>
          <p:nvPr>
            <p:ph type="sldNum" sz="quarter" idx="12"/>
          </p:nvPr>
        </p:nvSpPr>
        <p:spPr/>
        <p:txBody>
          <a:bodyPr/>
          <a:lstStyle/>
          <a:p>
            <a:fld id="{03B1F02D-B6B4-4C75-AB3C-C12486DA92C2}" type="slidenum">
              <a:rPr lang="en-US" smtClean="0"/>
              <a:t>‹#›</a:t>
            </a:fld>
            <a:endParaRPr lang="en-US"/>
          </a:p>
        </p:txBody>
      </p:sp>
    </p:spTree>
    <p:extLst>
      <p:ext uri="{BB962C8B-B14F-4D97-AF65-F5344CB8AC3E}">
        <p14:creationId xmlns:p14="http://schemas.microsoft.com/office/powerpoint/2010/main" val="34226239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1621746"/>
            <a:ext cx="3932237" cy="1600200"/>
          </a:xfrm>
        </p:spPr>
        <p:txBody>
          <a:bodyPr anchor="b"/>
          <a:lstStyle>
            <a:lvl1pPr>
              <a:defRPr sz="3200"/>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3230336"/>
            <a:ext cx="3932237" cy="2638652"/>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316A02E-255F-4C5A-9443-22CB81FD4F81}" type="datetime1">
              <a:rPr lang="en-US" smtClean="0"/>
              <a:t>7/19/2022</a:t>
            </a:fld>
            <a:endParaRPr lang="en-US"/>
          </a:p>
        </p:txBody>
      </p:sp>
      <p:sp>
        <p:nvSpPr>
          <p:cNvPr id="6" name="Footer Placeholder 5"/>
          <p:cNvSpPr>
            <a:spLocks noGrp="1"/>
          </p:cNvSpPr>
          <p:nvPr>
            <p:ph type="ftr" sz="quarter" idx="11"/>
          </p:nvPr>
        </p:nvSpPr>
        <p:spPr/>
        <p:txBody>
          <a:bodyPr/>
          <a:lstStyle/>
          <a:p>
            <a:r>
              <a:rPr lang="en-US"/>
              <a:t>Domain 2: Asset Security</a:t>
            </a:r>
          </a:p>
        </p:txBody>
      </p:sp>
      <p:sp>
        <p:nvSpPr>
          <p:cNvPr id="7" name="Slide Number Placeholder 6"/>
          <p:cNvSpPr>
            <a:spLocks noGrp="1"/>
          </p:cNvSpPr>
          <p:nvPr>
            <p:ph type="sldNum" sz="quarter" idx="12"/>
          </p:nvPr>
        </p:nvSpPr>
        <p:spPr/>
        <p:txBody>
          <a:bodyPr/>
          <a:lstStyle/>
          <a:p>
            <a:fld id="{03B1F02D-B6B4-4C75-AB3C-C12486DA92C2}" type="slidenum">
              <a:rPr lang="en-US" smtClean="0"/>
              <a:t>‹#›</a:t>
            </a:fld>
            <a:endParaRPr lang="en-US"/>
          </a:p>
        </p:txBody>
      </p:sp>
    </p:spTree>
    <p:extLst>
      <p:ext uri="{BB962C8B-B14F-4D97-AF65-F5344CB8AC3E}">
        <p14:creationId xmlns:p14="http://schemas.microsoft.com/office/powerpoint/2010/main" val="39067042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73382" y="877454"/>
            <a:ext cx="2998643" cy="1179945"/>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863392E8-8A6A-4865-A2BE-399A08C645EC}" type="datetime1">
              <a:rPr lang="en-US" smtClean="0"/>
              <a:t>7/19/2022</a:t>
            </a:fld>
            <a:endParaRPr lang="en-US"/>
          </a:p>
        </p:txBody>
      </p:sp>
      <p:sp>
        <p:nvSpPr>
          <p:cNvPr id="6" name="Footer Placeholder 5"/>
          <p:cNvSpPr>
            <a:spLocks noGrp="1"/>
          </p:cNvSpPr>
          <p:nvPr>
            <p:ph type="ftr" sz="quarter" idx="11"/>
          </p:nvPr>
        </p:nvSpPr>
        <p:spPr/>
        <p:txBody>
          <a:bodyPr/>
          <a:lstStyle/>
          <a:p>
            <a:r>
              <a:rPr lang="en-US"/>
              <a:t>Domain 2: Asset Security</a:t>
            </a:r>
          </a:p>
        </p:txBody>
      </p:sp>
      <p:sp>
        <p:nvSpPr>
          <p:cNvPr id="7" name="Slide Number Placeholder 6"/>
          <p:cNvSpPr>
            <a:spLocks noGrp="1"/>
          </p:cNvSpPr>
          <p:nvPr>
            <p:ph type="sldNum" sz="quarter" idx="12"/>
          </p:nvPr>
        </p:nvSpPr>
        <p:spPr/>
        <p:txBody>
          <a:bodyPr/>
          <a:lstStyle/>
          <a:p>
            <a:fld id="{03B1F02D-B6B4-4C75-AB3C-C12486DA92C2}" type="slidenum">
              <a:rPr lang="en-US" smtClean="0"/>
              <a:t>‹#›</a:t>
            </a:fld>
            <a:endParaRPr lang="en-US"/>
          </a:p>
        </p:txBody>
      </p:sp>
    </p:spTree>
    <p:extLst>
      <p:ext uri="{BB962C8B-B14F-4D97-AF65-F5344CB8AC3E}">
        <p14:creationId xmlns:p14="http://schemas.microsoft.com/office/powerpoint/2010/main" val="10701908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730828" y="318407"/>
            <a:ext cx="9622971" cy="1325563"/>
          </a:xfr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90A2665-D7FE-4EA7-AF07-0D1AD179D812}" type="datetime1">
              <a:rPr lang="en-US" smtClean="0"/>
              <a:t>7/19/2022</a:t>
            </a:fld>
            <a:endParaRPr lang="en-US"/>
          </a:p>
        </p:txBody>
      </p:sp>
      <p:sp>
        <p:nvSpPr>
          <p:cNvPr id="5" name="Footer Placeholder 4"/>
          <p:cNvSpPr>
            <a:spLocks noGrp="1"/>
          </p:cNvSpPr>
          <p:nvPr>
            <p:ph type="ftr" sz="quarter" idx="11"/>
          </p:nvPr>
        </p:nvSpPr>
        <p:spPr/>
        <p:txBody>
          <a:bodyPr/>
          <a:lstStyle/>
          <a:p>
            <a:r>
              <a:rPr lang="en-US"/>
              <a:t>Domain 2: Asset Security</a:t>
            </a:r>
          </a:p>
        </p:txBody>
      </p:sp>
      <p:sp>
        <p:nvSpPr>
          <p:cNvPr id="6" name="Slide Number Placeholder 5"/>
          <p:cNvSpPr>
            <a:spLocks noGrp="1"/>
          </p:cNvSpPr>
          <p:nvPr>
            <p:ph type="sldNum" sz="quarter" idx="12"/>
          </p:nvPr>
        </p:nvSpPr>
        <p:spPr/>
        <p:txBody>
          <a:bodyPr/>
          <a:lstStyle/>
          <a:p>
            <a:fld id="{03B1F02D-B6B4-4C75-AB3C-C12486DA92C2}" type="slidenum">
              <a:rPr lang="en-US" smtClean="0"/>
              <a:t>‹#›</a:t>
            </a:fld>
            <a:endParaRPr lang="en-US"/>
          </a:p>
        </p:txBody>
      </p:sp>
    </p:spTree>
    <p:extLst>
      <p:ext uri="{BB962C8B-B14F-4D97-AF65-F5344CB8AC3E}">
        <p14:creationId xmlns:p14="http://schemas.microsoft.com/office/powerpoint/2010/main" val="10087504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791854" y="365125"/>
            <a:ext cx="693304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998C5E8-7FB8-416E-99E0-32F91DA9A4F0}" type="datetime1">
              <a:rPr lang="en-US" smtClean="0"/>
              <a:t>7/19/2022</a:t>
            </a:fld>
            <a:endParaRPr lang="en-US"/>
          </a:p>
        </p:txBody>
      </p:sp>
      <p:sp>
        <p:nvSpPr>
          <p:cNvPr id="5" name="Footer Placeholder 4"/>
          <p:cNvSpPr>
            <a:spLocks noGrp="1"/>
          </p:cNvSpPr>
          <p:nvPr>
            <p:ph type="ftr" sz="quarter" idx="11"/>
          </p:nvPr>
        </p:nvSpPr>
        <p:spPr/>
        <p:txBody>
          <a:bodyPr/>
          <a:lstStyle/>
          <a:p>
            <a:r>
              <a:rPr lang="en-US"/>
              <a:t>Domain 2: Asset Security</a:t>
            </a:r>
          </a:p>
        </p:txBody>
      </p:sp>
      <p:sp>
        <p:nvSpPr>
          <p:cNvPr id="6" name="Slide Number Placeholder 5"/>
          <p:cNvSpPr>
            <a:spLocks noGrp="1"/>
          </p:cNvSpPr>
          <p:nvPr>
            <p:ph type="sldNum" sz="quarter" idx="12"/>
          </p:nvPr>
        </p:nvSpPr>
        <p:spPr/>
        <p:txBody>
          <a:bodyPr/>
          <a:lstStyle/>
          <a:p>
            <a:fld id="{03B1F02D-B6B4-4C75-AB3C-C12486DA92C2}" type="slidenum">
              <a:rPr lang="en-US" smtClean="0"/>
              <a:t>‹#›</a:t>
            </a:fld>
            <a:endParaRPr lang="en-US"/>
          </a:p>
        </p:txBody>
      </p:sp>
    </p:spTree>
    <p:extLst>
      <p:ext uri="{BB962C8B-B14F-4D97-AF65-F5344CB8AC3E}">
        <p14:creationId xmlns:p14="http://schemas.microsoft.com/office/powerpoint/2010/main" val="10837875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8849" y="371021"/>
            <a:ext cx="9124949" cy="1325563"/>
          </a:xfrm>
          <a:prstGeom prst="rect">
            <a:avLst/>
          </a:prstGeom>
          <a:solidFill>
            <a:srgbClr val="990000"/>
          </a:solidFill>
          <a:ln>
            <a:solidFill>
              <a:srgbClr val="990000"/>
            </a:solidFill>
          </a:ln>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892629"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88A17C-1647-4530-8A3E-F0946E7F9153}" type="datetime1">
              <a:rPr lang="en-US" smtClean="0"/>
              <a:t>7/19/2022</a:t>
            </a:fld>
            <a:endParaRPr lang="en-US"/>
          </a:p>
        </p:txBody>
      </p:sp>
      <p:sp>
        <p:nvSpPr>
          <p:cNvPr id="5" name="Footer Placeholder 4"/>
          <p:cNvSpPr>
            <a:spLocks noGrp="1"/>
          </p:cNvSpPr>
          <p:nvPr>
            <p:ph type="ftr" sz="quarter" idx="3"/>
          </p:nvPr>
        </p:nvSpPr>
        <p:spPr>
          <a:xfrm>
            <a:off x="3221184" y="6310170"/>
            <a:ext cx="5608782" cy="501650"/>
          </a:xfrm>
          <a:prstGeom prst="rect">
            <a:avLst/>
          </a:prstGeom>
        </p:spPr>
        <p:txBody>
          <a:bodyPr vert="horz" lIns="91440" tIns="45720" rIns="91440" bIns="45720" rtlCol="0" anchor="ctr"/>
          <a:lstStyle>
            <a:lvl1pPr algn="ctr">
              <a:defRPr sz="1100">
                <a:solidFill>
                  <a:schemeClr val="tx1">
                    <a:tint val="75000"/>
                  </a:schemeClr>
                </a:solidFill>
              </a:defRPr>
            </a:lvl1pPr>
          </a:lstStyle>
          <a:p>
            <a:pPr>
              <a:lnSpc>
                <a:spcPct val="115000"/>
              </a:lnSpc>
              <a:spcAft>
                <a:spcPts val="1000"/>
              </a:spcAft>
            </a:pPr>
            <a:r>
              <a:rPr lang="en-US" b="1" kern="100">
                <a:latin typeface="Arial" panose="020B0604020202020204" pitchFamily="34" charset="0"/>
                <a:ea typeface="Times New Roman" panose="02020603050405020304" pitchFamily="18" charset="0"/>
                <a:cs typeface="Times New Roman" panose="02020603050405020304" pitchFamily="18" charset="0"/>
              </a:rPr>
              <a:t>Domain 2: Asset Security</a:t>
            </a:r>
            <a:endParaRPr lang="en-US" sz="800" kern="100" dirty="0">
              <a:ea typeface="Times New Roman" panose="02020603050405020304" pitchFamily="18" charset="0"/>
              <a:cs typeface="Times New Roman" panose="02020603050405020304" pitchFamily="18" charset="0"/>
            </a:endParaRPr>
          </a:p>
        </p:txBody>
      </p:sp>
      <p:sp>
        <p:nvSpPr>
          <p:cNvPr id="6" name="Slide Number Placeholder 5"/>
          <p:cNvSpPr>
            <a:spLocks noGrp="1"/>
          </p:cNvSpPr>
          <p:nvPr>
            <p:ph type="sldNum" sz="quarter" idx="4"/>
          </p:nvPr>
        </p:nvSpPr>
        <p:spPr>
          <a:xfrm>
            <a:off x="10732654" y="6356350"/>
            <a:ext cx="62114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B1F02D-B6B4-4C75-AB3C-C12486DA92C2}" type="slidenum">
              <a:rPr lang="en-US" smtClean="0"/>
              <a:t>‹#›</a:t>
            </a:fld>
            <a:endParaRPr lang="en-US" dirty="0"/>
          </a:p>
        </p:txBody>
      </p:sp>
      <p:pic>
        <p:nvPicPr>
          <p:cNvPr id="7" name="Picture 6"/>
          <p:cNvPicPr/>
          <p:nvPr userDrawn="1"/>
        </p:nvPicPr>
        <p:blipFill rotWithShape="1">
          <a:blip r:embed="rId13" cstate="print">
            <a:extLst>
              <a:ext uri="{28A0092B-C50C-407E-A947-70E740481C1C}">
                <a14:useLocalDpi xmlns:a14="http://schemas.microsoft.com/office/drawing/2010/main" val="0"/>
              </a:ext>
            </a:extLst>
          </a:blip>
          <a:srcRect l="15770" t="5299" r="16281" b="6667"/>
          <a:stretch/>
        </p:blipFill>
        <p:spPr bwMode="auto">
          <a:xfrm>
            <a:off x="174171" y="138793"/>
            <a:ext cx="1556658" cy="1428750"/>
          </a:xfrm>
          <a:prstGeom prst="ellipse">
            <a:avLst/>
          </a:prstGeom>
          <a:ln>
            <a:noFill/>
          </a:ln>
          <a:effectLst>
            <a:softEdge rad="112500"/>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33021595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000" b="1" i="1" kern="1200">
          <a:solidFill>
            <a:srgbClr val="FFC00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Asset Security</a:t>
            </a:r>
          </a:p>
        </p:txBody>
      </p:sp>
      <p:sp>
        <p:nvSpPr>
          <p:cNvPr id="5" name="Subtitle 4"/>
          <p:cNvSpPr>
            <a:spLocks noGrp="1"/>
          </p:cNvSpPr>
          <p:nvPr>
            <p:ph type="subTitle" idx="1"/>
          </p:nvPr>
        </p:nvSpPr>
        <p:spPr/>
        <p:txBody>
          <a:bodyPr/>
          <a:lstStyle/>
          <a:p>
            <a:r>
              <a:rPr lang="en-US" dirty="0"/>
              <a:t>(Protecting Security of Assets</a:t>
            </a:r>
            <a:r>
              <a:rPr lang="en-US" dirty="0" smtClean="0"/>
              <a:t>)</a:t>
            </a:r>
          </a:p>
          <a:p>
            <a:endParaRPr lang="en-US" dirty="0"/>
          </a:p>
          <a:p>
            <a:r>
              <a:rPr lang="en-US" sz="4400" dirty="0" smtClean="0"/>
              <a:t>10%</a:t>
            </a:r>
            <a:endParaRPr lang="en-US" sz="4400" dirty="0"/>
          </a:p>
        </p:txBody>
      </p:sp>
    </p:spTree>
    <p:extLst>
      <p:ext uri="{BB962C8B-B14F-4D97-AF65-F5344CB8AC3E}">
        <p14:creationId xmlns:p14="http://schemas.microsoft.com/office/powerpoint/2010/main" val="18225793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 xmlns:a16="http://schemas.microsoft.com/office/drawing/2014/main" id="{6B745536-74ED-4B48-A25D-DFC0F670027C}"/>
              </a:ext>
            </a:extLst>
          </p:cNvPr>
          <p:cNvSpPr>
            <a:spLocks noGrp="1"/>
          </p:cNvSpPr>
          <p:nvPr>
            <p:ph idx="1"/>
          </p:nvPr>
        </p:nvSpPr>
        <p:spPr/>
        <p:txBody>
          <a:bodyPr/>
          <a:lstStyle/>
          <a:p>
            <a:pPr marL="0" indent="0">
              <a:buNone/>
            </a:pPr>
            <a:r>
              <a:rPr lang="en-US" sz="2800" dirty="0"/>
              <a:t>2.1  Identify and classify information and assets</a:t>
            </a:r>
          </a:p>
          <a:p>
            <a:pPr marL="0" indent="0">
              <a:buNone/>
            </a:pPr>
            <a:r>
              <a:rPr lang="en-US" sz="2800" dirty="0"/>
              <a:t>2.2  Establish information and asset handling requirements</a:t>
            </a:r>
          </a:p>
          <a:p>
            <a:pPr marL="0" indent="0">
              <a:buNone/>
            </a:pPr>
            <a:r>
              <a:rPr lang="en-US" sz="2800" dirty="0"/>
              <a:t>2.3  Provision resources securely</a:t>
            </a:r>
          </a:p>
          <a:p>
            <a:pPr marL="0" indent="0">
              <a:buNone/>
            </a:pPr>
            <a:r>
              <a:rPr lang="en-US" sz="2800" dirty="0"/>
              <a:t>2.4  Manage data lifecycle</a:t>
            </a:r>
          </a:p>
          <a:p>
            <a:pPr marL="0" indent="0">
              <a:buNone/>
            </a:pPr>
            <a:r>
              <a:rPr lang="en-US" sz="2800" dirty="0"/>
              <a:t>2.5  Ensure appropriate asset retention (e.g., End-of-Life (EOL), End-of-Support (EOS))</a:t>
            </a:r>
          </a:p>
          <a:p>
            <a:pPr marL="0" indent="0">
              <a:buNone/>
            </a:pPr>
            <a:r>
              <a:rPr lang="en-US" sz="2800" dirty="0"/>
              <a:t>2.6  Determine data security controls and compliance requirements</a:t>
            </a:r>
          </a:p>
          <a:p>
            <a:endParaRPr lang="en-US" dirty="0"/>
          </a:p>
        </p:txBody>
      </p:sp>
      <p:sp>
        <p:nvSpPr>
          <p:cNvPr id="3" name="Footer Placeholder 2">
            <a:extLst>
              <a:ext uri="{FF2B5EF4-FFF2-40B4-BE49-F238E27FC236}">
                <a16:creationId xmlns="" xmlns:a16="http://schemas.microsoft.com/office/drawing/2014/main" id="{0410E12B-7983-4167-85B3-D1D32FEB03C0}"/>
              </a:ext>
            </a:extLst>
          </p:cNvPr>
          <p:cNvSpPr>
            <a:spLocks noGrp="1"/>
          </p:cNvSpPr>
          <p:nvPr>
            <p:ph type="ftr" sz="quarter" idx="11"/>
          </p:nvPr>
        </p:nvSpPr>
        <p:spPr/>
        <p:txBody>
          <a:bodyPr/>
          <a:lstStyle/>
          <a:p>
            <a:r>
              <a:rPr lang="en-US" altLang="en-US" b="1"/>
              <a:t>Domain 2: Asset Security</a:t>
            </a:r>
            <a:endParaRPr lang="en-US" altLang="en-US" b="1" dirty="0"/>
          </a:p>
        </p:txBody>
      </p:sp>
      <p:sp>
        <p:nvSpPr>
          <p:cNvPr id="4" name="Slide Number Placeholder 3">
            <a:extLst>
              <a:ext uri="{FF2B5EF4-FFF2-40B4-BE49-F238E27FC236}">
                <a16:creationId xmlns="" xmlns:a16="http://schemas.microsoft.com/office/drawing/2014/main" id="{3A1DDC53-5817-44C0-A333-9136D7DCB7AD}"/>
              </a:ext>
            </a:extLst>
          </p:cNvPr>
          <p:cNvSpPr>
            <a:spLocks noGrp="1"/>
          </p:cNvSpPr>
          <p:nvPr>
            <p:ph type="sldNum" sz="quarter" idx="12"/>
          </p:nvPr>
        </p:nvSpPr>
        <p:spPr/>
        <p:txBody>
          <a:bodyPr/>
          <a:lstStyle/>
          <a:p>
            <a:fld id="{03B1F02D-B6B4-4C75-AB3C-C12486DA92C2}" type="slidenum">
              <a:rPr lang="en-US" smtClean="0"/>
              <a:pPr/>
              <a:t>2</a:t>
            </a:fld>
            <a:endParaRPr lang="en-US" dirty="0"/>
          </a:p>
        </p:txBody>
      </p:sp>
      <p:sp>
        <p:nvSpPr>
          <p:cNvPr id="5" name="Title 4">
            <a:extLst>
              <a:ext uri="{FF2B5EF4-FFF2-40B4-BE49-F238E27FC236}">
                <a16:creationId xmlns="" xmlns:a16="http://schemas.microsoft.com/office/drawing/2014/main" id="{F473030E-0727-4A8C-945D-0A36F4FB67B9}"/>
              </a:ext>
            </a:extLst>
          </p:cNvPr>
          <p:cNvSpPr>
            <a:spLocks noGrp="1"/>
          </p:cNvSpPr>
          <p:nvPr>
            <p:ph type="title"/>
          </p:nvPr>
        </p:nvSpPr>
        <p:spPr>
          <a:solidFill>
            <a:srgbClr val="0070C0"/>
          </a:solidFill>
        </p:spPr>
        <p:txBody>
          <a:bodyPr/>
          <a:lstStyle/>
          <a:p>
            <a:r>
              <a:rPr lang="en-US" dirty="0"/>
              <a:t>Test Objectives at a glance</a:t>
            </a:r>
          </a:p>
        </p:txBody>
      </p:sp>
    </p:spTree>
    <p:extLst>
      <p:ext uri="{BB962C8B-B14F-4D97-AF65-F5344CB8AC3E}">
        <p14:creationId xmlns:p14="http://schemas.microsoft.com/office/powerpoint/2010/main" val="22000262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rgbClr val="0070C0"/>
          </a:solidFill>
        </p:spPr>
        <p:txBody>
          <a:bodyPr/>
          <a:lstStyle/>
          <a:p>
            <a:r>
              <a:rPr lang="en-US" dirty="0"/>
              <a:t>Domain Objectives   2.1</a:t>
            </a:r>
          </a:p>
        </p:txBody>
      </p:sp>
      <p:sp>
        <p:nvSpPr>
          <p:cNvPr id="2" name="Content Placeholder 1"/>
          <p:cNvSpPr>
            <a:spLocks noGrp="1"/>
          </p:cNvSpPr>
          <p:nvPr>
            <p:ph idx="1"/>
          </p:nvPr>
        </p:nvSpPr>
        <p:spPr/>
        <p:txBody>
          <a:bodyPr>
            <a:normAutofit/>
          </a:bodyPr>
          <a:lstStyle/>
          <a:p>
            <a:pPr marL="630238" indent="-630238">
              <a:buNone/>
            </a:pPr>
            <a:r>
              <a:rPr lang="en-US" sz="3200" dirty="0"/>
              <a:t>2.1  Identify and classify information and assets</a:t>
            </a:r>
          </a:p>
          <a:p>
            <a:pPr lvl="1"/>
            <a:r>
              <a:rPr lang="en-US" dirty="0"/>
              <a:t>Data classification</a:t>
            </a:r>
          </a:p>
          <a:p>
            <a:pPr lvl="1"/>
            <a:r>
              <a:rPr lang="en-US" dirty="0"/>
              <a:t>Asset Classification</a:t>
            </a:r>
          </a:p>
        </p:txBody>
      </p:sp>
      <p:sp>
        <p:nvSpPr>
          <p:cNvPr id="6" name="Footer Placeholder 5"/>
          <p:cNvSpPr>
            <a:spLocks noGrp="1"/>
          </p:cNvSpPr>
          <p:nvPr>
            <p:ph type="ftr" sz="quarter" idx="11"/>
          </p:nvPr>
        </p:nvSpPr>
        <p:spPr/>
        <p:txBody>
          <a:bodyPr/>
          <a:lstStyle/>
          <a:p>
            <a:r>
              <a:rPr lang="en-US" altLang="en-US" dirty="0"/>
              <a:t>Domain 2: Asset Security</a:t>
            </a:r>
          </a:p>
        </p:txBody>
      </p:sp>
      <p:sp>
        <p:nvSpPr>
          <p:cNvPr id="8" name="Slide Number Placeholder 7"/>
          <p:cNvSpPr>
            <a:spLocks noGrp="1"/>
          </p:cNvSpPr>
          <p:nvPr>
            <p:ph type="sldNum" sz="quarter" idx="12"/>
          </p:nvPr>
        </p:nvSpPr>
        <p:spPr/>
        <p:txBody>
          <a:bodyPr/>
          <a:lstStyle/>
          <a:p>
            <a:fld id="{03B1F02D-B6B4-4C75-AB3C-C12486DA92C2}" type="slidenum">
              <a:rPr lang="en-US" smtClean="0"/>
              <a:pPr/>
              <a:t>3</a:t>
            </a:fld>
            <a:endParaRPr lang="en-US" dirty="0"/>
          </a:p>
        </p:txBody>
      </p:sp>
    </p:spTree>
    <p:extLst>
      <p:ext uri="{BB962C8B-B14F-4D97-AF65-F5344CB8AC3E}">
        <p14:creationId xmlns:p14="http://schemas.microsoft.com/office/powerpoint/2010/main" val="29159398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Determining the impact of the loss of confidentiality, integrity, or availability of the information to an organization</a:t>
            </a:r>
          </a:p>
          <a:p>
            <a:r>
              <a:rPr lang="en-US" dirty="0"/>
              <a:t>When you consolidate data of similar categorization and classification, you can realize economy of scale in utilizing appropriate security controls.</a:t>
            </a:r>
          </a:p>
        </p:txBody>
      </p:sp>
      <p:sp>
        <p:nvSpPr>
          <p:cNvPr id="3" name="Footer Placeholder 2"/>
          <p:cNvSpPr>
            <a:spLocks noGrp="1"/>
          </p:cNvSpPr>
          <p:nvPr>
            <p:ph type="ftr" sz="quarter" idx="11"/>
          </p:nvPr>
        </p:nvSpPr>
        <p:spPr/>
        <p:txBody>
          <a:bodyPr/>
          <a:lstStyle/>
          <a:p>
            <a:r>
              <a:rPr lang="en-US" altLang="en-US" b="1"/>
              <a:t>Domain 2: Asset Security</a:t>
            </a:r>
            <a:endParaRPr lang="en-US" altLang="en-US" b="1" dirty="0"/>
          </a:p>
        </p:txBody>
      </p:sp>
      <p:sp>
        <p:nvSpPr>
          <p:cNvPr id="4" name="Slide Number Placeholder 3"/>
          <p:cNvSpPr>
            <a:spLocks noGrp="1"/>
          </p:cNvSpPr>
          <p:nvPr>
            <p:ph type="sldNum" sz="quarter" idx="12"/>
          </p:nvPr>
        </p:nvSpPr>
        <p:spPr/>
        <p:txBody>
          <a:bodyPr/>
          <a:lstStyle/>
          <a:p>
            <a:fld id="{03B1F02D-B6B4-4C75-AB3C-C12486DA92C2}" type="slidenum">
              <a:rPr lang="en-US" smtClean="0"/>
              <a:pPr/>
              <a:t>4</a:t>
            </a:fld>
            <a:endParaRPr lang="en-US" dirty="0"/>
          </a:p>
        </p:txBody>
      </p:sp>
      <p:sp>
        <p:nvSpPr>
          <p:cNvPr id="5" name="Title 4"/>
          <p:cNvSpPr>
            <a:spLocks noGrp="1"/>
          </p:cNvSpPr>
          <p:nvPr>
            <p:ph type="title"/>
          </p:nvPr>
        </p:nvSpPr>
        <p:spPr/>
        <p:txBody>
          <a:bodyPr/>
          <a:lstStyle/>
          <a:p>
            <a:r>
              <a:rPr lang="en-US" b="0" i="0" dirty="0">
                <a:latin typeface="Tahoma" panose="020B0604030504040204" pitchFamily="34" charset="0"/>
                <a:ea typeface="Tahoma" panose="020B0604030504040204" pitchFamily="34" charset="0"/>
                <a:cs typeface="Tahoma" panose="020B0604030504040204" pitchFamily="34" charset="0"/>
              </a:rPr>
              <a:t>Categorization</a:t>
            </a:r>
          </a:p>
        </p:txBody>
      </p:sp>
    </p:spTree>
    <p:extLst>
      <p:ext uri="{BB962C8B-B14F-4D97-AF65-F5344CB8AC3E}">
        <p14:creationId xmlns:p14="http://schemas.microsoft.com/office/powerpoint/2010/main" val="12075824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The practice of evaluating the risk level of the organization’s information to ensure that the information receives the appropriate level of protection</a:t>
            </a:r>
          </a:p>
          <a:p>
            <a:pPr marL="914400"/>
            <a:r>
              <a:rPr lang="en-US" dirty="0"/>
              <a:t>Asset Classification Process</a:t>
            </a:r>
          </a:p>
          <a:p>
            <a:pPr marL="1371600" lvl="1"/>
            <a:r>
              <a:rPr lang="en-US" dirty="0"/>
              <a:t>Asset inventory</a:t>
            </a:r>
          </a:p>
          <a:p>
            <a:pPr marL="1371600" lvl="1"/>
            <a:r>
              <a:rPr lang="en-US" dirty="0"/>
              <a:t>Determine and assign ownership</a:t>
            </a:r>
          </a:p>
          <a:p>
            <a:pPr marL="1371600" lvl="1"/>
            <a:r>
              <a:rPr lang="en-US" dirty="0"/>
              <a:t>Classify based on value</a:t>
            </a:r>
          </a:p>
          <a:p>
            <a:pPr marL="1371600" lvl="1"/>
            <a:r>
              <a:rPr lang="en-US" dirty="0"/>
              <a:t>Protect and handle based on classification</a:t>
            </a:r>
          </a:p>
          <a:p>
            <a:pPr marL="1371600" lvl="1"/>
            <a:r>
              <a:rPr lang="en-US" dirty="0"/>
              <a:t>Assess and review</a:t>
            </a:r>
          </a:p>
          <a:p>
            <a:endParaRPr lang="en-US" dirty="0"/>
          </a:p>
          <a:p>
            <a:endParaRPr lang="en-US" dirty="0"/>
          </a:p>
          <a:p>
            <a:endParaRPr lang="en-US" dirty="0"/>
          </a:p>
        </p:txBody>
      </p:sp>
      <p:sp>
        <p:nvSpPr>
          <p:cNvPr id="2" name="Title 1"/>
          <p:cNvSpPr>
            <a:spLocks noGrp="1"/>
          </p:cNvSpPr>
          <p:nvPr>
            <p:ph type="title"/>
          </p:nvPr>
        </p:nvSpPr>
        <p:spPr/>
        <p:txBody>
          <a:bodyPr/>
          <a:lstStyle/>
          <a:p>
            <a:r>
              <a:rPr lang="en-US" dirty="0"/>
              <a:t>Information Classification	</a:t>
            </a:r>
          </a:p>
        </p:txBody>
      </p:sp>
      <p:pic>
        <p:nvPicPr>
          <p:cNvPr id="4370433" name="Picture 1"/>
          <p:cNvPicPr>
            <a:picLocks noChangeAspect="1" noChangeArrowheads="1"/>
          </p:cNvPicPr>
          <p:nvPr/>
        </p:nvPicPr>
        <p:blipFill rotWithShape="1">
          <a:blip r:embed="rId3" cstate="print"/>
          <a:srcRect b="9267"/>
          <a:stretch/>
        </p:blipFill>
        <p:spPr bwMode="auto">
          <a:xfrm>
            <a:off x="202590" y="3203470"/>
            <a:ext cx="2543175" cy="3481492"/>
          </a:xfrm>
          <a:prstGeom prst="rect">
            <a:avLst/>
          </a:prstGeom>
          <a:noFill/>
          <a:ln w="9525">
            <a:noFill/>
            <a:miter lim="800000"/>
            <a:headEnd/>
            <a:tailEnd/>
          </a:ln>
        </p:spPr>
      </p:pic>
      <p:sp>
        <p:nvSpPr>
          <p:cNvPr id="4" name="Footer Placeholder 3"/>
          <p:cNvSpPr>
            <a:spLocks noGrp="1"/>
          </p:cNvSpPr>
          <p:nvPr>
            <p:ph type="ftr" sz="quarter" idx="11"/>
          </p:nvPr>
        </p:nvSpPr>
        <p:spPr/>
        <p:txBody>
          <a:bodyPr/>
          <a:lstStyle/>
          <a:p>
            <a:r>
              <a:rPr lang="en-US" altLang="en-US"/>
              <a:t>Domain 2: Asset Security</a:t>
            </a:r>
            <a:endParaRPr lang="en-US" altLang="en-US" dirty="0"/>
          </a:p>
        </p:txBody>
      </p:sp>
      <p:sp>
        <p:nvSpPr>
          <p:cNvPr id="5" name="Slide Number Placeholder 4"/>
          <p:cNvSpPr>
            <a:spLocks noGrp="1"/>
          </p:cNvSpPr>
          <p:nvPr>
            <p:ph type="sldNum" sz="quarter" idx="12"/>
          </p:nvPr>
        </p:nvSpPr>
        <p:spPr/>
        <p:txBody>
          <a:bodyPr/>
          <a:lstStyle/>
          <a:p>
            <a:fld id="{03B1F02D-B6B4-4C75-AB3C-C12486DA92C2}" type="slidenum">
              <a:rPr lang="en-US" smtClean="0"/>
              <a:pPr/>
              <a:t>5</a:t>
            </a:fld>
            <a:endParaRPr lang="en-US" dirty="0"/>
          </a:p>
        </p:txBody>
      </p:sp>
    </p:spTree>
    <p:extLst>
      <p:ext uri="{BB962C8B-B14F-4D97-AF65-F5344CB8AC3E}">
        <p14:creationId xmlns:p14="http://schemas.microsoft.com/office/powerpoint/2010/main" val="25743142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3" name="Rectangle 3"/>
          <p:cNvSpPr>
            <a:spLocks noGrp="1" noChangeArrowheads="1"/>
          </p:cNvSpPr>
          <p:nvPr>
            <p:ph idx="1"/>
          </p:nvPr>
        </p:nvSpPr>
        <p:spPr/>
        <p:txBody>
          <a:bodyPr>
            <a:normAutofit/>
          </a:bodyPr>
          <a:lstStyle/>
          <a:p>
            <a:r>
              <a:rPr lang="en-US" dirty="0"/>
              <a:t>Method to classify data by it’s need for:</a:t>
            </a:r>
          </a:p>
          <a:p>
            <a:pPr lvl="1"/>
            <a:r>
              <a:rPr lang="en-US" dirty="0"/>
              <a:t>Secrecy</a:t>
            </a:r>
          </a:p>
          <a:p>
            <a:pPr lvl="1"/>
            <a:r>
              <a:rPr lang="en-US" dirty="0"/>
              <a:t>Sensitivity</a:t>
            </a:r>
          </a:p>
          <a:p>
            <a:pPr lvl="1"/>
            <a:r>
              <a:rPr lang="en-US" dirty="0"/>
              <a:t>Confidentiality</a:t>
            </a:r>
          </a:p>
          <a:p>
            <a:endParaRPr lang="en-US" dirty="0"/>
          </a:p>
          <a:p>
            <a:r>
              <a:rPr lang="en-US" dirty="0"/>
              <a:t>Determines effort, money, &amp; resources allocated to protect data</a:t>
            </a:r>
          </a:p>
          <a:p>
            <a:endParaRPr lang="en-US" dirty="0"/>
          </a:p>
          <a:p>
            <a:r>
              <a:rPr lang="en-US" dirty="0"/>
              <a:t>Formalize &amp; stratify the labeling process</a:t>
            </a:r>
          </a:p>
        </p:txBody>
      </p:sp>
      <p:sp>
        <p:nvSpPr>
          <p:cNvPr id="31746" name="Rectangle 2"/>
          <p:cNvSpPr>
            <a:spLocks noGrp="1" noChangeArrowheads="1"/>
          </p:cNvSpPr>
          <p:nvPr>
            <p:ph type="title"/>
          </p:nvPr>
        </p:nvSpPr>
        <p:spPr/>
        <p:txBody>
          <a:bodyPr/>
          <a:lstStyle/>
          <a:p>
            <a:r>
              <a:rPr lang="en-US" dirty="0"/>
              <a:t>Data Classification</a:t>
            </a:r>
          </a:p>
        </p:txBody>
      </p:sp>
      <p:pic>
        <p:nvPicPr>
          <p:cNvPr id="4363265" name="Picture 1"/>
          <p:cNvPicPr>
            <a:picLocks noChangeAspect="1" noChangeArrowheads="1"/>
          </p:cNvPicPr>
          <p:nvPr/>
        </p:nvPicPr>
        <p:blipFill>
          <a:blip r:embed="rId3" cstate="print"/>
          <a:srcRect/>
          <a:stretch>
            <a:fillRect/>
          </a:stretch>
        </p:blipFill>
        <p:spPr bwMode="auto">
          <a:xfrm>
            <a:off x="9694429" y="1899217"/>
            <a:ext cx="2076450" cy="2200275"/>
          </a:xfrm>
          <a:prstGeom prst="rect">
            <a:avLst/>
          </a:prstGeom>
          <a:noFill/>
          <a:ln w="9525">
            <a:noFill/>
            <a:miter lim="800000"/>
            <a:headEnd/>
            <a:tailEnd/>
          </a:ln>
        </p:spPr>
      </p:pic>
      <p:sp>
        <p:nvSpPr>
          <p:cNvPr id="2" name="Footer Placeholder 1"/>
          <p:cNvSpPr>
            <a:spLocks noGrp="1"/>
          </p:cNvSpPr>
          <p:nvPr>
            <p:ph type="ftr" sz="quarter" idx="11"/>
          </p:nvPr>
        </p:nvSpPr>
        <p:spPr/>
        <p:txBody>
          <a:bodyPr/>
          <a:lstStyle/>
          <a:p>
            <a:r>
              <a:rPr lang="en-US" altLang="en-US"/>
              <a:t>Domain 2: Asset Security</a:t>
            </a:r>
            <a:endParaRPr lang="en-US" altLang="en-US" dirty="0"/>
          </a:p>
        </p:txBody>
      </p:sp>
      <p:sp>
        <p:nvSpPr>
          <p:cNvPr id="3" name="Slide Number Placeholder 2"/>
          <p:cNvSpPr>
            <a:spLocks noGrp="1"/>
          </p:cNvSpPr>
          <p:nvPr>
            <p:ph type="sldNum" sz="quarter" idx="12"/>
          </p:nvPr>
        </p:nvSpPr>
        <p:spPr/>
        <p:txBody>
          <a:bodyPr/>
          <a:lstStyle/>
          <a:p>
            <a:fld id="{03B1F02D-B6B4-4C75-AB3C-C12486DA92C2}" type="slidenum">
              <a:rPr lang="en-US" smtClean="0"/>
              <a:pPr/>
              <a:t>6</a:t>
            </a:fld>
            <a:endParaRPr lang="en-US" dirty="0"/>
          </a:p>
        </p:txBody>
      </p:sp>
    </p:spTree>
    <p:extLst>
      <p:ext uri="{BB962C8B-B14F-4D97-AF65-F5344CB8AC3E}">
        <p14:creationId xmlns:p14="http://schemas.microsoft.com/office/powerpoint/2010/main" val="3250273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dirty="0"/>
              <a:t>Data Classification</a:t>
            </a:r>
          </a:p>
        </p:txBody>
      </p:sp>
      <p:sp>
        <p:nvSpPr>
          <p:cNvPr id="3" name="Footer Placeholder 2"/>
          <p:cNvSpPr>
            <a:spLocks noGrp="1"/>
          </p:cNvSpPr>
          <p:nvPr>
            <p:ph type="ftr" sz="quarter" idx="11"/>
          </p:nvPr>
        </p:nvSpPr>
        <p:spPr/>
        <p:txBody>
          <a:bodyPr/>
          <a:lstStyle/>
          <a:p>
            <a:r>
              <a:rPr lang="en-US" altLang="en-US"/>
              <a:t>Domain 2: Asset Security</a:t>
            </a:r>
            <a:endParaRPr lang="en-US" altLang="en-US" dirty="0"/>
          </a:p>
        </p:txBody>
      </p:sp>
      <p:sp>
        <p:nvSpPr>
          <p:cNvPr id="4" name="Slide Number Placeholder 3"/>
          <p:cNvSpPr>
            <a:spLocks noGrp="1"/>
          </p:cNvSpPr>
          <p:nvPr>
            <p:ph type="sldNum" sz="quarter" idx="12"/>
          </p:nvPr>
        </p:nvSpPr>
        <p:spPr/>
        <p:txBody>
          <a:bodyPr/>
          <a:lstStyle/>
          <a:p>
            <a:fld id="{03B1F02D-B6B4-4C75-AB3C-C12486DA92C2}" type="slidenum">
              <a:rPr lang="en-US" smtClean="0"/>
              <a:pPr/>
              <a:t>7</a:t>
            </a:fld>
            <a:endParaRPr lang="en-US" dirty="0"/>
          </a:p>
        </p:txBody>
      </p:sp>
      <p:graphicFrame>
        <p:nvGraphicFramePr>
          <p:cNvPr id="11" name="Table 10"/>
          <p:cNvGraphicFramePr>
            <a:graphicFrameLocks noGrp="1"/>
          </p:cNvGraphicFramePr>
          <p:nvPr>
            <p:extLst>
              <p:ext uri="{D42A27DB-BD31-4B8C-83A1-F6EECF244321}">
                <p14:modId xmlns:p14="http://schemas.microsoft.com/office/powerpoint/2010/main" val="477839460"/>
              </p:ext>
            </p:extLst>
          </p:nvPr>
        </p:nvGraphicFramePr>
        <p:xfrm>
          <a:off x="2228848" y="2043954"/>
          <a:ext cx="9124950" cy="3998260"/>
        </p:xfrm>
        <a:graphic>
          <a:graphicData uri="http://schemas.openxmlformats.org/drawingml/2006/table">
            <a:tbl>
              <a:tblPr firstRow="1" bandRow="1">
                <a:tableStyleId>{5C22544A-7EE6-4342-B048-85BDC9FD1C3A}</a:tableStyleId>
              </a:tblPr>
              <a:tblGrid>
                <a:gridCol w="1427523">
                  <a:extLst>
                    <a:ext uri="{9D8B030D-6E8A-4147-A177-3AD203B41FA5}">
                      <a16:colId xmlns="" xmlns:a16="http://schemas.microsoft.com/office/drawing/2014/main" val="20000"/>
                    </a:ext>
                  </a:extLst>
                </a:gridCol>
                <a:gridCol w="1497499">
                  <a:extLst>
                    <a:ext uri="{9D8B030D-6E8A-4147-A177-3AD203B41FA5}">
                      <a16:colId xmlns="" xmlns:a16="http://schemas.microsoft.com/office/drawing/2014/main" val="20001"/>
                    </a:ext>
                  </a:extLst>
                </a:gridCol>
                <a:gridCol w="1553480">
                  <a:extLst>
                    <a:ext uri="{9D8B030D-6E8A-4147-A177-3AD203B41FA5}">
                      <a16:colId xmlns="" xmlns:a16="http://schemas.microsoft.com/office/drawing/2014/main" val="20002"/>
                    </a:ext>
                  </a:extLst>
                </a:gridCol>
                <a:gridCol w="4646448">
                  <a:extLst>
                    <a:ext uri="{9D8B030D-6E8A-4147-A177-3AD203B41FA5}">
                      <a16:colId xmlns="" xmlns:a16="http://schemas.microsoft.com/office/drawing/2014/main" val="20003"/>
                    </a:ext>
                  </a:extLst>
                </a:gridCol>
              </a:tblGrid>
              <a:tr h="918436">
                <a:tc>
                  <a:txBody>
                    <a:bodyPr/>
                    <a:lstStyle/>
                    <a:p>
                      <a:pPr algn="ctr"/>
                      <a:r>
                        <a:rPr lang="en-US" sz="2000" dirty="0"/>
                        <a:t>Generic</a:t>
                      </a:r>
                    </a:p>
                    <a:p>
                      <a:pPr algn="ctr"/>
                      <a:r>
                        <a:rPr lang="en-US" sz="2000" dirty="0"/>
                        <a:t>Schema</a:t>
                      </a:r>
                    </a:p>
                  </a:txBody>
                  <a:tcPr anchor="b"/>
                </a:tc>
                <a:tc>
                  <a:txBody>
                    <a:bodyPr/>
                    <a:lstStyle/>
                    <a:p>
                      <a:pPr algn="ctr"/>
                      <a:r>
                        <a:rPr lang="en-US" sz="2000" dirty="0"/>
                        <a:t>Military</a:t>
                      </a:r>
                    </a:p>
                    <a:p>
                      <a:pPr algn="ctr"/>
                      <a:r>
                        <a:rPr lang="en-US" sz="2000" dirty="0"/>
                        <a:t>Schema</a:t>
                      </a:r>
                    </a:p>
                  </a:txBody>
                  <a:tcPr anchor="b"/>
                </a:tc>
                <a:tc>
                  <a:txBody>
                    <a:bodyPr/>
                    <a:lstStyle/>
                    <a:p>
                      <a:pPr algn="ctr"/>
                      <a:r>
                        <a:rPr lang="en-US" sz="2000" dirty="0"/>
                        <a:t>Business</a:t>
                      </a:r>
                    </a:p>
                    <a:p>
                      <a:pPr algn="ctr"/>
                      <a:r>
                        <a:rPr lang="en-US" sz="2000" dirty="0"/>
                        <a:t>Schema</a:t>
                      </a:r>
                    </a:p>
                  </a:txBody>
                  <a:tcPr anchor="b"/>
                </a:tc>
                <a:tc>
                  <a:txBody>
                    <a:bodyPr/>
                    <a:lstStyle/>
                    <a:p>
                      <a:pPr algn="ctr"/>
                      <a:r>
                        <a:rPr lang="en-US" sz="2000" dirty="0"/>
                        <a:t>Notes</a:t>
                      </a:r>
                    </a:p>
                  </a:txBody>
                  <a:tcPr anchor="b"/>
                </a:tc>
                <a:extLst>
                  <a:ext uri="{0D108BD9-81ED-4DB2-BD59-A6C34878D82A}">
                    <a16:rowId xmlns="" xmlns:a16="http://schemas.microsoft.com/office/drawing/2014/main" val="10000"/>
                  </a:ext>
                </a:extLst>
              </a:tr>
              <a:tr h="838572">
                <a:tc>
                  <a:txBody>
                    <a:bodyPr/>
                    <a:lstStyle/>
                    <a:p>
                      <a:pPr algn="ctr"/>
                      <a:r>
                        <a:rPr lang="en-US" sz="1800" dirty="0"/>
                        <a:t>High</a:t>
                      </a:r>
                    </a:p>
                  </a:txBody>
                  <a:tcPr/>
                </a:tc>
                <a:tc>
                  <a:txBody>
                    <a:bodyPr/>
                    <a:lstStyle/>
                    <a:p>
                      <a:pPr algn="ctr"/>
                      <a:r>
                        <a:rPr lang="en-US" sz="1800" dirty="0"/>
                        <a:t>Top Secret</a:t>
                      </a:r>
                    </a:p>
                  </a:txBody>
                  <a:tcPr/>
                </a:tc>
                <a:tc>
                  <a:txBody>
                    <a:bodyPr/>
                    <a:lstStyle/>
                    <a:p>
                      <a:pPr algn="ctr"/>
                      <a:r>
                        <a:rPr lang="en-US" sz="1800" dirty="0" smtClean="0"/>
                        <a:t>Restricted</a:t>
                      </a:r>
                      <a:endParaRPr lang="en-US" sz="1800" dirty="0"/>
                    </a:p>
                  </a:txBody>
                  <a:tcPr/>
                </a:tc>
                <a:tc>
                  <a:txBody>
                    <a:bodyPr/>
                    <a:lstStyle/>
                    <a:p>
                      <a:pPr algn="ctr"/>
                      <a:r>
                        <a:rPr lang="en-US" sz="1800" dirty="0"/>
                        <a:t>Highly restricted. Causes severe damage to the organization if disclosed.</a:t>
                      </a:r>
                    </a:p>
                  </a:txBody>
                  <a:tcPr/>
                </a:tc>
                <a:extLst>
                  <a:ext uri="{0D108BD9-81ED-4DB2-BD59-A6C34878D82A}">
                    <a16:rowId xmlns="" xmlns:a16="http://schemas.microsoft.com/office/drawing/2014/main" val="10001"/>
                  </a:ext>
                </a:extLst>
              </a:tr>
              <a:tr h="838572">
                <a:tc>
                  <a:txBody>
                    <a:bodyPr/>
                    <a:lstStyle/>
                    <a:p>
                      <a:pPr algn="ctr"/>
                      <a:r>
                        <a:rPr lang="en-US" sz="1800" dirty="0"/>
                        <a:t>Medium</a:t>
                      </a:r>
                    </a:p>
                  </a:txBody>
                  <a:tcPr/>
                </a:tc>
                <a:tc>
                  <a:txBody>
                    <a:bodyPr/>
                    <a:lstStyle/>
                    <a:p>
                      <a:pPr algn="ctr"/>
                      <a:r>
                        <a:rPr lang="en-US" sz="1800" dirty="0"/>
                        <a:t>Secret</a:t>
                      </a:r>
                    </a:p>
                  </a:txBody>
                  <a:tcPr/>
                </a:tc>
                <a:tc>
                  <a:txBody>
                    <a:bodyPr/>
                    <a:lstStyle/>
                    <a:p>
                      <a:pPr algn="ctr"/>
                      <a:r>
                        <a:rPr lang="en-US" sz="1800" dirty="0" smtClean="0"/>
                        <a:t>Confidential</a:t>
                      </a:r>
                      <a:endParaRPr lang="en-US" sz="1800" dirty="0"/>
                    </a:p>
                  </a:txBody>
                  <a:tcPr/>
                </a:tc>
                <a:tc>
                  <a:txBody>
                    <a:bodyPr/>
                    <a:lstStyle/>
                    <a:p>
                      <a:pPr algn="ctr"/>
                      <a:r>
                        <a:rPr lang="en-US" sz="1800" dirty="0"/>
                        <a:t>Internal,</a:t>
                      </a:r>
                      <a:r>
                        <a:rPr lang="en-US" sz="1800" baseline="0" dirty="0"/>
                        <a:t> limited distribution. Causes significant damage.</a:t>
                      </a:r>
                      <a:endParaRPr lang="en-US" sz="1800" dirty="0"/>
                    </a:p>
                  </a:txBody>
                  <a:tcPr/>
                </a:tc>
                <a:extLst>
                  <a:ext uri="{0D108BD9-81ED-4DB2-BD59-A6C34878D82A}">
                    <a16:rowId xmlns="" xmlns:a16="http://schemas.microsoft.com/office/drawing/2014/main" val="10002"/>
                  </a:ext>
                </a:extLst>
              </a:tr>
              <a:tr h="701340">
                <a:tc>
                  <a:txBody>
                    <a:bodyPr/>
                    <a:lstStyle/>
                    <a:p>
                      <a:pPr algn="ctr"/>
                      <a:r>
                        <a:rPr lang="en-US" sz="1800" dirty="0"/>
                        <a:t>Low</a:t>
                      </a:r>
                    </a:p>
                  </a:txBody>
                  <a:tcPr/>
                </a:tc>
                <a:tc>
                  <a:txBody>
                    <a:bodyPr/>
                    <a:lstStyle/>
                    <a:p>
                      <a:pPr algn="ctr"/>
                      <a:r>
                        <a:rPr lang="en-US" sz="1800" dirty="0"/>
                        <a:t>Confidential</a:t>
                      </a:r>
                    </a:p>
                  </a:txBody>
                  <a:tcPr/>
                </a:tc>
                <a:tc>
                  <a:txBody>
                    <a:bodyPr/>
                    <a:lstStyle/>
                    <a:p>
                      <a:pPr algn="ctr"/>
                      <a:r>
                        <a:rPr lang="en-US" sz="1800" dirty="0" smtClean="0"/>
                        <a:t>Internal-Only</a:t>
                      </a:r>
                      <a:endParaRPr lang="en-US" sz="1800" dirty="0"/>
                    </a:p>
                  </a:txBody>
                  <a:tcPr/>
                </a:tc>
                <a:tc>
                  <a:txBody>
                    <a:bodyPr/>
                    <a:lstStyle/>
                    <a:p>
                      <a:pPr algn="ctr"/>
                      <a:r>
                        <a:rPr lang="en-US" sz="1800" dirty="0"/>
                        <a:t>Internal distribution. Causes</a:t>
                      </a:r>
                      <a:r>
                        <a:rPr lang="en-US" sz="1800" baseline="0" dirty="0"/>
                        <a:t> damage.</a:t>
                      </a:r>
                      <a:endParaRPr lang="en-US" sz="1800" dirty="0"/>
                    </a:p>
                  </a:txBody>
                  <a:tcPr/>
                </a:tc>
                <a:extLst>
                  <a:ext uri="{0D108BD9-81ED-4DB2-BD59-A6C34878D82A}">
                    <a16:rowId xmlns="" xmlns:a16="http://schemas.microsoft.com/office/drawing/2014/main" val="10003"/>
                  </a:ext>
                </a:extLst>
              </a:tr>
              <a:tr h="701340">
                <a:tc>
                  <a:txBody>
                    <a:bodyPr/>
                    <a:lstStyle/>
                    <a:p>
                      <a:pPr algn="ctr"/>
                      <a:endParaRPr lang="en-US" sz="1800" dirty="0"/>
                    </a:p>
                  </a:txBody>
                  <a:tcPr/>
                </a:tc>
                <a:tc>
                  <a:txBody>
                    <a:bodyPr/>
                    <a:lstStyle/>
                    <a:p>
                      <a:pPr algn="ctr"/>
                      <a:r>
                        <a:rPr lang="en-US" sz="1800" dirty="0"/>
                        <a:t>Unclassified</a:t>
                      </a:r>
                    </a:p>
                  </a:txBody>
                  <a:tcPr/>
                </a:tc>
                <a:tc>
                  <a:txBody>
                    <a:bodyPr/>
                    <a:lstStyle/>
                    <a:p>
                      <a:pPr algn="ctr"/>
                      <a:r>
                        <a:rPr lang="en-US" sz="1800" dirty="0"/>
                        <a:t>Public</a:t>
                      </a:r>
                    </a:p>
                  </a:txBody>
                  <a:tcPr/>
                </a:tc>
                <a:tc>
                  <a:txBody>
                    <a:bodyPr/>
                    <a:lstStyle/>
                    <a:p>
                      <a:pPr algn="ctr"/>
                      <a:r>
                        <a:rPr lang="en-US" sz="1800" dirty="0"/>
                        <a:t>Releasable outside of the organization.</a:t>
                      </a:r>
                    </a:p>
                  </a:txBody>
                  <a:tcPr/>
                </a:tc>
                <a:extLst>
                  <a:ext uri="{0D108BD9-81ED-4DB2-BD59-A6C34878D82A}">
                    <a16:rowId xmlns="" xmlns:a16="http://schemas.microsoft.com/office/drawing/2014/main" val="10004"/>
                  </a:ext>
                </a:extLst>
              </a:tr>
            </a:tbl>
          </a:graphicData>
        </a:graphic>
      </p:graphicFrame>
    </p:spTree>
    <p:extLst>
      <p:ext uri="{BB962C8B-B14F-4D97-AF65-F5344CB8AC3E}">
        <p14:creationId xmlns:p14="http://schemas.microsoft.com/office/powerpoint/2010/main" val="24849865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rgbClr val="0070C0"/>
          </a:solidFill>
        </p:spPr>
        <p:txBody>
          <a:bodyPr/>
          <a:lstStyle/>
          <a:p>
            <a:r>
              <a:rPr lang="en-US" dirty="0"/>
              <a:t>Domain Objectives   2.2</a:t>
            </a:r>
          </a:p>
        </p:txBody>
      </p:sp>
      <p:sp>
        <p:nvSpPr>
          <p:cNvPr id="2" name="Content Placeholder 1"/>
          <p:cNvSpPr>
            <a:spLocks noGrp="1"/>
          </p:cNvSpPr>
          <p:nvPr>
            <p:ph idx="1"/>
          </p:nvPr>
        </p:nvSpPr>
        <p:spPr/>
        <p:txBody>
          <a:bodyPr>
            <a:normAutofit/>
          </a:bodyPr>
          <a:lstStyle/>
          <a:p>
            <a:pPr marL="630238" indent="-630238">
              <a:buNone/>
            </a:pPr>
            <a:r>
              <a:rPr lang="en-US" sz="3200" dirty="0"/>
              <a:t>2.2  Establish information and asset handling requirements</a:t>
            </a:r>
          </a:p>
        </p:txBody>
      </p:sp>
      <p:sp>
        <p:nvSpPr>
          <p:cNvPr id="6" name="Footer Placeholder 5"/>
          <p:cNvSpPr>
            <a:spLocks noGrp="1"/>
          </p:cNvSpPr>
          <p:nvPr>
            <p:ph type="ftr" sz="quarter" idx="11"/>
          </p:nvPr>
        </p:nvSpPr>
        <p:spPr/>
        <p:txBody>
          <a:bodyPr/>
          <a:lstStyle/>
          <a:p>
            <a:r>
              <a:rPr lang="en-US" altLang="en-US"/>
              <a:t>Domain 2: Asset Security</a:t>
            </a:r>
            <a:endParaRPr lang="en-US" altLang="en-US" dirty="0"/>
          </a:p>
        </p:txBody>
      </p:sp>
      <p:sp>
        <p:nvSpPr>
          <p:cNvPr id="8" name="Slide Number Placeholder 7"/>
          <p:cNvSpPr>
            <a:spLocks noGrp="1"/>
          </p:cNvSpPr>
          <p:nvPr>
            <p:ph type="sldNum" sz="quarter" idx="12"/>
          </p:nvPr>
        </p:nvSpPr>
        <p:spPr/>
        <p:txBody>
          <a:bodyPr/>
          <a:lstStyle/>
          <a:p>
            <a:fld id="{03B1F02D-B6B4-4C75-AB3C-C12486DA92C2}" type="slidenum">
              <a:rPr lang="en-US" smtClean="0"/>
              <a:pPr/>
              <a:t>8</a:t>
            </a:fld>
            <a:endParaRPr lang="en-US" dirty="0"/>
          </a:p>
        </p:txBody>
      </p:sp>
    </p:spTree>
    <p:extLst>
      <p:ext uri="{BB962C8B-B14F-4D97-AF65-F5344CB8AC3E}">
        <p14:creationId xmlns:p14="http://schemas.microsoft.com/office/powerpoint/2010/main" val="29775355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59350" y="2872972"/>
            <a:ext cx="9124951" cy="3788612"/>
          </a:xfrm>
        </p:spPr>
        <p:txBody>
          <a:bodyPr numCol="2">
            <a:normAutofit/>
          </a:bodyPr>
          <a:lstStyle/>
          <a:p>
            <a:r>
              <a:rPr lang="en-US" dirty="0"/>
              <a:t>Labeling/Marking</a:t>
            </a:r>
          </a:p>
          <a:p>
            <a:endParaRPr lang="en-US" dirty="0"/>
          </a:p>
          <a:p>
            <a:r>
              <a:rPr lang="en-US" dirty="0"/>
              <a:t>Handling</a:t>
            </a:r>
          </a:p>
          <a:p>
            <a:endParaRPr lang="en-US" dirty="0"/>
          </a:p>
          <a:p>
            <a:r>
              <a:rPr lang="en-US" dirty="0"/>
              <a:t>Storage</a:t>
            </a:r>
          </a:p>
          <a:p>
            <a:endParaRPr lang="en-US" dirty="0"/>
          </a:p>
          <a:p>
            <a:endParaRPr lang="en-US" dirty="0"/>
          </a:p>
          <a:p>
            <a:r>
              <a:rPr lang="en-US" dirty="0"/>
              <a:t>Destruction/Sanitation</a:t>
            </a:r>
          </a:p>
          <a:p>
            <a:endParaRPr lang="en-US" dirty="0"/>
          </a:p>
          <a:p>
            <a:r>
              <a:rPr lang="en-US" dirty="0"/>
              <a:t>Retention</a:t>
            </a:r>
          </a:p>
          <a:p>
            <a:endParaRPr lang="en-US" dirty="0"/>
          </a:p>
          <a:p>
            <a:r>
              <a:rPr lang="en-US" dirty="0"/>
              <a:t>Data Remanence</a:t>
            </a:r>
          </a:p>
        </p:txBody>
      </p:sp>
      <p:sp>
        <p:nvSpPr>
          <p:cNvPr id="2" name="Title 1"/>
          <p:cNvSpPr>
            <a:spLocks noGrp="1"/>
          </p:cNvSpPr>
          <p:nvPr>
            <p:ph type="title"/>
          </p:nvPr>
        </p:nvSpPr>
        <p:spPr/>
        <p:txBody>
          <a:bodyPr>
            <a:normAutofit/>
          </a:bodyPr>
          <a:lstStyle/>
          <a:p>
            <a:r>
              <a:rPr lang="en-US" dirty="0"/>
              <a:t>Establish Handling Requirements</a:t>
            </a:r>
          </a:p>
        </p:txBody>
      </p:sp>
      <p:pic>
        <p:nvPicPr>
          <p:cNvPr id="6" name="Picture 5" descr="1003182_SFW123GDC_A_400.jpg"/>
          <p:cNvPicPr>
            <a:picLocks noChangeAspect="1"/>
          </p:cNvPicPr>
          <p:nvPr/>
        </p:nvPicPr>
        <p:blipFill>
          <a:blip r:embed="rId3" cstate="print"/>
          <a:stretch>
            <a:fillRect/>
          </a:stretch>
        </p:blipFill>
        <p:spPr>
          <a:xfrm>
            <a:off x="9993163" y="3387061"/>
            <a:ext cx="2100126" cy="2541655"/>
          </a:xfrm>
          <a:prstGeom prst="rect">
            <a:avLst/>
          </a:prstGeom>
        </p:spPr>
      </p:pic>
      <p:sp>
        <p:nvSpPr>
          <p:cNvPr id="9" name="Content Placeholder 2"/>
          <p:cNvSpPr txBox="1">
            <a:spLocks/>
          </p:cNvSpPr>
          <p:nvPr/>
        </p:nvSpPr>
        <p:spPr>
          <a:xfrm>
            <a:off x="-996877" y="5827261"/>
            <a:ext cx="8695315" cy="83432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dirty="0"/>
          </a:p>
          <a:p>
            <a:endParaRPr lang="en-US" dirty="0"/>
          </a:p>
          <a:p>
            <a:endParaRPr lang="en-US" dirty="0"/>
          </a:p>
        </p:txBody>
      </p:sp>
      <p:sp>
        <p:nvSpPr>
          <p:cNvPr id="4" name="Rectangle 3"/>
          <p:cNvSpPr/>
          <p:nvPr/>
        </p:nvSpPr>
        <p:spPr>
          <a:xfrm>
            <a:off x="2209267" y="1869279"/>
            <a:ext cx="9124949" cy="954107"/>
          </a:xfrm>
          <a:prstGeom prst="rect">
            <a:avLst/>
          </a:prstGeom>
        </p:spPr>
        <p:txBody>
          <a:bodyPr wrap="square">
            <a:spAutoFit/>
          </a:bodyPr>
          <a:lstStyle/>
          <a:p>
            <a:pPr marL="285750" indent="-285750">
              <a:buFont typeface="Arial" panose="020B0604020202020204" pitchFamily="34" charset="0"/>
              <a:buChar char="•"/>
            </a:pPr>
            <a:r>
              <a:rPr lang="en-US" sz="2800" dirty="0"/>
              <a:t>Media storing sensitive information requires physical and logical controls such as:</a:t>
            </a:r>
          </a:p>
        </p:txBody>
      </p:sp>
      <p:sp>
        <p:nvSpPr>
          <p:cNvPr id="5" name="Footer Placeholder 4"/>
          <p:cNvSpPr>
            <a:spLocks noGrp="1"/>
          </p:cNvSpPr>
          <p:nvPr>
            <p:ph type="ftr" sz="quarter" idx="11"/>
          </p:nvPr>
        </p:nvSpPr>
        <p:spPr/>
        <p:txBody>
          <a:bodyPr/>
          <a:lstStyle/>
          <a:p>
            <a:r>
              <a:rPr lang="en-US" altLang="en-US"/>
              <a:t>Domain 2: Asset Security</a:t>
            </a:r>
            <a:endParaRPr lang="en-US" altLang="en-US" dirty="0"/>
          </a:p>
        </p:txBody>
      </p:sp>
      <p:sp>
        <p:nvSpPr>
          <p:cNvPr id="11" name="Slide Number Placeholder 10"/>
          <p:cNvSpPr>
            <a:spLocks noGrp="1"/>
          </p:cNvSpPr>
          <p:nvPr>
            <p:ph type="sldNum" sz="quarter" idx="12"/>
          </p:nvPr>
        </p:nvSpPr>
        <p:spPr/>
        <p:txBody>
          <a:bodyPr/>
          <a:lstStyle/>
          <a:p>
            <a:fld id="{03B1F02D-B6B4-4C75-AB3C-C12486DA92C2}" type="slidenum">
              <a:rPr lang="en-US" smtClean="0"/>
              <a:pPr/>
              <a:t>9</a:t>
            </a:fld>
            <a:endParaRPr lang="en-US" dirty="0"/>
          </a:p>
        </p:txBody>
      </p:sp>
    </p:spTree>
    <p:extLst>
      <p:ext uri="{BB962C8B-B14F-4D97-AF65-F5344CB8AC3E}">
        <p14:creationId xmlns:p14="http://schemas.microsoft.com/office/powerpoint/2010/main" val="15040736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rgbClr val="0070C0"/>
          </a:solidFill>
        </p:spPr>
        <p:txBody>
          <a:bodyPr/>
          <a:lstStyle/>
          <a:p>
            <a:r>
              <a:rPr lang="en-US" dirty="0"/>
              <a:t>Domain Objectives   2.3</a:t>
            </a:r>
          </a:p>
        </p:txBody>
      </p:sp>
      <p:sp>
        <p:nvSpPr>
          <p:cNvPr id="2" name="Content Placeholder 1"/>
          <p:cNvSpPr>
            <a:spLocks noGrp="1"/>
          </p:cNvSpPr>
          <p:nvPr>
            <p:ph idx="1"/>
          </p:nvPr>
        </p:nvSpPr>
        <p:spPr/>
        <p:txBody>
          <a:bodyPr>
            <a:normAutofit/>
          </a:bodyPr>
          <a:lstStyle/>
          <a:p>
            <a:pPr marL="630238" indent="-630238">
              <a:buNone/>
            </a:pPr>
            <a:r>
              <a:rPr lang="en-US" sz="3200" dirty="0"/>
              <a:t>2.3  Provision resources securely</a:t>
            </a:r>
          </a:p>
          <a:p>
            <a:pPr lvl="1"/>
            <a:r>
              <a:rPr lang="en-US" dirty="0"/>
              <a:t>Information and asset ownership</a:t>
            </a:r>
          </a:p>
          <a:p>
            <a:pPr lvl="1"/>
            <a:r>
              <a:rPr lang="en-US" dirty="0"/>
              <a:t>Asset inventory (e.g., tangible, intangible)</a:t>
            </a:r>
          </a:p>
          <a:p>
            <a:pPr lvl="1"/>
            <a:r>
              <a:rPr lang="en-US" dirty="0"/>
              <a:t>Asset management</a:t>
            </a:r>
          </a:p>
        </p:txBody>
      </p:sp>
      <p:sp>
        <p:nvSpPr>
          <p:cNvPr id="6" name="Footer Placeholder 5"/>
          <p:cNvSpPr>
            <a:spLocks noGrp="1"/>
          </p:cNvSpPr>
          <p:nvPr>
            <p:ph type="ftr" sz="quarter" idx="11"/>
          </p:nvPr>
        </p:nvSpPr>
        <p:spPr/>
        <p:txBody>
          <a:bodyPr/>
          <a:lstStyle/>
          <a:p>
            <a:r>
              <a:rPr lang="en-US" altLang="en-US"/>
              <a:t>Domain 2: Asset Security</a:t>
            </a:r>
            <a:endParaRPr lang="en-US" altLang="en-US" dirty="0"/>
          </a:p>
        </p:txBody>
      </p:sp>
      <p:sp>
        <p:nvSpPr>
          <p:cNvPr id="8" name="Slide Number Placeholder 7"/>
          <p:cNvSpPr>
            <a:spLocks noGrp="1"/>
          </p:cNvSpPr>
          <p:nvPr>
            <p:ph type="sldNum" sz="quarter" idx="12"/>
          </p:nvPr>
        </p:nvSpPr>
        <p:spPr/>
        <p:txBody>
          <a:bodyPr/>
          <a:lstStyle/>
          <a:p>
            <a:fld id="{03B1F02D-B6B4-4C75-AB3C-C12486DA92C2}" type="slidenum">
              <a:rPr lang="en-US" smtClean="0"/>
              <a:pPr/>
              <a:t>10</a:t>
            </a:fld>
            <a:endParaRPr lang="en-US" dirty="0"/>
          </a:p>
        </p:txBody>
      </p:sp>
    </p:spTree>
    <p:extLst>
      <p:ext uri="{BB962C8B-B14F-4D97-AF65-F5344CB8AC3E}">
        <p14:creationId xmlns:p14="http://schemas.microsoft.com/office/powerpoint/2010/main" val="17864284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Information owner responsibilities:</a:t>
            </a:r>
          </a:p>
          <a:p>
            <a:pPr lvl="1"/>
            <a:r>
              <a:rPr lang="en-US" dirty="0"/>
              <a:t>Determine impact of information on mission</a:t>
            </a:r>
          </a:p>
          <a:p>
            <a:pPr lvl="1"/>
            <a:endParaRPr lang="en-US" dirty="0"/>
          </a:p>
          <a:p>
            <a:pPr lvl="1"/>
            <a:r>
              <a:rPr lang="en-US" dirty="0"/>
              <a:t>Understand replacement cost of the information (if replaceable)</a:t>
            </a:r>
          </a:p>
          <a:p>
            <a:pPr lvl="1"/>
            <a:endParaRPr lang="en-US" dirty="0"/>
          </a:p>
          <a:p>
            <a:pPr lvl="1"/>
            <a:r>
              <a:rPr lang="en-US" dirty="0"/>
              <a:t>Determine who has a need for the information and under what circumstances</a:t>
            </a:r>
          </a:p>
          <a:p>
            <a:pPr lvl="1"/>
            <a:endParaRPr lang="en-US" dirty="0"/>
          </a:p>
          <a:p>
            <a:pPr lvl="1"/>
            <a:r>
              <a:rPr lang="en-US" dirty="0"/>
              <a:t>Know when the information is inaccurate or no longer needed</a:t>
            </a:r>
          </a:p>
        </p:txBody>
      </p:sp>
      <p:sp>
        <p:nvSpPr>
          <p:cNvPr id="3" name="Title 2"/>
          <p:cNvSpPr>
            <a:spLocks noGrp="1"/>
          </p:cNvSpPr>
          <p:nvPr>
            <p:ph type="title"/>
          </p:nvPr>
        </p:nvSpPr>
        <p:spPr/>
        <p:txBody>
          <a:bodyPr/>
          <a:lstStyle/>
          <a:p>
            <a:r>
              <a:rPr lang="en-US" dirty="0"/>
              <a:t>Data Ownership</a:t>
            </a:r>
          </a:p>
        </p:txBody>
      </p:sp>
      <p:sp>
        <p:nvSpPr>
          <p:cNvPr id="6" name="Footer Placeholder 5"/>
          <p:cNvSpPr>
            <a:spLocks noGrp="1"/>
          </p:cNvSpPr>
          <p:nvPr>
            <p:ph type="ftr" sz="quarter" idx="11"/>
          </p:nvPr>
        </p:nvSpPr>
        <p:spPr/>
        <p:txBody>
          <a:bodyPr/>
          <a:lstStyle/>
          <a:p>
            <a:r>
              <a:rPr lang="en-US" altLang="en-US"/>
              <a:t>Domain 2: Asset Security</a:t>
            </a:r>
            <a:endParaRPr lang="en-US" altLang="en-US" dirty="0"/>
          </a:p>
        </p:txBody>
      </p:sp>
      <p:sp>
        <p:nvSpPr>
          <p:cNvPr id="8" name="Slide Number Placeholder 7"/>
          <p:cNvSpPr>
            <a:spLocks noGrp="1"/>
          </p:cNvSpPr>
          <p:nvPr>
            <p:ph type="sldNum" sz="quarter" idx="12"/>
          </p:nvPr>
        </p:nvSpPr>
        <p:spPr/>
        <p:txBody>
          <a:bodyPr/>
          <a:lstStyle/>
          <a:p>
            <a:fld id="{03B1F02D-B6B4-4C75-AB3C-C12486DA92C2}" type="slidenum">
              <a:rPr lang="en-US" smtClean="0"/>
              <a:pPr/>
              <a:t>11</a:t>
            </a:fld>
            <a:endParaRPr lang="en-US" dirty="0"/>
          </a:p>
        </p:txBody>
      </p:sp>
    </p:spTree>
    <p:extLst>
      <p:ext uri="{BB962C8B-B14F-4D97-AF65-F5344CB8AC3E}">
        <p14:creationId xmlns:p14="http://schemas.microsoft.com/office/powerpoint/2010/main" val="10804618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sz="2400" dirty="0"/>
              <a:t>Tangible</a:t>
            </a:r>
          </a:p>
          <a:p>
            <a:pPr lvl="1"/>
            <a:r>
              <a:rPr lang="en-US" sz="2400" dirty="0"/>
              <a:t>Physical presence</a:t>
            </a:r>
          </a:p>
          <a:p>
            <a:pPr lvl="1"/>
            <a:r>
              <a:rPr lang="en-US" sz="2400" dirty="0"/>
              <a:t>Valued on cost – depreciation</a:t>
            </a:r>
          </a:p>
          <a:p>
            <a:pPr lvl="1"/>
            <a:r>
              <a:rPr lang="en-US" sz="2400" dirty="0"/>
              <a:t>Must be aware of replacement cost</a:t>
            </a:r>
          </a:p>
          <a:p>
            <a:pPr marL="457200" lvl="1" indent="0">
              <a:buNone/>
            </a:pPr>
            <a:endParaRPr lang="en-US" sz="2400" dirty="0"/>
          </a:p>
          <a:p>
            <a:r>
              <a:rPr lang="en-US" sz="2400" dirty="0"/>
              <a:t>Intangible</a:t>
            </a:r>
          </a:p>
          <a:p>
            <a:pPr lvl="1"/>
            <a:r>
              <a:rPr lang="en-US" sz="2400" dirty="0"/>
              <a:t>Not physical (trademarks, patents, copyrights, brand recognition, etc.)</a:t>
            </a:r>
          </a:p>
          <a:p>
            <a:pPr lvl="1"/>
            <a:r>
              <a:rPr lang="en-US" sz="2400" dirty="0"/>
              <a:t>Definite intangible</a:t>
            </a:r>
          </a:p>
          <a:p>
            <a:pPr lvl="2"/>
            <a:r>
              <a:rPr lang="en-US" sz="2400" dirty="0"/>
              <a:t>Definite expiration period</a:t>
            </a:r>
          </a:p>
          <a:p>
            <a:pPr lvl="1"/>
            <a:r>
              <a:rPr lang="en-US" sz="2400" dirty="0"/>
              <a:t>Indefinite intangible</a:t>
            </a:r>
          </a:p>
          <a:p>
            <a:pPr lvl="2"/>
            <a:r>
              <a:rPr lang="en-US" sz="2400" dirty="0"/>
              <a:t>Indefinite expiration period</a:t>
            </a:r>
          </a:p>
          <a:p>
            <a:pPr lvl="1"/>
            <a:endParaRPr lang="en-US" dirty="0"/>
          </a:p>
        </p:txBody>
      </p:sp>
      <p:sp>
        <p:nvSpPr>
          <p:cNvPr id="3" name="Title 2"/>
          <p:cNvSpPr>
            <a:spLocks noGrp="1"/>
          </p:cNvSpPr>
          <p:nvPr>
            <p:ph type="title"/>
          </p:nvPr>
        </p:nvSpPr>
        <p:spPr/>
        <p:txBody>
          <a:bodyPr>
            <a:normAutofit/>
          </a:bodyPr>
          <a:lstStyle/>
          <a:p>
            <a:r>
              <a:rPr lang="en-US" dirty="0"/>
              <a:t>Tangible / Intangible Assets </a:t>
            </a:r>
          </a:p>
        </p:txBody>
      </p:sp>
      <p:sp>
        <p:nvSpPr>
          <p:cNvPr id="7" name="Footer Placeholder 6"/>
          <p:cNvSpPr>
            <a:spLocks noGrp="1"/>
          </p:cNvSpPr>
          <p:nvPr>
            <p:ph type="ftr" sz="quarter" idx="11"/>
          </p:nvPr>
        </p:nvSpPr>
        <p:spPr/>
        <p:txBody>
          <a:bodyPr/>
          <a:lstStyle/>
          <a:p>
            <a:pPr>
              <a:lnSpc>
                <a:spcPct val="115000"/>
              </a:lnSpc>
              <a:spcAft>
                <a:spcPts val="1000"/>
              </a:spcAft>
            </a:pPr>
            <a:r>
              <a:rPr lang="en-US" kern="100" dirty="0">
                <a:ea typeface="Times New Roman" panose="02020603050405020304" pitchFamily="18" charset="0"/>
                <a:cs typeface="Times New Roman" panose="02020603050405020304" pitchFamily="18" charset="0"/>
              </a:rPr>
              <a:t>Domain 1: Security and Risk Management</a:t>
            </a:r>
            <a:endParaRPr lang="en-US" sz="900" kern="100" dirty="0">
              <a:ea typeface="Times New Roman" panose="02020603050405020304" pitchFamily="18" charset="0"/>
              <a:cs typeface="Times New Roman" panose="02020603050405020304" pitchFamily="18" charset="0"/>
            </a:endParaRPr>
          </a:p>
        </p:txBody>
      </p:sp>
      <p:sp>
        <p:nvSpPr>
          <p:cNvPr id="8" name="Slide Number Placeholder 7"/>
          <p:cNvSpPr>
            <a:spLocks noGrp="1"/>
          </p:cNvSpPr>
          <p:nvPr>
            <p:ph type="sldNum" sz="quarter" idx="12"/>
          </p:nvPr>
        </p:nvSpPr>
        <p:spPr/>
        <p:txBody>
          <a:bodyPr/>
          <a:lstStyle/>
          <a:p>
            <a:fld id="{03B1F02D-B6B4-4C75-AB3C-C12486DA92C2}" type="slidenum">
              <a:rPr lang="en-US" smtClean="0"/>
              <a:pPr/>
              <a:t>12</a:t>
            </a:fld>
            <a:endParaRPr lang="en-US" dirty="0"/>
          </a:p>
        </p:txBody>
      </p:sp>
    </p:spTree>
    <p:extLst>
      <p:ext uri="{BB962C8B-B14F-4D97-AF65-F5344CB8AC3E}">
        <p14:creationId xmlns:p14="http://schemas.microsoft.com/office/powerpoint/2010/main" val="36741473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p:cNvSpPr>
            <a:spLocks noGrp="1"/>
          </p:cNvSpPr>
          <p:nvPr>
            <p:ph idx="1"/>
          </p:nvPr>
        </p:nvSpPr>
        <p:spPr/>
        <p:txBody>
          <a:bodyPr>
            <a:normAutofit/>
          </a:bodyPr>
          <a:lstStyle/>
          <a:p>
            <a:r>
              <a:rPr lang="en-US" dirty="0"/>
              <a:t>Includes disciplines such as:</a:t>
            </a:r>
          </a:p>
          <a:p>
            <a:pPr lvl="1"/>
            <a:r>
              <a:rPr lang="en-US" dirty="0"/>
              <a:t>Inventory Management</a:t>
            </a:r>
          </a:p>
          <a:p>
            <a:pPr lvl="1"/>
            <a:r>
              <a:rPr lang="en-US" dirty="0"/>
              <a:t>Configuration Management</a:t>
            </a:r>
          </a:p>
          <a:p>
            <a:pPr lvl="1"/>
            <a:r>
              <a:rPr lang="en-US" dirty="0"/>
              <a:t>IT Asset Management (ITAM)</a:t>
            </a:r>
          </a:p>
          <a:p>
            <a:pPr lvl="1"/>
            <a:r>
              <a:rPr lang="en-US" dirty="0"/>
              <a:t>Configuration Management Database (CMDB)</a:t>
            </a:r>
          </a:p>
          <a:p>
            <a:r>
              <a:rPr lang="en-US" dirty="0"/>
              <a:t>Assets that require protection:</a:t>
            </a:r>
          </a:p>
          <a:p>
            <a:pPr lvl="1"/>
            <a:r>
              <a:rPr lang="en-US" dirty="0"/>
              <a:t>Software</a:t>
            </a:r>
          </a:p>
          <a:p>
            <a:pPr lvl="1"/>
            <a:r>
              <a:rPr lang="en-US" dirty="0"/>
              <a:t>Equipment</a:t>
            </a:r>
          </a:p>
          <a:p>
            <a:pPr lvl="1"/>
            <a:r>
              <a:rPr lang="en-US" dirty="0"/>
              <a:t>Personal Information</a:t>
            </a:r>
          </a:p>
          <a:p>
            <a:endParaRPr lang="en-US" dirty="0"/>
          </a:p>
        </p:txBody>
      </p:sp>
      <p:sp>
        <p:nvSpPr>
          <p:cNvPr id="4" name="Title 2"/>
          <p:cNvSpPr>
            <a:spLocks noGrp="1"/>
          </p:cNvSpPr>
          <p:nvPr>
            <p:ph type="title"/>
          </p:nvPr>
        </p:nvSpPr>
        <p:spPr/>
        <p:txBody>
          <a:bodyPr/>
          <a:lstStyle/>
          <a:p>
            <a:r>
              <a:rPr lang="en-US" dirty="0"/>
              <a:t>Asset Management</a:t>
            </a:r>
          </a:p>
        </p:txBody>
      </p:sp>
      <p:sp>
        <p:nvSpPr>
          <p:cNvPr id="2" name="Footer Placeholder 1"/>
          <p:cNvSpPr>
            <a:spLocks noGrp="1"/>
          </p:cNvSpPr>
          <p:nvPr>
            <p:ph type="ftr" sz="quarter" idx="11"/>
          </p:nvPr>
        </p:nvSpPr>
        <p:spPr/>
        <p:txBody>
          <a:bodyPr/>
          <a:lstStyle/>
          <a:p>
            <a:r>
              <a:rPr lang="en-US" altLang="en-US"/>
              <a:t>Domain 2: Asset Security</a:t>
            </a:r>
            <a:endParaRPr lang="en-US" altLang="en-US" dirty="0"/>
          </a:p>
        </p:txBody>
      </p:sp>
      <p:sp>
        <p:nvSpPr>
          <p:cNvPr id="3" name="Slide Number Placeholder 2"/>
          <p:cNvSpPr>
            <a:spLocks noGrp="1"/>
          </p:cNvSpPr>
          <p:nvPr>
            <p:ph type="sldNum" sz="quarter" idx="12"/>
          </p:nvPr>
        </p:nvSpPr>
        <p:spPr/>
        <p:txBody>
          <a:bodyPr/>
          <a:lstStyle/>
          <a:p>
            <a:fld id="{03B1F02D-B6B4-4C75-AB3C-C12486DA92C2}" type="slidenum">
              <a:rPr lang="en-US" smtClean="0"/>
              <a:pPr/>
              <a:t>13</a:t>
            </a:fld>
            <a:endParaRPr lang="en-US" dirty="0"/>
          </a:p>
        </p:txBody>
      </p:sp>
    </p:spTree>
    <p:extLst>
      <p:ext uri="{BB962C8B-B14F-4D97-AF65-F5344CB8AC3E}">
        <p14:creationId xmlns:p14="http://schemas.microsoft.com/office/powerpoint/2010/main" val="21857640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Evaluate requirements, obligations and needs</a:t>
            </a:r>
          </a:p>
          <a:p>
            <a:r>
              <a:rPr lang="en-US" dirty="0"/>
              <a:t>Classify types of records</a:t>
            </a:r>
          </a:p>
          <a:p>
            <a:r>
              <a:rPr lang="en-US" dirty="0"/>
              <a:t>Determine retention periods and destruction practices</a:t>
            </a:r>
          </a:p>
          <a:p>
            <a:r>
              <a:rPr lang="en-US" dirty="0"/>
              <a:t>Draft and justify record retention policy</a:t>
            </a:r>
          </a:p>
          <a:p>
            <a:r>
              <a:rPr lang="en-US" dirty="0"/>
              <a:t>Train staff</a:t>
            </a:r>
          </a:p>
          <a:p>
            <a:r>
              <a:rPr lang="en-US" dirty="0"/>
              <a:t>Audit retention and destruction practices</a:t>
            </a:r>
          </a:p>
          <a:p>
            <a:r>
              <a:rPr lang="en-US" dirty="0"/>
              <a:t>Periodically review policy</a:t>
            </a:r>
          </a:p>
          <a:p>
            <a:r>
              <a:rPr lang="en-US" dirty="0"/>
              <a:t>Document policy, implementation, training , and audits</a:t>
            </a:r>
          </a:p>
        </p:txBody>
      </p:sp>
      <p:sp>
        <p:nvSpPr>
          <p:cNvPr id="3" name="Title 2"/>
          <p:cNvSpPr>
            <a:spLocks noGrp="1"/>
          </p:cNvSpPr>
          <p:nvPr>
            <p:ph type="title"/>
          </p:nvPr>
        </p:nvSpPr>
        <p:spPr/>
        <p:txBody>
          <a:bodyPr/>
          <a:lstStyle/>
          <a:p>
            <a:r>
              <a:rPr lang="en-US" dirty="0"/>
              <a:t>Basic Steps for Creating a Retention Policy</a:t>
            </a:r>
          </a:p>
        </p:txBody>
      </p:sp>
      <p:sp>
        <p:nvSpPr>
          <p:cNvPr id="6" name="Footer Placeholder 5"/>
          <p:cNvSpPr>
            <a:spLocks noGrp="1"/>
          </p:cNvSpPr>
          <p:nvPr>
            <p:ph type="ftr" sz="quarter" idx="11"/>
          </p:nvPr>
        </p:nvSpPr>
        <p:spPr/>
        <p:txBody>
          <a:bodyPr/>
          <a:lstStyle/>
          <a:p>
            <a:r>
              <a:rPr lang="en-US" altLang="en-US"/>
              <a:t>Domain 2: Asset Security</a:t>
            </a:r>
            <a:endParaRPr lang="en-US" altLang="en-US" dirty="0"/>
          </a:p>
        </p:txBody>
      </p:sp>
      <p:sp>
        <p:nvSpPr>
          <p:cNvPr id="8" name="Slide Number Placeholder 7"/>
          <p:cNvSpPr>
            <a:spLocks noGrp="1"/>
          </p:cNvSpPr>
          <p:nvPr>
            <p:ph type="sldNum" sz="quarter" idx="12"/>
          </p:nvPr>
        </p:nvSpPr>
        <p:spPr/>
        <p:txBody>
          <a:bodyPr/>
          <a:lstStyle/>
          <a:p>
            <a:fld id="{03B1F02D-B6B4-4C75-AB3C-C12486DA92C2}" type="slidenum">
              <a:rPr lang="en-US" smtClean="0"/>
              <a:pPr/>
              <a:t>14</a:t>
            </a:fld>
            <a:endParaRPr lang="en-US" dirty="0"/>
          </a:p>
        </p:txBody>
      </p:sp>
    </p:spTree>
    <p:extLst>
      <p:ext uri="{BB962C8B-B14F-4D97-AF65-F5344CB8AC3E}">
        <p14:creationId xmlns:p14="http://schemas.microsoft.com/office/powerpoint/2010/main" val="11447698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Only keep data as long  as it is required</a:t>
            </a:r>
          </a:p>
          <a:p>
            <a:pPr lvl="1"/>
            <a:r>
              <a:rPr lang="en-US" dirty="0"/>
              <a:t>Some retention is based on industry standards or compliance requirements</a:t>
            </a:r>
          </a:p>
          <a:p>
            <a:r>
              <a:rPr lang="en-US" dirty="0"/>
              <a:t>Keep accurate records as to location and type of records stored</a:t>
            </a:r>
          </a:p>
          <a:p>
            <a:r>
              <a:rPr lang="en-US" dirty="0"/>
              <a:t>Create a retention policy that addresses the differing types of records and their retention requirements</a:t>
            </a:r>
          </a:p>
          <a:p>
            <a:pPr lvl="1"/>
            <a:r>
              <a:rPr lang="en-US" dirty="0"/>
              <a:t>Do not apply the same retention requirements for all types of data</a:t>
            </a:r>
          </a:p>
        </p:txBody>
      </p:sp>
      <p:sp>
        <p:nvSpPr>
          <p:cNvPr id="3" name="Title 2"/>
          <p:cNvSpPr>
            <a:spLocks noGrp="1"/>
          </p:cNvSpPr>
          <p:nvPr>
            <p:ph type="title"/>
          </p:nvPr>
        </p:nvSpPr>
        <p:spPr/>
        <p:txBody>
          <a:bodyPr/>
          <a:lstStyle/>
          <a:p>
            <a:r>
              <a:rPr lang="en-US" dirty="0"/>
              <a:t>Record Retention Policy</a:t>
            </a:r>
          </a:p>
        </p:txBody>
      </p:sp>
      <p:sp>
        <p:nvSpPr>
          <p:cNvPr id="6" name="Footer Placeholder 5"/>
          <p:cNvSpPr>
            <a:spLocks noGrp="1"/>
          </p:cNvSpPr>
          <p:nvPr>
            <p:ph type="ftr" sz="quarter" idx="11"/>
          </p:nvPr>
        </p:nvSpPr>
        <p:spPr/>
        <p:txBody>
          <a:bodyPr/>
          <a:lstStyle/>
          <a:p>
            <a:r>
              <a:rPr lang="en-US" altLang="en-US"/>
              <a:t>Domain 2: Asset Security</a:t>
            </a:r>
            <a:endParaRPr lang="en-US" altLang="en-US" dirty="0"/>
          </a:p>
        </p:txBody>
      </p:sp>
      <p:sp>
        <p:nvSpPr>
          <p:cNvPr id="8" name="Slide Number Placeholder 7"/>
          <p:cNvSpPr>
            <a:spLocks noGrp="1"/>
          </p:cNvSpPr>
          <p:nvPr>
            <p:ph type="sldNum" sz="quarter" idx="12"/>
          </p:nvPr>
        </p:nvSpPr>
        <p:spPr/>
        <p:txBody>
          <a:bodyPr/>
          <a:lstStyle/>
          <a:p>
            <a:fld id="{03B1F02D-B6B4-4C75-AB3C-C12486DA92C2}" type="slidenum">
              <a:rPr lang="en-US" smtClean="0"/>
              <a:pPr/>
              <a:t>15</a:t>
            </a:fld>
            <a:endParaRPr lang="en-US" dirty="0"/>
          </a:p>
        </p:txBody>
      </p:sp>
    </p:spTree>
    <p:extLst>
      <p:ext uri="{BB962C8B-B14F-4D97-AF65-F5344CB8AC3E}">
        <p14:creationId xmlns:p14="http://schemas.microsoft.com/office/powerpoint/2010/main" val="25246797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Asset Lifecycle</a:t>
            </a:r>
          </a:p>
        </p:txBody>
      </p:sp>
      <p:sp>
        <p:nvSpPr>
          <p:cNvPr id="7" name="Text Placeholder 6"/>
          <p:cNvSpPr>
            <a:spLocks noGrp="1"/>
          </p:cNvSpPr>
          <p:nvPr>
            <p:ph type="body" idx="1"/>
          </p:nvPr>
        </p:nvSpPr>
        <p:spPr>
          <a:xfrm>
            <a:off x="1764144" y="1681163"/>
            <a:ext cx="4233431" cy="823912"/>
          </a:xfrm>
        </p:spPr>
        <p:txBody>
          <a:bodyPr>
            <a:normAutofit/>
          </a:bodyPr>
          <a:lstStyle/>
          <a:p>
            <a:r>
              <a:rPr lang="en-US" sz="2800" dirty="0">
                <a:latin typeface="Tahoma" panose="020B0604030504040204" pitchFamily="34" charset="0"/>
                <a:ea typeface="Tahoma" panose="020B0604030504040204" pitchFamily="34" charset="0"/>
                <a:cs typeface="Tahoma" panose="020B0604030504040204" pitchFamily="34" charset="0"/>
              </a:rPr>
              <a:t>Asset Lifecycle</a:t>
            </a:r>
          </a:p>
        </p:txBody>
      </p:sp>
      <p:sp>
        <p:nvSpPr>
          <p:cNvPr id="2" name="Content Placeholder 1"/>
          <p:cNvSpPr>
            <a:spLocks noGrp="1"/>
          </p:cNvSpPr>
          <p:nvPr>
            <p:ph sz="half" idx="2"/>
          </p:nvPr>
        </p:nvSpPr>
        <p:spPr>
          <a:xfrm>
            <a:off x="1764144" y="2505075"/>
            <a:ext cx="4233431" cy="3684588"/>
          </a:xfrm>
        </p:spPr>
        <p:txBody>
          <a:bodyPr/>
          <a:lstStyle/>
          <a:p>
            <a:r>
              <a:rPr lang="en-US" dirty="0">
                <a:latin typeface="Tahoma" panose="020B0604030504040204" pitchFamily="34" charset="0"/>
                <a:ea typeface="Tahoma" panose="020B0604030504040204" pitchFamily="34" charset="0"/>
                <a:cs typeface="Tahoma" panose="020B0604030504040204" pitchFamily="34" charset="0"/>
              </a:rPr>
              <a:t>Create</a:t>
            </a:r>
          </a:p>
          <a:p>
            <a:r>
              <a:rPr lang="en-US" dirty="0">
                <a:latin typeface="Tahoma" panose="020B0604030504040204" pitchFamily="34" charset="0"/>
                <a:ea typeface="Tahoma" panose="020B0604030504040204" pitchFamily="34" charset="0"/>
                <a:cs typeface="Tahoma" panose="020B0604030504040204" pitchFamily="34" charset="0"/>
              </a:rPr>
              <a:t>Store</a:t>
            </a:r>
          </a:p>
          <a:p>
            <a:r>
              <a:rPr lang="en-US" dirty="0">
                <a:latin typeface="Tahoma" panose="020B0604030504040204" pitchFamily="34" charset="0"/>
                <a:ea typeface="Tahoma" panose="020B0604030504040204" pitchFamily="34" charset="0"/>
                <a:cs typeface="Tahoma" panose="020B0604030504040204" pitchFamily="34" charset="0"/>
              </a:rPr>
              <a:t>Use</a:t>
            </a:r>
          </a:p>
          <a:p>
            <a:r>
              <a:rPr lang="en-US" dirty="0">
                <a:latin typeface="Tahoma" panose="020B0604030504040204" pitchFamily="34" charset="0"/>
                <a:ea typeface="Tahoma" panose="020B0604030504040204" pitchFamily="34" charset="0"/>
                <a:cs typeface="Tahoma" panose="020B0604030504040204" pitchFamily="34" charset="0"/>
              </a:rPr>
              <a:t>Archive </a:t>
            </a:r>
          </a:p>
          <a:p>
            <a:r>
              <a:rPr lang="en-US" dirty="0">
                <a:latin typeface="Tahoma" panose="020B0604030504040204" pitchFamily="34" charset="0"/>
                <a:ea typeface="Tahoma" panose="020B0604030504040204" pitchFamily="34" charset="0"/>
                <a:cs typeface="Tahoma" panose="020B0604030504040204" pitchFamily="34" charset="0"/>
              </a:rPr>
              <a:t>Destroy</a:t>
            </a:r>
          </a:p>
          <a:p>
            <a:pPr marL="0" indent="0">
              <a:buNone/>
            </a:pPr>
            <a:endParaRPr lang="en-US" dirty="0"/>
          </a:p>
        </p:txBody>
      </p:sp>
      <p:sp>
        <p:nvSpPr>
          <p:cNvPr id="8" name="Text Placeholder 7"/>
          <p:cNvSpPr>
            <a:spLocks noGrp="1"/>
          </p:cNvSpPr>
          <p:nvPr>
            <p:ph type="body" sz="quarter" idx="3"/>
          </p:nvPr>
        </p:nvSpPr>
        <p:spPr/>
        <p:txBody>
          <a:bodyPr>
            <a:noAutofit/>
          </a:bodyPr>
          <a:lstStyle/>
          <a:p>
            <a:r>
              <a:rPr lang="en-US" sz="2800" dirty="0">
                <a:latin typeface="Tahoma" panose="020B0604030504040204" pitchFamily="34" charset="0"/>
                <a:ea typeface="Tahoma" panose="020B0604030504040204" pitchFamily="34" charset="0"/>
                <a:cs typeface="Tahoma" panose="020B0604030504040204" pitchFamily="34" charset="0"/>
              </a:rPr>
              <a:t>Security phases during the lifecycle</a:t>
            </a:r>
          </a:p>
        </p:txBody>
      </p:sp>
      <p:sp>
        <p:nvSpPr>
          <p:cNvPr id="9" name="Content Placeholder 8"/>
          <p:cNvSpPr>
            <a:spLocks noGrp="1"/>
          </p:cNvSpPr>
          <p:nvPr>
            <p:ph sz="quarter" idx="4"/>
          </p:nvPr>
        </p:nvSpPr>
        <p:spPr/>
        <p:txBody>
          <a:bodyPr/>
          <a:lstStyle/>
          <a:p>
            <a:r>
              <a:rPr lang="en-US" dirty="0"/>
              <a:t>I</a:t>
            </a:r>
            <a:r>
              <a:rPr lang="en-US" dirty="0">
                <a:latin typeface="Tahoma" panose="020B0604030504040204" pitchFamily="34" charset="0"/>
                <a:ea typeface="Tahoma" panose="020B0604030504040204" pitchFamily="34" charset="0"/>
                <a:cs typeface="Tahoma" panose="020B0604030504040204" pitchFamily="34" charset="0"/>
              </a:rPr>
              <a:t>dentify and classify</a:t>
            </a:r>
          </a:p>
          <a:p>
            <a:r>
              <a:rPr lang="en-US" dirty="0">
                <a:latin typeface="Tahoma" panose="020B0604030504040204" pitchFamily="34" charset="0"/>
                <a:ea typeface="Tahoma" panose="020B0604030504040204" pitchFamily="34" charset="0"/>
                <a:cs typeface="Tahoma" panose="020B0604030504040204" pitchFamily="34" charset="0"/>
              </a:rPr>
              <a:t>Secure</a:t>
            </a:r>
          </a:p>
          <a:p>
            <a:r>
              <a:rPr lang="en-US" dirty="0">
                <a:latin typeface="Tahoma" panose="020B0604030504040204" pitchFamily="34" charset="0"/>
                <a:ea typeface="Tahoma" panose="020B0604030504040204" pitchFamily="34" charset="0"/>
                <a:cs typeface="Tahoma" panose="020B0604030504040204" pitchFamily="34" charset="0"/>
              </a:rPr>
              <a:t>Monitor</a:t>
            </a:r>
          </a:p>
          <a:p>
            <a:r>
              <a:rPr lang="en-US" dirty="0">
                <a:latin typeface="Tahoma" panose="020B0604030504040204" pitchFamily="34" charset="0"/>
                <a:ea typeface="Tahoma" panose="020B0604030504040204" pitchFamily="34" charset="0"/>
                <a:cs typeface="Tahoma" panose="020B0604030504040204" pitchFamily="34" charset="0"/>
              </a:rPr>
              <a:t>Recover</a:t>
            </a:r>
          </a:p>
          <a:p>
            <a:r>
              <a:rPr lang="en-US" dirty="0">
                <a:latin typeface="Tahoma" panose="020B0604030504040204" pitchFamily="34" charset="0"/>
                <a:ea typeface="Tahoma" panose="020B0604030504040204" pitchFamily="34" charset="0"/>
                <a:cs typeface="Tahoma" panose="020B0604030504040204" pitchFamily="34" charset="0"/>
              </a:rPr>
              <a:t>Disposition</a:t>
            </a:r>
          </a:p>
          <a:p>
            <a:r>
              <a:rPr lang="en-US" dirty="0">
                <a:latin typeface="Tahoma" panose="020B0604030504040204" pitchFamily="34" charset="0"/>
                <a:ea typeface="Tahoma" panose="020B0604030504040204" pitchFamily="34" charset="0"/>
                <a:cs typeface="Tahoma" panose="020B0604030504040204" pitchFamily="34" charset="0"/>
              </a:rPr>
              <a:t>Archive</a:t>
            </a:r>
          </a:p>
          <a:p>
            <a:r>
              <a:rPr lang="en-US" dirty="0">
                <a:latin typeface="Tahoma" panose="020B0604030504040204" pitchFamily="34" charset="0"/>
                <a:ea typeface="Tahoma" panose="020B0604030504040204" pitchFamily="34" charset="0"/>
                <a:cs typeface="Tahoma" panose="020B0604030504040204" pitchFamily="34" charset="0"/>
              </a:rPr>
              <a:t>Defensible destruction</a:t>
            </a:r>
          </a:p>
        </p:txBody>
      </p:sp>
      <p:sp>
        <p:nvSpPr>
          <p:cNvPr id="3" name="Footer Placeholder 2"/>
          <p:cNvSpPr>
            <a:spLocks noGrp="1"/>
          </p:cNvSpPr>
          <p:nvPr>
            <p:ph type="ftr" sz="quarter" idx="11"/>
          </p:nvPr>
        </p:nvSpPr>
        <p:spPr/>
        <p:txBody>
          <a:bodyPr/>
          <a:lstStyle/>
          <a:p>
            <a:r>
              <a:rPr lang="en-US" altLang="en-US" b="1"/>
              <a:t>Domain 2: Asset Security</a:t>
            </a:r>
            <a:endParaRPr lang="en-US" altLang="en-US" b="1" dirty="0"/>
          </a:p>
        </p:txBody>
      </p:sp>
      <p:sp>
        <p:nvSpPr>
          <p:cNvPr id="4" name="Slide Number Placeholder 3"/>
          <p:cNvSpPr>
            <a:spLocks noGrp="1"/>
          </p:cNvSpPr>
          <p:nvPr>
            <p:ph type="sldNum" sz="quarter" idx="12"/>
          </p:nvPr>
        </p:nvSpPr>
        <p:spPr/>
        <p:txBody>
          <a:bodyPr/>
          <a:lstStyle/>
          <a:p>
            <a:fld id="{03B1F02D-B6B4-4C75-AB3C-C12486DA92C2}" type="slidenum">
              <a:rPr lang="en-US" smtClean="0"/>
              <a:pPr/>
              <a:t>16</a:t>
            </a:fld>
            <a:endParaRPr lang="en-US" dirty="0"/>
          </a:p>
        </p:txBody>
      </p:sp>
    </p:spTree>
    <p:extLst>
      <p:ext uri="{BB962C8B-B14F-4D97-AF65-F5344CB8AC3E}">
        <p14:creationId xmlns:p14="http://schemas.microsoft.com/office/powerpoint/2010/main" val="31722080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dirty="0"/>
              <a:t>Data policy that defines long term goals</a:t>
            </a:r>
          </a:p>
          <a:p>
            <a:r>
              <a:rPr lang="en-US" dirty="0"/>
              <a:t>Clearly defined roles and responsibilities</a:t>
            </a:r>
          </a:p>
          <a:p>
            <a:r>
              <a:rPr lang="en-US" dirty="0"/>
              <a:t>Data quality procedures at all stages of data management</a:t>
            </a:r>
          </a:p>
          <a:p>
            <a:r>
              <a:rPr lang="en-US" dirty="0"/>
              <a:t>Documentation of data management practices</a:t>
            </a:r>
          </a:p>
          <a:p>
            <a:r>
              <a:rPr lang="en-US" dirty="0"/>
              <a:t>Adherence to agreed upon data management practices</a:t>
            </a:r>
          </a:p>
          <a:p>
            <a:r>
              <a:rPr lang="en-US" dirty="0"/>
              <a:t>Carefully planned and documented database specifications</a:t>
            </a:r>
          </a:p>
          <a:p>
            <a:r>
              <a:rPr lang="en-US" dirty="0"/>
              <a:t>Defined procedures for updating</a:t>
            </a:r>
          </a:p>
          <a:p>
            <a:r>
              <a:rPr lang="en-US" dirty="0"/>
              <a:t>Ongoing data audit</a:t>
            </a:r>
          </a:p>
          <a:p>
            <a:r>
              <a:rPr lang="en-US" dirty="0"/>
              <a:t>Ongoing and evolving data security approach</a:t>
            </a:r>
          </a:p>
          <a:p>
            <a:r>
              <a:rPr lang="en-US" dirty="0"/>
              <a:t>Clear statements of criteria for data access</a:t>
            </a:r>
          </a:p>
          <a:p>
            <a:r>
              <a:rPr lang="en-US" dirty="0"/>
              <a:t>Clear and documented published data that is available to users</a:t>
            </a:r>
          </a:p>
        </p:txBody>
      </p:sp>
      <p:sp>
        <p:nvSpPr>
          <p:cNvPr id="3" name="Title 2"/>
          <p:cNvSpPr>
            <a:spLocks noGrp="1"/>
          </p:cNvSpPr>
          <p:nvPr>
            <p:ph type="title"/>
          </p:nvPr>
        </p:nvSpPr>
        <p:spPr/>
        <p:txBody>
          <a:bodyPr/>
          <a:lstStyle/>
          <a:p>
            <a:r>
              <a:rPr lang="en-US" dirty="0"/>
              <a:t>Good Data Management Practices</a:t>
            </a:r>
          </a:p>
        </p:txBody>
      </p:sp>
      <p:sp>
        <p:nvSpPr>
          <p:cNvPr id="6" name="Footer Placeholder 5"/>
          <p:cNvSpPr>
            <a:spLocks noGrp="1"/>
          </p:cNvSpPr>
          <p:nvPr>
            <p:ph type="ftr" sz="quarter" idx="11"/>
          </p:nvPr>
        </p:nvSpPr>
        <p:spPr/>
        <p:txBody>
          <a:bodyPr/>
          <a:lstStyle/>
          <a:p>
            <a:r>
              <a:rPr lang="en-US" altLang="en-US"/>
              <a:t>Domain 2: Asset Security</a:t>
            </a:r>
            <a:endParaRPr lang="en-US" altLang="en-US" dirty="0"/>
          </a:p>
        </p:txBody>
      </p:sp>
      <p:sp>
        <p:nvSpPr>
          <p:cNvPr id="8" name="Slide Number Placeholder 7"/>
          <p:cNvSpPr>
            <a:spLocks noGrp="1"/>
          </p:cNvSpPr>
          <p:nvPr>
            <p:ph type="sldNum" sz="quarter" idx="12"/>
          </p:nvPr>
        </p:nvSpPr>
        <p:spPr/>
        <p:txBody>
          <a:bodyPr/>
          <a:lstStyle/>
          <a:p>
            <a:fld id="{03B1F02D-B6B4-4C75-AB3C-C12486DA92C2}" type="slidenum">
              <a:rPr lang="en-US" smtClean="0"/>
              <a:pPr/>
              <a:t>17</a:t>
            </a:fld>
            <a:endParaRPr lang="en-US" dirty="0"/>
          </a:p>
        </p:txBody>
      </p:sp>
    </p:spTree>
    <p:extLst>
      <p:ext uri="{BB962C8B-B14F-4D97-AF65-F5344CB8AC3E}">
        <p14:creationId xmlns:p14="http://schemas.microsoft.com/office/powerpoint/2010/main" val="42883550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Issues to be considered:</a:t>
            </a:r>
          </a:p>
          <a:p>
            <a:pPr lvl="1"/>
            <a:r>
              <a:rPr lang="en-US" dirty="0"/>
              <a:t>Cost </a:t>
            </a:r>
          </a:p>
          <a:p>
            <a:pPr lvl="1"/>
            <a:r>
              <a:rPr lang="en-US" dirty="0"/>
              <a:t>Ownership and Custodianship</a:t>
            </a:r>
          </a:p>
          <a:p>
            <a:pPr lvl="1"/>
            <a:r>
              <a:rPr lang="en-US" dirty="0"/>
              <a:t>Privacy</a:t>
            </a:r>
          </a:p>
          <a:p>
            <a:pPr lvl="1"/>
            <a:r>
              <a:rPr lang="en-US" dirty="0"/>
              <a:t>Liability</a:t>
            </a:r>
          </a:p>
          <a:p>
            <a:pPr lvl="1"/>
            <a:r>
              <a:rPr lang="en-US" dirty="0"/>
              <a:t>Sensitivity</a:t>
            </a:r>
          </a:p>
          <a:p>
            <a:pPr lvl="1"/>
            <a:r>
              <a:rPr lang="en-US" dirty="0"/>
              <a:t>Existing law and policy requirements</a:t>
            </a:r>
          </a:p>
          <a:p>
            <a:pPr lvl="1"/>
            <a:r>
              <a:rPr lang="en-US" dirty="0"/>
              <a:t>Policy and process</a:t>
            </a:r>
          </a:p>
        </p:txBody>
      </p:sp>
      <p:sp>
        <p:nvSpPr>
          <p:cNvPr id="3" name="Title 2"/>
          <p:cNvSpPr>
            <a:spLocks noGrp="1"/>
          </p:cNvSpPr>
          <p:nvPr>
            <p:ph type="title"/>
          </p:nvPr>
        </p:nvSpPr>
        <p:spPr/>
        <p:txBody>
          <a:bodyPr/>
          <a:lstStyle/>
          <a:p>
            <a:r>
              <a:rPr lang="en-US" dirty="0"/>
              <a:t>Data Policy</a:t>
            </a:r>
          </a:p>
        </p:txBody>
      </p:sp>
      <p:sp>
        <p:nvSpPr>
          <p:cNvPr id="6" name="Footer Placeholder 5"/>
          <p:cNvSpPr>
            <a:spLocks noGrp="1"/>
          </p:cNvSpPr>
          <p:nvPr>
            <p:ph type="ftr" sz="quarter" idx="11"/>
          </p:nvPr>
        </p:nvSpPr>
        <p:spPr/>
        <p:txBody>
          <a:bodyPr/>
          <a:lstStyle/>
          <a:p>
            <a:r>
              <a:rPr lang="en-US" altLang="en-US"/>
              <a:t>Domain 2: Asset Security</a:t>
            </a:r>
            <a:endParaRPr lang="en-US" altLang="en-US" dirty="0"/>
          </a:p>
        </p:txBody>
      </p:sp>
      <p:sp>
        <p:nvSpPr>
          <p:cNvPr id="8" name="Slide Number Placeholder 7"/>
          <p:cNvSpPr>
            <a:spLocks noGrp="1"/>
          </p:cNvSpPr>
          <p:nvPr>
            <p:ph type="sldNum" sz="quarter" idx="12"/>
          </p:nvPr>
        </p:nvSpPr>
        <p:spPr/>
        <p:txBody>
          <a:bodyPr/>
          <a:lstStyle/>
          <a:p>
            <a:fld id="{03B1F02D-B6B4-4C75-AB3C-C12486DA92C2}" type="slidenum">
              <a:rPr lang="en-US" smtClean="0"/>
              <a:pPr/>
              <a:t>18</a:t>
            </a:fld>
            <a:endParaRPr lang="en-US" dirty="0"/>
          </a:p>
        </p:txBody>
      </p:sp>
    </p:spTree>
    <p:extLst>
      <p:ext uri="{BB962C8B-B14F-4D97-AF65-F5344CB8AC3E}">
        <p14:creationId xmlns:p14="http://schemas.microsoft.com/office/powerpoint/2010/main" val="19483970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rgbClr val="0070C0"/>
          </a:solidFill>
        </p:spPr>
        <p:txBody>
          <a:bodyPr/>
          <a:lstStyle/>
          <a:p>
            <a:r>
              <a:rPr lang="en-US" dirty="0"/>
              <a:t>Domain Objectives  2.4</a:t>
            </a:r>
          </a:p>
        </p:txBody>
      </p:sp>
      <p:sp>
        <p:nvSpPr>
          <p:cNvPr id="2" name="Content Placeholder 1"/>
          <p:cNvSpPr>
            <a:spLocks noGrp="1"/>
          </p:cNvSpPr>
          <p:nvPr>
            <p:ph idx="1"/>
          </p:nvPr>
        </p:nvSpPr>
        <p:spPr/>
        <p:txBody>
          <a:bodyPr>
            <a:normAutofit/>
          </a:bodyPr>
          <a:lstStyle/>
          <a:p>
            <a:pPr marL="630238" indent="-630238">
              <a:buNone/>
            </a:pPr>
            <a:r>
              <a:rPr lang="en-US" sz="3200" dirty="0"/>
              <a:t>2.4  Manage data lifecycle</a:t>
            </a:r>
          </a:p>
          <a:p>
            <a:pPr lvl="1"/>
            <a:r>
              <a:rPr lang="en-US" dirty="0"/>
              <a:t>Data roles (i.e., owners, controllers, custodians, processors, users/subjects)</a:t>
            </a:r>
          </a:p>
          <a:p>
            <a:pPr lvl="1"/>
            <a:r>
              <a:rPr lang="en-US" dirty="0"/>
              <a:t>Data collection</a:t>
            </a:r>
          </a:p>
          <a:p>
            <a:pPr lvl="1"/>
            <a:r>
              <a:rPr lang="en-US" dirty="0"/>
              <a:t>Data location</a:t>
            </a:r>
          </a:p>
          <a:p>
            <a:pPr lvl="1"/>
            <a:r>
              <a:rPr lang="en-US" dirty="0"/>
              <a:t>Data maintenance</a:t>
            </a:r>
          </a:p>
          <a:p>
            <a:pPr lvl="1"/>
            <a:r>
              <a:rPr lang="en-US" dirty="0"/>
              <a:t>Data retention</a:t>
            </a:r>
          </a:p>
          <a:p>
            <a:pPr lvl="1"/>
            <a:r>
              <a:rPr lang="en-US" dirty="0"/>
              <a:t>Data remanence</a:t>
            </a:r>
          </a:p>
        </p:txBody>
      </p:sp>
      <p:sp>
        <p:nvSpPr>
          <p:cNvPr id="6" name="Footer Placeholder 5"/>
          <p:cNvSpPr>
            <a:spLocks noGrp="1"/>
          </p:cNvSpPr>
          <p:nvPr>
            <p:ph type="ftr" sz="quarter" idx="11"/>
          </p:nvPr>
        </p:nvSpPr>
        <p:spPr/>
        <p:txBody>
          <a:bodyPr/>
          <a:lstStyle/>
          <a:p>
            <a:r>
              <a:rPr lang="en-US" altLang="en-US"/>
              <a:t>Domain 2: Asset Security</a:t>
            </a:r>
            <a:endParaRPr lang="en-US" altLang="en-US" dirty="0"/>
          </a:p>
        </p:txBody>
      </p:sp>
      <p:sp>
        <p:nvSpPr>
          <p:cNvPr id="8" name="Slide Number Placeholder 7"/>
          <p:cNvSpPr>
            <a:spLocks noGrp="1"/>
          </p:cNvSpPr>
          <p:nvPr>
            <p:ph type="sldNum" sz="quarter" idx="12"/>
          </p:nvPr>
        </p:nvSpPr>
        <p:spPr/>
        <p:txBody>
          <a:bodyPr/>
          <a:lstStyle/>
          <a:p>
            <a:fld id="{03B1F02D-B6B4-4C75-AB3C-C12486DA92C2}" type="slidenum">
              <a:rPr lang="en-US" smtClean="0"/>
              <a:pPr/>
              <a:t>19</a:t>
            </a:fld>
            <a:endParaRPr lang="en-US" dirty="0"/>
          </a:p>
        </p:txBody>
      </p:sp>
    </p:spTree>
    <p:extLst>
      <p:ext uri="{BB962C8B-B14F-4D97-AF65-F5344CB8AC3E}">
        <p14:creationId xmlns:p14="http://schemas.microsoft.com/office/powerpoint/2010/main" val="41075540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Created to:</a:t>
            </a:r>
          </a:p>
          <a:p>
            <a:pPr lvl="1"/>
            <a:r>
              <a:rPr lang="en-US" dirty="0"/>
              <a:t>Define roles associated with functions</a:t>
            </a:r>
          </a:p>
          <a:p>
            <a:pPr lvl="1"/>
            <a:endParaRPr lang="en-US" dirty="0"/>
          </a:p>
          <a:p>
            <a:pPr lvl="1"/>
            <a:r>
              <a:rPr lang="en-US" dirty="0"/>
              <a:t>Establish data ownership throughout all phases</a:t>
            </a:r>
          </a:p>
          <a:p>
            <a:pPr lvl="1"/>
            <a:endParaRPr lang="en-US" dirty="0"/>
          </a:p>
          <a:p>
            <a:pPr lvl="1"/>
            <a:r>
              <a:rPr lang="en-US" dirty="0"/>
              <a:t>Instill data accountability</a:t>
            </a:r>
          </a:p>
          <a:p>
            <a:pPr lvl="1"/>
            <a:endParaRPr lang="en-US" dirty="0"/>
          </a:p>
          <a:p>
            <a:pPr lvl="1"/>
            <a:r>
              <a:rPr lang="en-US" dirty="0"/>
              <a:t>Ensure that adequate and agreed upon data quality and metadata metrics are maintained on a continuous basis</a:t>
            </a:r>
          </a:p>
        </p:txBody>
      </p:sp>
      <p:sp>
        <p:nvSpPr>
          <p:cNvPr id="3" name="Title 2"/>
          <p:cNvSpPr>
            <a:spLocks noGrp="1"/>
          </p:cNvSpPr>
          <p:nvPr>
            <p:ph type="title"/>
          </p:nvPr>
        </p:nvSpPr>
        <p:spPr/>
        <p:txBody>
          <a:bodyPr>
            <a:normAutofit/>
          </a:bodyPr>
          <a:lstStyle/>
          <a:p>
            <a:r>
              <a:rPr lang="en-US" dirty="0"/>
              <a:t>Data Management Roles and Responsibilities</a:t>
            </a:r>
          </a:p>
        </p:txBody>
      </p:sp>
      <p:sp>
        <p:nvSpPr>
          <p:cNvPr id="6" name="Footer Placeholder 5"/>
          <p:cNvSpPr>
            <a:spLocks noGrp="1"/>
          </p:cNvSpPr>
          <p:nvPr>
            <p:ph type="ftr" sz="quarter" idx="11"/>
          </p:nvPr>
        </p:nvSpPr>
        <p:spPr/>
        <p:txBody>
          <a:bodyPr/>
          <a:lstStyle/>
          <a:p>
            <a:r>
              <a:rPr lang="en-US" altLang="en-US"/>
              <a:t>Domain 2: Asset Security</a:t>
            </a:r>
            <a:endParaRPr lang="en-US" altLang="en-US" dirty="0"/>
          </a:p>
        </p:txBody>
      </p:sp>
      <p:sp>
        <p:nvSpPr>
          <p:cNvPr id="8" name="Slide Number Placeholder 7"/>
          <p:cNvSpPr>
            <a:spLocks noGrp="1"/>
          </p:cNvSpPr>
          <p:nvPr>
            <p:ph type="sldNum" sz="quarter" idx="12"/>
          </p:nvPr>
        </p:nvSpPr>
        <p:spPr/>
        <p:txBody>
          <a:bodyPr/>
          <a:lstStyle/>
          <a:p>
            <a:fld id="{03B1F02D-B6B4-4C75-AB3C-C12486DA92C2}" type="slidenum">
              <a:rPr lang="en-US" smtClean="0"/>
              <a:pPr/>
              <a:t>20</a:t>
            </a:fld>
            <a:endParaRPr lang="en-US" dirty="0"/>
          </a:p>
        </p:txBody>
      </p:sp>
    </p:spTree>
    <p:extLst>
      <p:ext uri="{BB962C8B-B14F-4D97-AF65-F5344CB8AC3E}">
        <p14:creationId xmlns:p14="http://schemas.microsoft.com/office/powerpoint/2010/main" val="9652252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28848" y="1825625"/>
            <a:ext cx="9124951" cy="4895850"/>
          </a:xfrm>
        </p:spPr>
        <p:txBody>
          <a:bodyPr>
            <a:noAutofit/>
          </a:bodyPr>
          <a:lstStyle/>
          <a:p>
            <a:r>
              <a:rPr lang="en-US" dirty="0"/>
              <a:t>Business or Mission Owners (senior management)</a:t>
            </a:r>
            <a:endParaRPr lang="en-US" sz="1000" dirty="0"/>
          </a:p>
          <a:p>
            <a:r>
              <a:rPr lang="en-US" dirty="0"/>
              <a:t>Data Owners</a:t>
            </a:r>
          </a:p>
          <a:p>
            <a:r>
              <a:rPr lang="en-US" dirty="0"/>
              <a:t>System Owners</a:t>
            </a:r>
          </a:p>
          <a:p>
            <a:r>
              <a:rPr lang="en-US" dirty="0"/>
              <a:t>Custodian</a:t>
            </a:r>
          </a:p>
          <a:p>
            <a:r>
              <a:rPr lang="en-US" dirty="0"/>
              <a:t>Users</a:t>
            </a:r>
          </a:p>
          <a:p>
            <a:r>
              <a:rPr lang="en-US" dirty="0"/>
              <a:t>Data Controllers and Data Processors</a:t>
            </a:r>
          </a:p>
          <a:p>
            <a:r>
              <a:rPr lang="en-US" dirty="0"/>
              <a:t>Data Stewards</a:t>
            </a:r>
          </a:p>
        </p:txBody>
      </p:sp>
      <p:sp>
        <p:nvSpPr>
          <p:cNvPr id="3" name="Title 2"/>
          <p:cNvSpPr>
            <a:spLocks noGrp="1"/>
          </p:cNvSpPr>
          <p:nvPr>
            <p:ph type="title"/>
          </p:nvPr>
        </p:nvSpPr>
        <p:spPr/>
        <p:txBody>
          <a:bodyPr/>
          <a:lstStyle/>
          <a:p>
            <a:r>
              <a:rPr lang="en-US" dirty="0"/>
              <a:t>Data Ownership - Types</a:t>
            </a:r>
          </a:p>
        </p:txBody>
      </p:sp>
      <p:sp>
        <p:nvSpPr>
          <p:cNvPr id="6" name="Footer Placeholder 5"/>
          <p:cNvSpPr>
            <a:spLocks noGrp="1"/>
          </p:cNvSpPr>
          <p:nvPr>
            <p:ph type="ftr" sz="quarter" idx="11"/>
          </p:nvPr>
        </p:nvSpPr>
        <p:spPr/>
        <p:txBody>
          <a:bodyPr/>
          <a:lstStyle/>
          <a:p>
            <a:r>
              <a:rPr lang="en-US" altLang="en-US"/>
              <a:t>Domain 2: Asset Security</a:t>
            </a:r>
            <a:endParaRPr lang="en-US" altLang="en-US" dirty="0"/>
          </a:p>
        </p:txBody>
      </p:sp>
      <p:sp>
        <p:nvSpPr>
          <p:cNvPr id="8" name="Slide Number Placeholder 7"/>
          <p:cNvSpPr>
            <a:spLocks noGrp="1"/>
          </p:cNvSpPr>
          <p:nvPr>
            <p:ph type="sldNum" sz="quarter" idx="12"/>
          </p:nvPr>
        </p:nvSpPr>
        <p:spPr/>
        <p:txBody>
          <a:bodyPr/>
          <a:lstStyle/>
          <a:p>
            <a:fld id="{03B1F02D-B6B4-4C75-AB3C-C12486DA92C2}" type="slidenum">
              <a:rPr lang="en-US" smtClean="0"/>
              <a:pPr/>
              <a:t>21</a:t>
            </a:fld>
            <a:endParaRPr lang="en-US" dirty="0"/>
          </a:p>
        </p:txBody>
      </p:sp>
    </p:spTree>
    <p:extLst>
      <p:ext uri="{BB962C8B-B14F-4D97-AF65-F5344CB8AC3E}">
        <p14:creationId xmlns:p14="http://schemas.microsoft.com/office/powerpoint/2010/main" val="18115409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a:t>Data custodian responsibilities:</a:t>
            </a:r>
          </a:p>
          <a:p>
            <a:pPr lvl="1"/>
            <a:r>
              <a:rPr lang="en-US" dirty="0"/>
              <a:t>Adherence to appropriate and relevant data policy and data ownership guidelines</a:t>
            </a:r>
          </a:p>
          <a:p>
            <a:pPr lvl="1"/>
            <a:endParaRPr lang="en-US" dirty="0"/>
          </a:p>
          <a:p>
            <a:pPr lvl="1"/>
            <a:r>
              <a:rPr lang="en-US" dirty="0"/>
              <a:t>Ensure accessibility to appropriate users</a:t>
            </a:r>
          </a:p>
          <a:p>
            <a:pPr lvl="1"/>
            <a:endParaRPr lang="en-US" dirty="0"/>
          </a:p>
          <a:p>
            <a:pPr lvl="1"/>
            <a:r>
              <a:rPr lang="en-US" dirty="0"/>
              <a:t>Fundamental data maintenance</a:t>
            </a:r>
          </a:p>
          <a:p>
            <a:pPr lvl="2"/>
            <a:r>
              <a:rPr lang="en-US" dirty="0"/>
              <a:t>Storage/archiving/backup</a:t>
            </a:r>
          </a:p>
          <a:p>
            <a:pPr lvl="1"/>
            <a:endParaRPr lang="en-US" dirty="0"/>
          </a:p>
          <a:p>
            <a:pPr lvl="1"/>
            <a:r>
              <a:rPr lang="en-US" dirty="0"/>
              <a:t>Data documentation (update)</a:t>
            </a:r>
          </a:p>
          <a:p>
            <a:pPr lvl="1"/>
            <a:endParaRPr lang="en-US" dirty="0"/>
          </a:p>
          <a:p>
            <a:pPr lvl="1"/>
            <a:r>
              <a:rPr lang="en-US" dirty="0"/>
              <a:t>Assurance of quality and validation of additions</a:t>
            </a:r>
          </a:p>
          <a:p>
            <a:pPr lvl="2"/>
            <a:r>
              <a:rPr lang="en-US" dirty="0"/>
              <a:t>Periodic audits (integrity)</a:t>
            </a:r>
          </a:p>
        </p:txBody>
      </p:sp>
      <p:sp>
        <p:nvSpPr>
          <p:cNvPr id="3" name="Title 2"/>
          <p:cNvSpPr>
            <a:spLocks noGrp="1"/>
          </p:cNvSpPr>
          <p:nvPr>
            <p:ph type="title"/>
          </p:nvPr>
        </p:nvSpPr>
        <p:spPr/>
        <p:txBody>
          <a:bodyPr/>
          <a:lstStyle/>
          <a:p>
            <a:r>
              <a:rPr lang="en-US" dirty="0"/>
              <a:t>Data Custodianship</a:t>
            </a:r>
          </a:p>
        </p:txBody>
      </p:sp>
      <p:sp>
        <p:nvSpPr>
          <p:cNvPr id="6" name="Footer Placeholder 5"/>
          <p:cNvSpPr>
            <a:spLocks noGrp="1"/>
          </p:cNvSpPr>
          <p:nvPr>
            <p:ph type="ftr" sz="quarter" idx="11"/>
          </p:nvPr>
        </p:nvSpPr>
        <p:spPr/>
        <p:txBody>
          <a:bodyPr/>
          <a:lstStyle/>
          <a:p>
            <a:r>
              <a:rPr lang="en-US" altLang="en-US"/>
              <a:t>Domain 2: Asset Security</a:t>
            </a:r>
            <a:endParaRPr lang="en-US" altLang="en-US" dirty="0"/>
          </a:p>
        </p:txBody>
      </p:sp>
      <p:sp>
        <p:nvSpPr>
          <p:cNvPr id="8" name="Slide Number Placeholder 7"/>
          <p:cNvSpPr>
            <a:spLocks noGrp="1"/>
          </p:cNvSpPr>
          <p:nvPr>
            <p:ph type="sldNum" sz="quarter" idx="12"/>
          </p:nvPr>
        </p:nvSpPr>
        <p:spPr/>
        <p:txBody>
          <a:bodyPr/>
          <a:lstStyle/>
          <a:p>
            <a:fld id="{03B1F02D-B6B4-4C75-AB3C-C12486DA92C2}" type="slidenum">
              <a:rPr lang="en-US" smtClean="0"/>
              <a:pPr/>
              <a:t>22</a:t>
            </a:fld>
            <a:endParaRPr lang="en-US" dirty="0"/>
          </a:p>
        </p:txBody>
      </p:sp>
    </p:spTree>
    <p:extLst>
      <p:ext uri="{BB962C8B-B14F-4D97-AF65-F5344CB8AC3E}">
        <p14:creationId xmlns:p14="http://schemas.microsoft.com/office/powerpoint/2010/main" val="40874029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Has the highest responsibility for protecting privacy and the rights of the data’s subject</a:t>
            </a:r>
          </a:p>
          <a:p>
            <a:r>
              <a:rPr lang="en-US" dirty="0"/>
              <a:t>Controls the procedures and the data usage</a:t>
            </a:r>
          </a:p>
          <a:p>
            <a:r>
              <a:rPr lang="en-US" dirty="0"/>
              <a:t>Dictates how and why data is going to be used</a:t>
            </a:r>
          </a:p>
          <a:p>
            <a:r>
              <a:rPr lang="en-US" dirty="0"/>
              <a:t>Can process collected data with its processes or turn it over to a third party</a:t>
            </a:r>
          </a:p>
          <a:p>
            <a:r>
              <a:rPr lang="en-US" dirty="0"/>
              <a:t>Never gives up control even when processed by external services</a:t>
            </a:r>
          </a:p>
          <a:p>
            <a:r>
              <a:rPr lang="en-US" dirty="0"/>
              <a:t>Position required for GDPR and other privacy laws</a:t>
            </a:r>
          </a:p>
        </p:txBody>
      </p:sp>
      <p:sp>
        <p:nvSpPr>
          <p:cNvPr id="3" name="Footer Placeholder 2"/>
          <p:cNvSpPr>
            <a:spLocks noGrp="1"/>
          </p:cNvSpPr>
          <p:nvPr>
            <p:ph type="ftr" sz="quarter" idx="11"/>
          </p:nvPr>
        </p:nvSpPr>
        <p:spPr/>
        <p:txBody>
          <a:bodyPr/>
          <a:lstStyle/>
          <a:p>
            <a:r>
              <a:rPr lang="en-US" altLang="en-US" b="1"/>
              <a:t>Domain 2: Asset Security</a:t>
            </a:r>
            <a:endParaRPr lang="en-US" altLang="en-US" b="1" dirty="0"/>
          </a:p>
        </p:txBody>
      </p:sp>
      <p:sp>
        <p:nvSpPr>
          <p:cNvPr id="4" name="Slide Number Placeholder 3"/>
          <p:cNvSpPr>
            <a:spLocks noGrp="1"/>
          </p:cNvSpPr>
          <p:nvPr>
            <p:ph type="sldNum" sz="quarter" idx="12"/>
          </p:nvPr>
        </p:nvSpPr>
        <p:spPr/>
        <p:txBody>
          <a:bodyPr/>
          <a:lstStyle/>
          <a:p>
            <a:fld id="{03B1F02D-B6B4-4C75-AB3C-C12486DA92C2}" type="slidenum">
              <a:rPr lang="en-US" smtClean="0"/>
              <a:pPr/>
              <a:t>23</a:t>
            </a:fld>
            <a:endParaRPr lang="en-US" dirty="0"/>
          </a:p>
        </p:txBody>
      </p:sp>
      <p:sp>
        <p:nvSpPr>
          <p:cNvPr id="5" name="Title 4"/>
          <p:cNvSpPr>
            <a:spLocks noGrp="1"/>
          </p:cNvSpPr>
          <p:nvPr>
            <p:ph type="title"/>
          </p:nvPr>
        </p:nvSpPr>
        <p:spPr/>
        <p:txBody>
          <a:bodyPr/>
          <a:lstStyle/>
          <a:p>
            <a:r>
              <a:rPr lang="en-US" dirty="0"/>
              <a:t>Data Controller</a:t>
            </a:r>
          </a:p>
        </p:txBody>
      </p:sp>
    </p:spTree>
    <p:extLst>
      <p:ext uri="{BB962C8B-B14F-4D97-AF65-F5344CB8AC3E}">
        <p14:creationId xmlns:p14="http://schemas.microsoft.com/office/powerpoint/2010/main" val="15225459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Processes only data given them by data controller</a:t>
            </a:r>
          </a:p>
          <a:p>
            <a:r>
              <a:rPr lang="en-US" dirty="0"/>
              <a:t>Normally a third party service</a:t>
            </a:r>
          </a:p>
          <a:p>
            <a:r>
              <a:rPr lang="en-US" dirty="0"/>
              <a:t>Does not own the data they process nor do they control it</a:t>
            </a:r>
          </a:p>
          <a:p>
            <a:endParaRPr lang="en-US" dirty="0"/>
          </a:p>
        </p:txBody>
      </p:sp>
      <p:sp>
        <p:nvSpPr>
          <p:cNvPr id="3" name="Footer Placeholder 2"/>
          <p:cNvSpPr>
            <a:spLocks noGrp="1"/>
          </p:cNvSpPr>
          <p:nvPr>
            <p:ph type="ftr" sz="quarter" idx="11"/>
          </p:nvPr>
        </p:nvSpPr>
        <p:spPr/>
        <p:txBody>
          <a:bodyPr/>
          <a:lstStyle/>
          <a:p>
            <a:r>
              <a:rPr lang="en-US" altLang="en-US" b="1"/>
              <a:t>Domain 2: Asset Security</a:t>
            </a:r>
            <a:endParaRPr lang="en-US" altLang="en-US" b="1" dirty="0"/>
          </a:p>
        </p:txBody>
      </p:sp>
      <p:sp>
        <p:nvSpPr>
          <p:cNvPr id="4" name="Slide Number Placeholder 3"/>
          <p:cNvSpPr>
            <a:spLocks noGrp="1"/>
          </p:cNvSpPr>
          <p:nvPr>
            <p:ph type="sldNum" sz="quarter" idx="12"/>
          </p:nvPr>
        </p:nvSpPr>
        <p:spPr/>
        <p:txBody>
          <a:bodyPr/>
          <a:lstStyle/>
          <a:p>
            <a:fld id="{03B1F02D-B6B4-4C75-AB3C-C12486DA92C2}" type="slidenum">
              <a:rPr lang="en-US" smtClean="0"/>
              <a:pPr/>
              <a:t>24</a:t>
            </a:fld>
            <a:endParaRPr lang="en-US" dirty="0"/>
          </a:p>
        </p:txBody>
      </p:sp>
      <p:sp>
        <p:nvSpPr>
          <p:cNvPr id="5" name="Title 4"/>
          <p:cNvSpPr>
            <a:spLocks noGrp="1"/>
          </p:cNvSpPr>
          <p:nvPr>
            <p:ph type="title"/>
          </p:nvPr>
        </p:nvSpPr>
        <p:spPr/>
        <p:txBody>
          <a:bodyPr/>
          <a:lstStyle/>
          <a:p>
            <a:r>
              <a:rPr lang="en-US" dirty="0"/>
              <a:t>Data Processor	</a:t>
            </a:r>
          </a:p>
        </p:txBody>
      </p:sp>
    </p:spTree>
    <p:extLst>
      <p:ext uri="{BB962C8B-B14F-4D97-AF65-F5344CB8AC3E}">
        <p14:creationId xmlns:p14="http://schemas.microsoft.com/office/powerpoint/2010/main" val="34728598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Has six key responsibilities</a:t>
            </a:r>
          </a:p>
          <a:p>
            <a:pPr lvl="1"/>
            <a:r>
              <a:rPr lang="en-US" dirty="0"/>
              <a:t>Define the data</a:t>
            </a:r>
          </a:p>
          <a:p>
            <a:pPr lvl="1"/>
            <a:r>
              <a:rPr lang="en-US" dirty="0"/>
              <a:t>Create processes and procedures</a:t>
            </a:r>
          </a:p>
          <a:p>
            <a:pPr lvl="1"/>
            <a:r>
              <a:rPr lang="en-US" dirty="0"/>
              <a:t>Maintain quality of data</a:t>
            </a:r>
          </a:p>
          <a:p>
            <a:pPr lvl="1"/>
            <a:r>
              <a:rPr lang="en-US" dirty="0"/>
              <a:t>Optimize workflows</a:t>
            </a:r>
          </a:p>
          <a:p>
            <a:pPr lvl="1"/>
            <a:r>
              <a:rPr lang="en-US" dirty="0"/>
              <a:t>Monitor data usage to assist teams</a:t>
            </a:r>
          </a:p>
          <a:p>
            <a:pPr lvl="1"/>
            <a:r>
              <a:rPr lang="en-US" dirty="0"/>
              <a:t>Ensure compliance and security of the data</a:t>
            </a:r>
          </a:p>
        </p:txBody>
      </p:sp>
      <p:sp>
        <p:nvSpPr>
          <p:cNvPr id="3" name="Footer Placeholder 2"/>
          <p:cNvSpPr>
            <a:spLocks noGrp="1"/>
          </p:cNvSpPr>
          <p:nvPr>
            <p:ph type="ftr" sz="quarter" idx="11"/>
          </p:nvPr>
        </p:nvSpPr>
        <p:spPr/>
        <p:txBody>
          <a:bodyPr/>
          <a:lstStyle/>
          <a:p>
            <a:r>
              <a:rPr lang="en-US" altLang="en-US" b="1"/>
              <a:t>Domain 2: Asset Security</a:t>
            </a:r>
            <a:endParaRPr lang="en-US" altLang="en-US" b="1" dirty="0"/>
          </a:p>
        </p:txBody>
      </p:sp>
      <p:sp>
        <p:nvSpPr>
          <p:cNvPr id="4" name="Slide Number Placeholder 3"/>
          <p:cNvSpPr>
            <a:spLocks noGrp="1"/>
          </p:cNvSpPr>
          <p:nvPr>
            <p:ph type="sldNum" sz="quarter" idx="12"/>
          </p:nvPr>
        </p:nvSpPr>
        <p:spPr/>
        <p:txBody>
          <a:bodyPr/>
          <a:lstStyle/>
          <a:p>
            <a:fld id="{03B1F02D-B6B4-4C75-AB3C-C12486DA92C2}" type="slidenum">
              <a:rPr lang="en-US" smtClean="0"/>
              <a:pPr/>
              <a:t>25</a:t>
            </a:fld>
            <a:endParaRPr lang="en-US" dirty="0"/>
          </a:p>
        </p:txBody>
      </p:sp>
      <p:sp>
        <p:nvSpPr>
          <p:cNvPr id="5" name="Title 4"/>
          <p:cNvSpPr>
            <a:spLocks noGrp="1"/>
          </p:cNvSpPr>
          <p:nvPr>
            <p:ph type="title"/>
          </p:nvPr>
        </p:nvSpPr>
        <p:spPr/>
        <p:txBody>
          <a:bodyPr/>
          <a:lstStyle/>
          <a:p>
            <a:r>
              <a:rPr lang="en-US" dirty="0"/>
              <a:t>Data Steward</a:t>
            </a:r>
          </a:p>
        </p:txBody>
      </p:sp>
    </p:spTree>
    <p:extLst>
      <p:ext uri="{BB962C8B-B14F-4D97-AF65-F5344CB8AC3E}">
        <p14:creationId xmlns:p14="http://schemas.microsoft.com/office/powerpoint/2010/main" val="2785468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28848" y="1825624"/>
            <a:ext cx="9124951" cy="4636959"/>
          </a:xfrm>
        </p:spPr>
        <p:txBody>
          <a:bodyPr>
            <a:normAutofit/>
          </a:bodyPr>
          <a:lstStyle/>
          <a:p>
            <a:pPr marL="0" indent="0">
              <a:buNone/>
            </a:pPr>
            <a:r>
              <a:rPr lang="en-US" sz="3100" dirty="0"/>
              <a:t>Quality as applied to data has been defined as fitness for use or potential use.</a:t>
            </a:r>
          </a:p>
          <a:p>
            <a:pPr marL="0" indent="0">
              <a:buNone/>
            </a:pPr>
            <a:r>
              <a:rPr lang="en-US" sz="3100" dirty="0"/>
              <a:t>A loss of data quality at any stage reduces the applicability and uses to which the data can be adequately put. These include: Data capture, manipulation, digitization, storage, archival, documentation, presentation, dissemination.</a:t>
            </a:r>
          </a:p>
        </p:txBody>
      </p:sp>
      <p:sp>
        <p:nvSpPr>
          <p:cNvPr id="3" name="Title 2"/>
          <p:cNvSpPr>
            <a:spLocks noGrp="1"/>
          </p:cNvSpPr>
          <p:nvPr>
            <p:ph type="title"/>
          </p:nvPr>
        </p:nvSpPr>
        <p:spPr/>
        <p:txBody>
          <a:bodyPr>
            <a:normAutofit/>
          </a:bodyPr>
          <a:lstStyle/>
          <a:p>
            <a:r>
              <a:rPr lang="en-US" dirty="0"/>
              <a:t>Data Quality</a:t>
            </a:r>
          </a:p>
        </p:txBody>
      </p:sp>
      <p:sp>
        <p:nvSpPr>
          <p:cNvPr id="6" name="Footer Placeholder 5"/>
          <p:cNvSpPr>
            <a:spLocks noGrp="1"/>
          </p:cNvSpPr>
          <p:nvPr>
            <p:ph type="ftr" sz="quarter" idx="11"/>
          </p:nvPr>
        </p:nvSpPr>
        <p:spPr/>
        <p:txBody>
          <a:bodyPr/>
          <a:lstStyle/>
          <a:p>
            <a:r>
              <a:rPr lang="en-US" altLang="en-US"/>
              <a:t>Domain 2: Asset Security</a:t>
            </a:r>
            <a:endParaRPr lang="en-US" altLang="en-US" dirty="0"/>
          </a:p>
        </p:txBody>
      </p:sp>
      <p:sp>
        <p:nvSpPr>
          <p:cNvPr id="8" name="Slide Number Placeholder 7"/>
          <p:cNvSpPr>
            <a:spLocks noGrp="1"/>
          </p:cNvSpPr>
          <p:nvPr>
            <p:ph type="sldNum" sz="quarter" idx="12"/>
          </p:nvPr>
        </p:nvSpPr>
        <p:spPr/>
        <p:txBody>
          <a:bodyPr/>
          <a:lstStyle/>
          <a:p>
            <a:fld id="{03B1F02D-B6B4-4C75-AB3C-C12486DA92C2}" type="slidenum">
              <a:rPr lang="en-US" smtClean="0"/>
              <a:pPr/>
              <a:t>26</a:t>
            </a:fld>
            <a:endParaRPr lang="en-US" dirty="0"/>
          </a:p>
        </p:txBody>
      </p:sp>
    </p:spTree>
    <p:extLst>
      <p:ext uri="{BB962C8B-B14F-4D97-AF65-F5344CB8AC3E}">
        <p14:creationId xmlns:p14="http://schemas.microsoft.com/office/powerpoint/2010/main" val="35737383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200" b="1" u="sng" dirty="0"/>
              <a:t>Quality Control (QC):  </a:t>
            </a:r>
            <a:r>
              <a:rPr lang="en-US" sz="2200" dirty="0"/>
              <a:t>assessment of quality based on internal standards, processes, or procedures established to control quality</a:t>
            </a:r>
          </a:p>
          <a:p>
            <a:endParaRPr lang="en-US" sz="1000" dirty="0"/>
          </a:p>
          <a:p>
            <a:r>
              <a:rPr lang="en-US" sz="2200" b="1" u="sng" dirty="0"/>
              <a:t>Quality Assurance (QA</a:t>
            </a:r>
            <a:r>
              <a:rPr lang="en-US" sz="2200" dirty="0"/>
              <a:t>):  assessment of quality based on external standards used to review activities of quality control processes</a:t>
            </a:r>
          </a:p>
          <a:p>
            <a:endParaRPr lang="en-US" sz="1000" dirty="0"/>
          </a:p>
          <a:p>
            <a:r>
              <a:rPr lang="en-US" sz="2200" dirty="0"/>
              <a:t>QA/QC mechanisms are designed to protect against data contamination</a:t>
            </a:r>
          </a:p>
          <a:p>
            <a:endParaRPr lang="en-US" sz="1000" dirty="0"/>
          </a:p>
          <a:p>
            <a:r>
              <a:rPr lang="en-US" sz="2200" dirty="0"/>
              <a:t>Two fundamental types of errors:</a:t>
            </a:r>
          </a:p>
          <a:p>
            <a:pPr lvl="1"/>
            <a:r>
              <a:rPr lang="en-US" sz="2000" b="1" dirty="0"/>
              <a:t>Errors of commission</a:t>
            </a:r>
          </a:p>
          <a:p>
            <a:pPr lvl="2"/>
            <a:r>
              <a:rPr lang="en-US" sz="1800" dirty="0"/>
              <a:t>Data entry error or faulty equipment</a:t>
            </a:r>
          </a:p>
          <a:p>
            <a:pPr lvl="1"/>
            <a:r>
              <a:rPr lang="en-US" sz="2000" b="1" dirty="0"/>
              <a:t>Errors of omission</a:t>
            </a:r>
          </a:p>
          <a:p>
            <a:pPr lvl="2"/>
            <a:r>
              <a:rPr lang="en-US" sz="1800" dirty="0"/>
              <a:t>Insufficient documentation</a:t>
            </a:r>
          </a:p>
          <a:p>
            <a:endParaRPr lang="en-US" sz="2400" dirty="0"/>
          </a:p>
        </p:txBody>
      </p:sp>
      <p:sp>
        <p:nvSpPr>
          <p:cNvPr id="3" name="Title 2"/>
          <p:cNvSpPr>
            <a:spLocks noGrp="1"/>
          </p:cNvSpPr>
          <p:nvPr>
            <p:ph type="title"/>
          </p:nvPr>
        </p:nvSpPr>
        <p:spPr/>
        <p:txBody>
          <a:bodyPr>
            <a:normAutofit/>
          </a:bodyPr>
          <a:lstStyle/>
          <a:p>
            <a:r>
              <a:rPr lang="en-US" dirty="0"/>
              <a:t>Data Quality</a:t>
            </a:r>
          </a:p>
        </p:txBody>
      </p:sp>
      <p:sp>
        <p:nvSpPr>
          <p:cNvPr id="6" name="Footer Placeholder 5"/>
          <p:cNvSpPr>
            <a:spLocks noGrp="1"/>
          </p:cNvSpPr>
          <p:nvPr>
            <p:ph type="ftr" sz="quarter" idx="11"/>
          </p:nvPr>
        </p:nvSpPr>
        <p:spPr/>
        <p:txBody>
          <a:bodyPr/>
          <a:lstStyle/>
          <a:p>
            <a:r>
              <a:rPr lang="en-US" altLang="en-US"/>
              <a:t>Domain 2: Asset Security</a:t>
            </a:r>
            <a:endParaRPr lang="en-US" altLang="en-US" dirty="0"/>
          </a:p>
        </p:txBody>
      </p:sp>
      <p:sp>
        <p:nvSpPr>
          <p:cNvPr id="8" name="Slide Number Placeholder 7"/>
          <p:cNvSpPr>
            <a:spLocks noGrp="1"/>
          </p:cNvSpPr>
          <p:nvPr>
            <p:ph type="sldNum" sz="quarter" idx="12"/>
          </p:nvPr>
        </p:nvSpPr>
        <p:spPr/>
        <p:txBody>
          <a:bodyPr/>
          <a:lstStyle/>
          <a:p>
            <a:fld id="{03B1F02D-B6B4-4C75-AB3C-C12486DA92C2}" type="slidenum">
              <a:rPr lang="en-US" smtClean="0"/>
              <a:pPr/>
              <a:t>27</a:t>
            </a:fld>
            <a:endParaRPr lang="en-US" dirty="0"/>
          </a:p>
        </p:txBody>
      </p:sp>
    </p:spTree>
    <p:extLst>
      <p:ext uri="{BB962C8B-B14F-4D97-AF65-F5344CB8AC3E}">
        <p14:creationId xmlns:p14="http://schemas.microsoft.com/office/powerpoint/2010/main" val="17596461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6930" name="Content Placeholder 2"/>
          <p:cNvSpPr>
            <a:spLocks noGrp="1"/>
          </p:cNvSpPr>
          <p:nvPr>
            <p:ph idx="1"/>
          </p:nvPr>
        </p:nvSpPr>
        <p:spPr/>
        <p:txBody>
          <a:bodyPr>
            <a:normAutofit/>
          </a:bodyPr>
          <a:lstStyle/>
          <a:p>
            <a:r>
              <a:rPr lang="en-US" dirty="0"/>
              <a:t>Areas of consider for data </a:t>
            </a:r>
            <a:r>
              <a:rPr lang="en-US" dirty="0" err="1"/>
              <a:t>remanence</a:t>
            </a:r>
            <a:endParaRPr lang="en-US" dirty="0"/>
          </a:p>
          <a:p>
            <a:pPr lvl="1"/>
            <a:r>
              <a:rPr lang="en-US" dirty="0"/>
              <a:t>RAM – Random Access Memory </a:t>
            </a:r>
          </a:p>
          <a:p>
            <a:pPr lvl="1"/>
            <a:r>
              <a:rPr lang="en-US" dirty="0"/>
              <a:t>ROM – Read Only Memory – nonvolatile memory</a:t>
            </a:r>
          </a:p>
          <a:p>
            <a:pPr lvl="1"/>
            <a:r>
              <a:rPr lang="en-US" dirty="0"/>
              <a:t>SSD – Solid State Drive – a combination of flash memory EEPROM (Erasable Programmable Read Only Memory) and DRAM (Dynamic Random Access Memory)</a:t>
            </a:r>
          </a:p>
          <a:p>
            <a:pPr lvl="1"/>
            <a:r>
              <a:rPr lang="en-US" dirty="0"/>
              <a:t>Flash Memory (USB)</a:t>
            </a:r>
          </a:p>
          <a:p>
            <a:pPr lvl="1"/>
            <a:r>
              <a:rPr lang="en-US" dirty="0"/>
              <a:t>Firmware</a:t>
            </a:r>
          </a:p>
          <a:p>
            <a:pPr lvl="1"/>
            <a:r>
              <a:rPr lang="en-US" dirty="0"/>
              <a:t>Printers</a:t>
            </a:r>
          </a:p>
          <a:p>
            <a:pPr lvl="1"/>
            <a:endParaRPr lang="en-US" dirty="0"/>
          </a:p>
        </p:txBody>
      </p:sp>
      <p:sp>
        <p:nvSpPr>
          <p:cNvPr id="18434" name="Title 1"/>
          <p:cNvSpPr>
            <a:spLocks noGrp="1"/>
          </p:cNvSpPr>
          <p:nvPr>
            <p:ph type="title"/>
          </p:nvPr>
        </p:nvSpPr>
        <p:spPr/>
        <p:txBody>
          <a:bodyPr/>
          <a:lstStyle/>
          <a:p>
            <a:r>
              <a:rPr lang="en-US" dirty="0"/>
              <a:t>Data </a:t>
            </a:r>
            <a:r>
              <a:rPr lang="en-US" dirty="0" err="1"/>
              <a:t>Remanence</a:t>
            </a:r>
            <a:r>
              <a:rPr lang="en-US" dirty="0"/>
              <a:t> Considerations</a:t>
            </a:r>
          </a:p>
        </p:txBody>
      </p:sp>
      <p:pic>
        <p:nvPicPr>
          <p:cNvPr id="5" name="Picture 4" descr="640px-Hdhead.jpg"/>
          <p:cNvPicPr>
            <a:picLocks noChangeAspect="1"/>
          </p:cNvPicPr>
          <p:nvPr/>
        </p:nvPicPr>
        <p:blipFill>
          <a:blip r:embed="rId3" cstate="print"/>
          <a:stretch>
            <a:fillRect/>
          </a:stretch>
        </p:blipFill>
        <p:spPr>
          <a:xfrm>
            <a:off x="8419378" y="4166754"/>
            <a:ext cx="2623848" cy="2043546"/>
          </a:xfrm>
          <a:prstGeom prst="rect">
            <a:avLst/>
          </a:prstGeom>
        </p:spPr>
      </p:pic>
      <p:sp>
        <p:nvSpPr>
          <p:cNvPr id="2" name="Footer Placeholder 1"/>
          <p:cNvSpPr>
            <a:spLocks noGrp="1"/>
          </p:cNvSpPr>
          <p:nvPr>
            <p:ph type="ftr" sz="quarter" idx="11"/>
          </p:nvPr>
        </p:nvSpPr>
        <p:spPr/>
        <p:txBody>
          <a:bodyPr/>
          <a:lstStyle/>
          <a:p>
            <a:r>
              <a:rPr lang="en-US" altLang="en-US"/>
              <a:t>Domain 2: Asset Security</a:t>
            </a:r>
            <a:endParaRPr lang="en-US" altLang="en-US" dirty="0"/>
          </a:p>
        </p:txBody>
      </p:sp>
      <p:sp>
        <p:nvSpPr>
          <p:cNvPr id="3" name="Slide Number Placeholder 2"/>
          <p:cNvSpPr>
            <a:spLocks noGrp="1"/>
          </p:cNvSpPr>
          <p:nvPr>
            <p:ph type="sldNum" sz="quarter" idx="12"/>
          </p:nvPr>
        </p:nvSpPr>
        <p:spPr/>
        <p:txBody>
          <a:bodyPr/>
          <a:lstStyle/>
          <a:p>
            <a:fld id="{03B1F02D-B6B4-4C75-AB3C-C12486DA92C2}" type="slidenum">
              <a:rPr lang="en-US" smtClean="0"/>
              <a:pPr/>
              <a:t>28</a:t>
            </a:fld>
            <a:endParaRPr lang="en-US" dirty="0"/>
          </a:p>
        </p:txBody>
      </p:sp>
    </p:spTree>
    <p:extLst>
      <p:ext uri="{BB962C8B-B14F-4D97-AF65-F5344CB8AC3E}">
        <p14:creationId xmlns:p14="http://schemas.microsoft.com/office/powerpoint/2010/main" val="2293128711"/>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6930" name="Content Placeholder 2"/>
          <p:cNvSpPr>
            <a:spLocks noGrp="1"/>
          </p:cNvSpPr>
          <p:nvPr>
            <p:ph idx="1"/>
          </p:nvPr>
        </p:nvSpPr>
        <p:spPr/>
        <p:txBody>
          <a:bodyPr>
            <a:normAutofit lnSpcReduction="10000"/>
          </a:bodyPr>
          <a:lstStyle/>
          <a:p>
            <a:r>
              <a:rPr lang="en-US" dirty="0"/>
              <a:t>Data, once deleted, will remain until overwritten</a:t>
            </a:r>
          </a:p>
          <a:p>
            <a:r>
              <a:rPr lang="en-US" dirty="0"/>
              <a:t>Residual data must be physically eliminated or it will run the risk of being recovered by unwanted parties.</a:t>
            </a:r>
          </a:p>
          <a:p>
            <a:pPr lvl="1"/>
            <a:r>
              <a:rPr lang="en-US" dirty="0"/>
              <a:t>Clearing (remove data in a way that it </a:t>
            </a:r>
            <a:r>
              <a:rPr lang="en-US" u="sng" dirty="0"/>
              <a:t>can not be reconstructed using normal techniques</a:t>
            </a:r>
            <a:r>
              <a:rPr lang="en-US" dirty="0"/>
              <a:t>)</a:t>
            </a:r>
          </a:p>
          <a:p>
            <a:pPr lvl="1"/>
            <a:r>
              <a:rPr lang="en-US" dirty="0"/>
              <a:t>Purging (remove data in a way it </a:t>
            </a:r>
            <a:r>
              <a:rPr lang="en-US" u="sng" dirty="0"/>
              <a:t>can not be reconstructed by any known technique</a:t>
            </a:r>
            <a:r>
              <a:rPr lang="en-US" dirty="0"/>
              <a:t>)</a:t>
            </a:r>
          </a:p>
          <a:p>
            <a:pPr lvl="1"/>
            <a:r>
              <a:rPr lang="en-US" dirty="0"/>
              <a:t>Degaussing (magnetic field)</a:t>
            </a:r>
          </a:p>
          <a:p>
            <a:pPr lvl="1"/>
            <a:r>
              <a:rPr lang="en-US" dirty="0"/>
              <a:t>Overwrite with 1s and 0s</a:t>
            </a:r>
          </a:p>
          <a:p>
            <a:pPr lvl="1"/>
            <a:r>
              <a:rPr lang="en-US" dirty="0"/>
              <a:t>Destruction</a:t>
            </a:r>
            <a:r>
              <a:rPr lang="en-US" b="1" dirty="0"/>
              <a:t> </a:t>
            </a:r>
            <a:r>
              <a:rPr lang="en-US" dirty="0"/>
              <a:t>= burning, shredding, crushing</a:t>
            </a:r>
          </a:p>
          <a:p>
            <a:pPr lvl="1"/>
            <a:r>
              <a:rPr lang="en-US" dirty="0"/>
              <a:t>Encryption (delete SSD encryption key)</a:t>
            </a:r>
          </a:p>
          <a:p>
            <a:pPr marL="457200" lvl="1" indent="0">
              <a:buNone/>
            </a:pPr>
            <a:endParaRPr lang="en-US" dirty="0"/>
          </a:p>
        </p:txBody>
      </p:sp>
      <p:sp>
        <p:nvSpPr>
          <p:cNvPr id="18434" name="Title 1"/>
          <p:cNvSpPr>
            <a:spLocks noGrp="1"/>
          </p:cNvSpPr>
          <p:nvPr>
            <p:ph type="title"/>
          </p:nvPr>
        </p:nvSpPr>
        <p:spPr/>
        <p:txBody>
          <a:bodyPr/>
          <a:lstStyle/>
          <a:p>
            <a:r>
              <a:rPr lang="en-US" dirty="0"/>
              <a:t>Data Remanence</a:t>
            </a:r>
          </a:p>
        </p:txBody>
      </p:sp>
      <p:pic>
        <p:nvPicPr>
          <p:cNvPr id="5" name="Picture 4" descr="640px-Hdhead.jpg"/>
          <p:cNvPicPr>
            <a:picLocks noChangeAspect="1"/>
          </p:cNvPicPr>
          <p:nvPr/>
        </p:nvPicPr>
        <p:blipFill>
          <a:blip r:embed="rId3" cstate="print"/>
          <a:stretch>
            <a:fillRect/>
          </a:stretch>
        </p:blipFill>
        <p:spPr>
          <a:xfrm>
            <a:off x="8419378" y="4166754"/>
            <a:ext cx="2623848" cy="2043546"/>
          </a:xfrm>
          <a:prstGeom prst="rect">
            <a:avLst/>
          </a:prstGeom>
        </p:spPr>
      </p:pic>
      <p:sp>
        <p:nvSpPr>
          <p:cNvPr id="2" name="Footer Placeholder 1"/>
          <p:cNvSpPr>
            <a:spLocks noGrp="1"/>
          </p:cNvSpPr>
          <p:nvPr>
            <p:ph type="ftr" sz="quarter" idx="11"/>
          </p:nvPr>
        </p:nvSpPr>
        <p:spPr/>
        <p:txBody>
          <a:bodyPr/>
          <a:lstStyle/>
          <a:p>
            <a:r>
              <a:rPr lang="en-US" altLang="en-US"/>
              <a:t>Domain 2: Asset Security</a:t>
            </a:r>
            <a:endParaRPr lang="en-US" altLang="en-US" dirty="0"/>
          </a:p>
        </p:txBody>
      </p:sp>
      <p:sp>
        <p:nvSpPr>
          <p:cNvPr id="3" name="Slide Number Placeholder 2"/>
          <p:cNvSpPr>
            <a:spLocks noGrp="1"/>
          </p:cNvSpPr>
          <p:nvPr>
            <p:ph type="sldNum" sz="quarter" idx="12"/>
          </p:nvPr>
        </p:nvSpPr>
        <p:spPr/>
        <p:txBody>
          <a:bodyPr/>
          <a:lstStyle/>
          <a:p>
            <a:fld id="{03B1F02D-B6B4-4C75-AB3C-C12486DA92C2}" type="slidenum">
              <a:rPr lang="en-US" smtClean="0"/>
              <a:pPr/>
              <a:t>29</a:t>
            </a:fld>
            <a:endParaRPr lang="en-US" dirty="0"/>
          </a:p>
        </p:txBody>
      </p:sp>
    </p:spTree>
    <p:extLst>
      <p:ext uri="{BB962C8B-B14F-4D97-AF65-F5344CB8AC3E}">
        <p14:creationId xmlns:p14="http://schemas.microsoft.com/office/powerpoint/2010/main" val="3239147348"/>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Electronic files must be deleted in a manner that prohibits their retrieval by undoing the last action or restoring from a recycle bin</a:t>
            </a:r>
          </a:p>
          <a:p>
            <a:endParaRPr lang="en-US" dirty="0"/>
          </a:p>
          <a:p>
            <a:r>
              <a:rPr lang="en-US" dirty="0"/>
              <a:t>Backup copies must be dealt with in the same manner as the original</a:t>
            </a:r>
          </a:p>
          <a:p>
            <a:endParaRPr lang="en-US" dirty="0"/>
          </a:p>
          <a:p>
            <a:r>
              <a:rPr lang="en-US" dirty="0"/>
              <a:t>Data storage devices must be properly wiped prior to disposal</a:t>
            </a:r>
          </a:p>
        </p:txBody>
      </p:sp>
      <p:sp>
        <p:nvSpPr>
          <p:cNvPr id="3" name="Title 2"/>
          <p:cNvSpPr>
            <a:spLocks noGrp="1"/>
          </p:cNvSpPr>
          <p:nvPr>
            <p:ph type="title"/>
          </p:nvPr>
        </p:nvSpPr>
        <p:spPr/>
        <p:txBody>
          <a:bodyPr/>
          <a:lstStyle/>
          <a:p>
            <a:r>
              <a:rPr lang="en-US" dirty="0"/>
              <a:t>Destruction and Disposal</a:t>
            </a:r>
          </a:p>
        </p:txBody>
      </p:sp>
      <p:sp>
        <p:nvSpPr>
          <p:cNvPr id="6" name="Footer Placeholder 5"/>
          <p:cNvSpPr>
            <a:spLocks noGrp="1"/>
          </p:cNvSpPr>
          <p:nvPr>
            <p:ph type="ftr" sz="quarter" idx="11"/>
          </p:nvPr>
        </p:nvSpPr>
        <p:spPr/>
        <p:txBody>
          <a:bodyPr/>
          <a:lstStyle/>
          <a:p>
            <a:r>
              <a:rPr lang="en-US" altLang="en-US"/>
              <a:t>Domain 2: Asset Security</a:t>
            </a:r>
            <a:endParaRPr lang="en-US" altLang="en-US" dirty="0"/>
          </a:p>
        </p:txBody>
      </p:sp>
      <p:sp>
        <p:nvSpPr>
          <p:cNvPr id="8" name="Slide Number Placeholder 7"/>
          <p:cNvSpPr>
            <a:spLocks noGrp="1"/>
          </p:cNvSpPr>
          <p:nvPr>
            <p:ph type="sldNum" sz="quarter" idx="12"/>
          </p:nvPr>
        </p:nvSpPr>
        <p:spPr/>
        <p:txBody>
          <a:bodyPr/>
          <a:lstStyle/>
          <a:p>
            <a:fld id="{03B1F02D-B6B4-4C75-AB3C-C12486DA92C2}" type="slidenum">
              <a:rPr lang="en-US" smtClean="0"/>
              <a:pPr/>
              <a:t>30</a:t>
            </a:fld>
            <a:endParaRPr lang="en-US" dirty="0"/>
          </a:p>
        </p:txBody>
      </p:sp>
    </p:spTree>
    <p:extLst>
      <p:ext uri="{BB962C8B-B14F-4D97-AF65-F5344CB8AC3E}">
        <p14:creationId xmlns:p14="http://schemas.microsoft.com/office/powerpoint/2010/main" val="31445844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Security mechanisms for:	</a:t>
            </a:r>
          </a:p>
          <a:p>
            <a:pPr lvl="1"/>
            <a:r>
              <a:rPr lang="en-US" dirty="0"/>
              <a:t>Data in Storage</a:t>
            </a:r>
          </a:p>
          <a:p>
            <a:pPr lvl="1"/>
            <a:r>
              <a:rPr lang="en-US" dirty="0"/>
              <a:t>Data in Use</a:t>
            </a:r>
          </a:p>
          <a:p>
            <a:pPr lvl="1"/>
            <a:r>
              <a:rPr lang="en-US" dirty="0"/>
              <a:t>Data in Transit</a:t>
            </a:r>
          </a:p>
          <a:p>
            <a:pPr lvl="2"/>
            <a:r>
              <a:rPr lang="en-US" dirty="0"/>
              <a:t>Must address protection in wired and wireless networks</a:t>
            </a:r>
          </a:p>
          <a:p>
            <a:endParaRPr lang="en-US" dirty="0"/>
          </a:p>
          <a:p>
            <a:r>
              <a:rPr lang="en-US" dirty="0"/>
              <a:t>Addresses</a:t>
            </a:r>
          </a:p>
          <a:p>
            <a:pPr lvl="1"/>
            <a:r>
              <a:rPr lang="en-US" dirty="0"/>
              <a:t>Data removal</a:t>
            </a:r>
          </a:p>
          <a:p>
            <a:pPr lvl="1"/>
            <a:r>
              <a:rPr lang="en-US" dirty="0"/>
              <a:t>Data destruction</a:t>
            </a:r>
          </a:p>
        </p:txBody>
      </p:sp>
      <p:sp>
        <p:nvSpPr>
          <p:cNvPr id="3" name="Title 2"/>
          <p:cNvSpPr>
            <a:spLocks noGrp="1"/>
          </p:cNvSpPr>
          <p:nvPr>
            <p:ph type="title"/>
          </p:nvPr>
        </p:nvSpPr>
        <p:spPr/>
        <p:txBody>
          <a:bodyPr>
            <a:normAutofit/>
          </a:bodyPr>
          <a:lstStyle/>
          <a:p>
            <a:r>
              <a:rPr lang="en-US" dirty="0"/>
              <a:t>Data Security Controls</a:t>
            </a:r>
          </a:p>
        </p:txBody>
      </p:sp>
      <p:sp>
        <p:nvSpPr>
          <p:cNvPr id="6" name="Footer Placeholder 5"/>
          <p:cNvSpPr>
            <a:spLocks noGrp="1"/>
          </p:cNvSpPr>
          <p:nvPr>
            <p:ph type="ftr" sz="quarter" idx="11"/>
          </p:nvPr>
        </p:nvSpPr>
        <p:spPr/>
        <p:txBody>
          <a:bodyPr/>
          <a:lstStyle/>
          <a:p>
            <a:r>
              <a:rPr lang="en-US" altLang="en-US"/>
              <a:t>Domain 2: Asset Security</a:t>
            </a:r>
            <a:endParaRPr lang="en-US" altLang="en-US" dirty="0"/>
          </a:p>
        </p:txBody>
      </p:sp>
      <p:sp>
        <p:nvSpPr>
          <p:cNvPr id="8" name="Slide Number Placeholder 7"/>
          <p:cNvSpPr>
            <a:spLocks noGrp="1"/>
          </p:cNvSpPr>
          <p:nvPr>
            <p:ph type="sldNum" sz="quarter" idx="12"/>
          </p:nvPr>
        </p:nvSpPr>
        <p:spPr/>
        <p:txBody>
          <a:bodyPr/>
          <a:lstStyle/>
          <a:p>
            <a:fld id="{03B1F02D-B6B4-4C75-AB3C-C12486DA92C2}" type="slidenum">
              <a:rPr lang="en-US" smtClean="0"/>
              <a:pPr/>
              <a:t>31</a:t>
            </a:fld>
            <a:endParaRPr lang="en-US" dirty="0"/>
          </a:p>
        </p:txBody>
      </p:sp>
    </p:spTree>
    <p:extLst>
      <p:ext uri="{BB962C8B-B14F-4D97-AF65-F5344CB8AC3E}">
        <p14:creationId xmlns:p14="http://schemas.microsoft.com/office/powerpoint/2010/main" val="10082324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a:t>Minimum level of security that each system must meet</a:t>
            </a:r>
          </a:p>
          <a:p>
            <a:endParaRPr lang="en-US" dirty="0"/>
          </a:p>
          <a:p>
            <a:r>
              <a:rPr lang="en-US" dirty="0"/>
              <a:t>Establishes a common foundational secure state upon which additional and more stringent security measures can be built</a:t>
            </a:r>
          </a:p>
          <a:p>
            <a:endParaRPr lang="en-US" dirty="0"/>
          </a:p>
          <a:p>
            <a:r>
              <a:rPr lang="en-US" dirty="0"/>
              <a:t>Benefits:</a:t>
            </a:r>
          </a:p>
          <a:p>
            <a:pPr lvl="1"/>
            <a:r>
              <a:rPr lang="en-US" dirty="0"/>
              <a:t>Only a minimum amount of resources are needed for risk management and management for each safeguard implemented</a:t>
            </a:r>
          </a:p>
          <a:p>
            <a:pPr lvl="1"/>
            <a:r>
              <a:rPr lang="en-US" dirty="0"/>
              <a:t>Offers cost-effective solution</a:t>
            </a:r>
          </a:p>
          <a:p>
            <a:endParaRPr lang="en-US" dirty="0"/>
          </a:p>
        </p:txBody>
      </p:sp>
      <p:sp>
        <p:nvSpPr>
          <p:cNvPr id="3" name="Title 2"/>
          <p:cNvSpPr>
            <a:spLocks noGrp="1"/>
          </p:cNvSpPr>
          <p:nvPr>
            <p:ph type="title"/>
          </p:nvPr>
        </p:nvSpPr>
        <p:spPr/>
        <p:txBody>
          <a:bodyPr/>
          <a:lstStyle/>
          <a:p>
            <a:r>
              <a:rPr lang="en-US" dirty="0"/>
              <a:t>Baselines</a:t>
            </a:r>
          </a:p>
        </p:txBody>
      </p:sp>
      <p:sp>
        <p:nvSpPr>
          <p:cNvPr id="6" name="Footer Placeholder 5"/>
          <p:cNvSpPr>
            <a:spLocks noGrp="1"/>
          </p:cNvSpPr>
          <p:nvPr>
            <p:ph type="ftr" sz="quarter" idx="11"/>
          </p:nvPr>
        </p:nvSpPr>
        <p:spPr/>
        <p:txBody>
          <a:bodyPr/>
          <a:lstStyle/>
          <a:p>
            <a:r>
              <a:rPr lang="en-US" altLang="en-US"/>
              <a:t>Domain 2: Asset Security</a:t>
            </a:r>
            <a:endParaRPr lang="en-US" altLang="en-US" dirty="0"/>
          </a:p>
        </p:txBody>
      </p:sp>
      <p:sp>
        <p:nvSpPr>
          <p:cNvPr id="8" name="Slide Number Placeholder 7"/>
          <p:cNvSpPr>
            <a:spLocks noGrp="1"/>
          </p:cNvSpPr>
          <p:nvPr>
            <p:ph type="sldNum" sz="quarter" idx="12"/>
          </p:nvPr>
        </p:nvSpPr>
        <p:spPr/>
        <p:txBody>
          <a:bodyPr/>
          <a:lstStyle/>
          <a:p>
            <a:fld id="{03B1F02D-B6B4-4C75-AB3C-C12486DA92C2}" type="slidenum">
              <a:rPr lang="en-US" smtClean="0"/>
              <a:pPr/>
              <a:t>32</a:t>
            </a:fld>
            <a:endParaRPr lang="en-US" dirty="0"/>
          </a:p>
        </p:txBody>
      </p:sp>
    </p:spTree>
    <p:extLst>
      <p:ext uri="{BB962C8B-B14F-4D97-AF65-F5344CB8AC3E}">
        <p14:creationId xmlns:p14="http://schemas.microsoft.com/office/powerpoint/2010/main" val="12453029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dirty="0"/>
              <a:t>Maintain the three overall objectives (confidentiality, integrity, and availability)</a:t>
            </a:r>
          </a:p>
          <a:p>
            <a:r>
              <a:rPr lang="en-US" dirty="0"/>
              <a:t>Prevent, detect, respond, and recover</a:t>
            </a:r>
          </a:p>
          <a:p>
            <a:r>
              <a:rPr lang="en-US" dirty="0"/>
              <a:t>Protect data in transit, storage, and while being processed</a:t>
            </a:r>
          </a:p>
          <a:p>
            <a:r>
              <a:rPr lang="en-US" dirty="0"/>
              <a:t>External systems are assumed to be insecure</a:t>
            </a:r>
          </a:p>
          <a:p>
            <a:r>
              <a:rPr lang="en-US" dirty="0"/>
              <a:t>Critical information systems need to be resilient to withstand major disruptive events</a:t>
            </a:r>
          </a:p>
          <a:p>
            <a:r>
              <a:rPr lang="en-US" dirty="0"/>
              <a:t>Maintain auditability and accountability</a:t>
            </a:r>
          </a:p>
        </p:txBody>
      </p:sp>
      <p:sp>
        <p:nvSpPr>
          <p:cNvPr id="3" name="Title 2"/>
          <p:cNvSpPr>
            <a:spLocks noGrp="1"/>
          </p:cNvSpPr>
          <p:nvPr>
            <p:ph type="title"/>
          </p:nvPr>
        </p:nvSpPr>
        <p:spPr/>
        <p:txBody>
          <a:bodyPr/>
          <a:lstStyle/>
          <a:p>
            <a:r>
              <a:rPr lang="en-US" dirty="0"/>
              <a:t>Fundamental Principles of Information Security</a:t>
            </a:r>
          </a:p>
        </p:txBody>
      </p:sp>
      <p:sp>
        <p:nvSpPr>
          <p:cNvPr id="6" name="Footer Placeholder 5"/>
          <p:cNvSpPr>
            <a:spLocks noGrp="1"/>
          </p:cNvSpPr>
          <p:nvPr>
            <p:ph type="ftr" sz="quarter" idx="11"/>
          </p:nvPr>
        </p:nvSpPr>
        <p:spPr/>
        <p:txBody>
          <a:bodyPr/>
          <a:lstStyle/>
          <a:p>
            <a:r>
              <a:rPr lang="en-US" altLang="en-US"/>
              <a:t>Domain 2: Asset Security</a:t>
            </a:r>
            <a:endParaRPr lang="en-US" altLang="en-US" dirty="0"/>
          </a:p>
        </p:txBody>
      </p:sp>
      <p:sp>
        <p:nvSpPr>
          <p:cNvPr id="8" name="Slide Number Placeholder 7"/>
          <p:cNvSpPr>
            <a:spLocks noGrp="1"/>
          </p:cNvSpPr>
          <p:nvPr>
            <p:ph type="sldNum" sz="quarter" idx="12"/>
          </p:nvPr>
        </p:nvSpPr>
        <p:spPr/>
        <p:txBody>
          <a:bodyPr/>
          <a:lstStyle/>
          <a:p>
            <a:fld id="{03B1F02D-B6B4-4C75-AB3C-C12486DA92C2}" type="slidenum">
              <a:rPr lang="en-US" smtClean="0"/>
              <a:pPr/>
              <a:t>33</a:t>
            </a:fld>
            <a:endParaRPr lang="en-US" dirty="0"/>
          </a:p>
        </p:txBody>
      </p:sp>
    </p:spTree>
    <p:extLst>
      <p:ext uri="{BB962C8B-B14F-4D97-AF65-F5344CB8AC3E}">
        <p14:creationId xmlns:p14="http://schemas.microsoft.com/office/powerpoint/2010/main" val="15503053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rgbClr val="0070C0"/>
          </a:solidFill>
        </p:spPr>
        <p:txBody>
          <a:bodyPr/>
          <a:lstStyle/>
          <a:p>
            <a:r>
              <a:rPr lang="en-US" dirty="0"/>
              <a:t>Domain Objectives  2.5</a:t>
            </a:r>
          </a:p>
        </p:txBody>
      </p:sp>
      <p:sp>
        <p:nvSpPr>
          <p:cNvPr id="2" name="Content Placeholder 1"/>
          <p:cNvSpPr>
            <a:spLocks noGrp="1"/>
          </p:cNvSpPr>
          <p:nvPr>
            <p:ph idx="1"/>
          </p:nvPr>
        </p:nvSpPr>
        <p:spPr/>
        <p:txBody>
          <a:bodyPr>
            <a:normAutofit/>
          </a:bodyPr>
          <a:lstStyle/>
          <a:p>
            <a:pPr marL="0" indent="0">
              <a:buNone/>
            </a:pPr>
            <a:r>
              <a:rPr lang="en-US" sz="3200" dirty="0"/>
              <a:t>2.5  Ensure appropriate asset retention (e.g., End-of-Life (EOL), End-of-Support (EOS))</a:t>
            </a:r>
          </a:p>
        </p:txBody>
      </p:sp>
      <p:sp>
        <p:nvSpPr>
          <p:cNvPr id="6" name="Footer Placeholder 5"/>
          <p:cNvSpPr>
            <a:spLocks noGrp="1"/>
          </p:cNvSpPr>
          <p:nvPr>
            <p:ph type="ftr" sz="quarter" idx="11"/>
          </p:nvPr>
        </p:nvSpPr>
        <p:spPr/>
        <p:txBody>
          <a:bodyPr/>
          <a:lstStyle/>
          <a:p>
            <a:r>
              <a:rPr lang="en-US" altLang="en-US"/>
              <a:t>Domain 2: Asset Security</a:t>
            </a:r>
            <a:endParaRPr lang="en-US" altLang="en-US" dirty="0"/>
          </a:p>
        </p:txBody>
      </p:sp>
      <p:sp>
        <p:nvSpPr>
          <p:cNvPr id="8" name="Slide Number Placeholder 7"/>
          <p:cNvSpPr>
            <a:spLocks noGrp="1"/>
          </p:cNvSpPr>
          <p:nvPr>
            <p:ph type="sldNum" sz="quarter" idx="12"/>
          </p:nvPr>
        </p:nvSpPr>
        <p:spPr/>
        <p:txBody>
          <a:bodyPr/>
          <a:lstStyle/>
          <a:p>
            <a:fld id="{03B1F02D-B6B4-4C75-AB3C-C12486DA92C2}" type="slidenum">
              <a:rPr lang="en-US" smtClean="0"/>
              <a:pPr/>
              <a:t>34</a:t>
            </a:fld>
            <a:endParaRPr lang="en-US" dirty="0"/>
          </a:p>
        </p:txBody>
      </p:sp>
    </p:spTree>
    <p:extLst>
      <p:ext uri="{BB962C8B-B14F-4D97-AF65-F5344CB8AC3E}">
        <p14:creationId xmlns:p14="http://schemas.microsoft.com/office/powerpoint/2010/main" val="19446912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End of Life is a date set to where we will no longer manufacture a particular product line with the associated accessories. </a:t>
            </a:r>
          </a:p>
          <a:p>
            <a:r>
              <a:rPr lang="en-US" dirty="0"/>
              <a:t>End of Support or Service (EOS) is when we will no longer provide service for this product such as repairs, limited tech support, parts availability will still be provide until they're depleted.</a:t>
            </a:r>
          </a:p>
        </p:txBody>
      </p:sp>
      <p:sp>
        <p:nvSpPr>
          <p:cNvPr id="3" name="Footer Placeholder 2"/>
          <p:cNvSpPr>
            <a:spLocks noGrp="1"/>
          </p:cNvSpPr>
          <p:nvPr>
            <p:ph type="ftr" sz="quarter" idx="11"/>
          </p:nvPr>
        </p:nvSpPr>
        <p:spPr/>
        <p:txBody>
          <a:bodyPr/>
          <a:lstStyle/>
          <a:p>
            <a:r>
              <a:rPr lang="en-US" altLang="en-US" b="1"/>
              <a:t>Domain 2: Asset Security</a:t>
            </a:r>
            <a:endParaRPr lang="en-US" altLang="en-US" b="1" dirty="0"/>
          </a:p>
        </p:txBody>
      </p:sp>
      <p:sp>
        <p:nvSpPr>
          <p:cNvPr id="4" name="Slide Number Placeholder 3"/>
          <p:cNvSpPr>
            <a:spLocks noGrp="1"/>
          </p:cNvSpPr>
          <p:nvPr>
            <p:ph type="sldNum" sz="quarter" idx="12"/>
          </p:nvPr>
        </p:nvSpPr>
        <p:spPr/>
        <p:txBody>
          <a:bodyPr/>
          <a:lstStyle/>
          <a:p>
            <a:fld id="{03B1F02D-B6B4-4C75-AB3C-C12486DA92C2}" type="slidenum">
              <a:rPr lang="en-US" smtClean="0"/>
              <a:pPr/>
              <a:t>35</a:t>
            </a:fld>
            <a:endParaRPr lang="en-US" dirty="0"/>
          </a:p>
        </p:txBody>
      </p:sp>
      <p:sp>
        <p:nvSpPr>
          <p:cNvPr id="5" name="Title 4"/>
          <p:cNvSpPr>
            <a:spLocks noGrp="1"/>
          </p:cNvSpPr>
          <p:nvPr>
            <p:ph type="title"/>
          </p:nvPr>
        </p:nvSpPr>
        <p:spPr/>
        <p:txBody>
          <a:bodyPr/>
          <a:lstStyle/>
          <a:p>
            <a:r>
              <a:rPr lang="en-US" dirty="0"/>
              <a:t>End of Life (EOL)/End of Support (EOS)</a:t>
            </a:r>
          </a:p>
        </p:txBody>
      </p:sp>
    </p:spTree>
    <p:extLst>
      <p:ext uri="{BB962C8B-B14F-4D97-AF65-F5344CB8AC3E}">
        <p14:creationId xmlns:p14="http://schemas.microsoft.com/office/powerpoint/2010/main" val="11422097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In the case of computer software, end-of-life (EOL) refers to any software program that has become outdated and, therefore, no longer supported by the manufacturer. Alternately, a computer device that cannot run newer versions of software could also be defined as an EOL product.</a:t>
            </a:r>
          </a:p>
        </p:txBody>
      </p:sp>
      <p:sp>
        <p:nvSpPr>
          <p:cNvPr id="3" name="Footer Placeholder 2"/>
          <p:cNvSpPr>
            <a:spLocks noGrp="1"/>
          </p:cNvSpPr>
          <p:nvPr>
            <p:ph type="ftr" sz="quarter" idx="11"/>
          </p:nvPr>
        </p:nvSpPr>
        <p:spPr/>
        <p:txBody>
          <a:bodyPr/>
          <a:lstStyle/>
          <a:p>
            <a:r>
              <a:rPr lang="en-US" altLang="en-US" b="1"/>
              <a:t>Domain 2: Asset Security</a:t>
            </a:r>
            <a:endParaRPr lang="en-US" altLang="en-US" b="1" dirty="0"/>
          </a:p>
        </p:txBody>
      </p:sp>
      <p:sp>
        <p:nvSpPr>
          <p:cNvPr id="4" name="Slide Number Placeholder 3"/>
          <p:cNvSpPr>
            <a:spLocks noGrp="1"/>
          </p:cNvSpPr>
          <p:nvPr>
            <p:ph type="sldNum" sz="quarter" idx="12"/>
          </p:nvPr>
        </p:nvSpPr>
        <p:spPr/>
        <p:txBody>
          <a:bodyPr/>
          <a:lstStyle/>
          <a:p>
            <a:fld id="{03B1F02D-B6B4-4C75-AB3C-C12486DA92C2}" type="slidenum">
              <a:rPr lang="en-US" smtClean="0"/>
              <a:pPr/>
              <a:t>36</a:t>
            </a:fld>
            <a:endParaRPr lang="en-US" dirty="0"/>
          </a:p>
        </p:txBody>
      </p:sp>
      <p:sp>
        <p:nvSpPr>
          <p:cNvPr id="5" name="Title 4"/>
          <p:cNvSpPr>
            <a:spLocks noGrp="1"/>
          </p:cNvSpPr>
          <p:nvPr>
            <p:ph type="title"/>
          </p:nvPr>
        </p:nvSpPr>
        <p:spPr/>
        <p:txBody>
          <a:bodyPr/>
          <a:lstStyle/>
          <a:p>
            <a:r>
              <a:rPr lang="en-US" dirty="0"/>
              <a:t>EOL Issue</a:t>
            </a:r>
          </a:p>
        </p:txBody>
      </p:sp>
    </p:spTree>
    <p:extLst>
      <p:ext uri="{BB962C8B-B14F-4D97-AF65-F5344CB8AC3E}">
        <p14:creationId xmlns:p14="http://schemas.microsoft.com/office/powerpoint/2010/main" val="27165302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In the case of software, patches, bug fixes and security upgrades automatically stop. </a:t>
            </a:r>
          </a:p>
          <a:p>
            <a:r>
              <a:rPr lang="en-US" dirty="0"/>
              <a:t>This results in your product security is essentially at a dead halt. Your security is totally compromised. There’s no quick fix, either; vendors will no longer offer a patch.</a:t>
            </a:r>
          </a:p>
        </p:txBody>
      </p:sp>
      <p:sp>
        <p:nvSpPr>
          <p:cNvPr id="3" name="Footer Placeholder 2"/>
          <p:cNvSpPr>
            <a:spLocks noGrp="1"/>
          </p:cNvSpPr>
          <p:nvPr>
            <p:ph type="ftr" sz="quarter" idx="11"/>
          </p:nvPr>
        </p:nvSpPr>
        <p:spPr/>
        <p:txBody>
          <a:bodyPr/>
          <a:lstStyle/>
          <a:p>
            <a:r>
              <a:rPr lang="en-US" altLang="en-US" b="1"/>
              <a:t>Domain 2: Asset Security</a:t>
            </a:r>
            <a:endParaRPr lang="en-US" altLang="en-US" b="1" dirty="0"/>
          </a:p>
        </p:txBody>
      </p:sp>
      <p:sp>
        <p:nvSpPr>
          <p:cNvPr id="4" name="Slide Number Placeholder 3"/>
          <p:cNvSpPr>
            <a:spLocks noGrp="1"/>
          </p:cNvSpPr>
          <p:nvPr>
            <p:ph type="sldNum" sz="quarter" idx="12"/>
          </p:nvPr>
        </p:nvSpPr>
        <p:spPr/>
        <p:txBody>
          <a:bodyPr/>
          <a:lstStyle/>
          <a:p>
            <a:fld id="{03B1F02D-B6B4-4C75-AB3C-C12486DA92C2}" type="slidenum">
              <a:rPr lang="en-US" smtClean="0"/>
              <a:pPr/>
              <a:t>37</a:t>
            </a:fld>
            <a:endParaRPr lang="en-US" dirty="0"/>
          </a:p>
        </p:txBody>
      </p:sp>
      <p:sp>
        <p:nvSpPr>
          <p:cNvPr id="5" name="Title 4"/>
          <p:cNvSpPr>
            <a:spLocks noGrp="1"/>
          </p:cNvSpPr>
          <p:nvPr>
            <p:ph type="title"/>
          </p:nvPr>
        </p:nvSpPr>
        <p:spPr/>
        <p:txBody>
          <a:bodyPr/>
          <a:lstStyle/>
          <a:p>
            <a:r>
              <a:rPr lang="en-US" dirty="0"/>
              <a:t>EOS Issue</a:t>
            </a:r>
          </a:p>
        </p:txBody>
      </p:sp>
    </p:spTree>
    <p:extLst>
      <p:ext uri="{BB962C8B-B14F-4D97-AF65-F5344CB8AC3E}">
        <p14:creationId xmlns:p14="http://schemas.microsoft.com/office/powerpoint/2010/main" val="19167245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rgbClr val="0070C0"/>
          </a:solidFill>
        </p:spPr>
        <p:txBody>
          <a:bodyPr/>
          <a:lstStyle/>
          <a:p>
            <a:r>
              <a:rPr lang="en-US" dirty="0"/>
              <a:t>Domain Objectives  2.6</a:t>
            </a:r>
          </a:p>
        </p:txBody>
      </p:sp>
      <p:sp>
        <p:nvSpPr>
          <p:cNvPr id="2" name="Content Placeholder 1"/>
          <p:cNvSpPr>
            <a:spLocks noGrp="1"/>
          </p:cNvSpPr>
          <p:nvPr>
            <p:ph idx="1"/>
          </p:nvPr>
        </p:nvSpPr>
        <p:spPr/>
        <p:txBody>
          <a:bodyPr>
            <a:normAutofit/>
          </a:bodyPr>
          <a:lstStyle/>
          <a:p>
            <a:pPr marL="630238" indent="-630238">
              <a:buNone/>
            </a:pPr>
            <a:r>
              <a:rPr lang="en-US" sz="3200" dirty="0"/>
              <a:t>2.6  Determine data security controls and compliance requirements</a:t>
            </a:r>
          </a:p>
          <a:p>
            <a:pPr lvl="1"/>
            <a:r>
              <a:rPr lang="en-US" dirty="0"/>
              <a:t>Data states (e.g., in use, in transit, at rest)</a:t>
            </a:r>
          </a:p>
          <a:p>
            <a:pPr lvl="1"/>
            <a:r>
              <a:rPr lang="en-US" dirty="0"/>
              <a:t>Scoping and tailoring</a:t>
            </a:r>
          </a:p>
          <a:p>
            <a:pPr lvl="1"/>
            <a:r>
              <a:rPr lang="en-US" dirty="0"/>
              <a:t>Standards selection</a:t>
            </a:r>
          </a:p>
          <a:p>
            <a:pPr lvl="1"/>
            <a:r>
              <a:rPr lang="en-US" dirty="0"/>
              <a:t>Data protection methods (e.g., Digital Rights Management (DRM), Data Loss Prevention (DLP), Cloud Access Security Broker (CASB))</a:t>
            </a:r>
          </a:p>
        </p:txBody>
      </p:sp>
      <p:sp>
        <p:nvSpPr>
          <p:cNvPr id="6" name="Footer Placeholder 5"/>
          <p:cNvSpPr>
            <a:spLocks noGrp="1"/>
          </p:cNvSpPr>
          <p:nvPr>
            <p:ph type="ftr" sz="quarter" idx="11"/>
          </p:nvPr>
        </p:nvSpPr>
        <p:spPr/>
        <p:txBody>
          <a:bodyPr/>
          <a:lstStyle/>
          <a:p>
            <a:r>
              <a:rPr lang="en-US" altLang="en-US"/>
              <a:t>Domain 2: Asset Security</a:t>
            </a:r>
            <a:endParaRPr lang="en-US" altLang="en-US" dirty="0"/>
          </a:p>
        </p:txBody>
      </p:sp>
      <p:sp>
        <p:nvSpPr>
          <p:cNvPr id="8" name="Slide Number Placeholder 7"/>
          <p:cNvSpPr>
            <a:spLocks noGrp="1"/>
          </p:cNvSpPr>
          <p:nvPr>
            <p:ph type="sldNum" sz="quarter" idx="12"/>
          </p:nvPr>
        </p:nvSpPr>
        <p:spPr/>
        <p:txBody>
          <a:bodyPr/>
          <a:lstStyle/>
          <a:p>
            <a:fld id="{03B1F02D-B6B4-4C75-AB3C-C12486DA92C2}" type="slidenum">
              <a:rPr lang="en-US" smtClean="0"/>
              <a:pPr/>
              <a:t>38</a:t>
            </a:fld>
            <a:endParaRPr lang="en-US" dirty="0"/>
          </a:p>
        </p:txBody>
      </p:sp>
    </p:spTree>
    <p:extLst>
      <p:ext uri="{BB962C8B-B14F-4D97-AF65-F5344CB8AC3E}">
        <p14:creationId xmlns:p14="http://schemas.microsoft.com/office/powerpoint/2010/main" val="2435890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Protect data</a:t>
            </a:r>
          </a:p>
          <a:p>
            <a:pPr lvl="1"/>
            <a:r>
              <a:rPr lang="en-US" dirty="0"/>
              <a:t>Residing on systems (solution:  encryption)</a:t>
            </a:r>
          </a:p>
          <a:p>
            <a:pPr lvl="1"/>
            <a:r>
              <a:rPr lang="en-US" dirty="0"/>
              <a:t>In transit  (solution:  encryption)</a:t>
            </a:r>
          </a:p>
          <a:p>
            <a:pPr lvl="1"/>
            <a:r>
              <a:rPr lang="en-US" dirty="0"/>
              <a:t>In process (solution:  use trusted computing base)</a:t>
            </a:r>
          </a:p>
          <a:p>
            <a:endParaRPr lang="en-US" dirty="0"/>
          </a:p>
        </p:txBody>
      </p:sp>
      <p:sp>
        <p:nvSpPr>
          <p:cNvPr id="3" name="Footer Placeholder 2"/>
          <p:cNvSpPr>
            <a:spLocks noGrp="1"/>
          </p:cNvSpPr>
          <p:nvPr>
            <p:ph type="ftr" sz="quarter" idx="11"/>
          </p:nvPr>
        </p:nvSpPr>
        <p:spPr/>
        <p:txBody>
          <a:bodyPr/>
          <a:lstStyle/>
          <a:p>
            <a:r>
              <a:rPr lang="en-US" altLang="en-US" b="1"/>
              <a:t>Domain 2: Asset Security</a:t>
            </a:r>
            <a:endParaRPr lang="en-US" altLang="en-US" b="1" dirty="0"/>
          </a:p>
        </p:txBody>
      </p:sp>
      <p:sp>
        <p:nvSpPr>
          <p:cNvPr id="4" name="Slide Number Placeholder 3"/>
          <p:cNvSpPr>
            <a:spLocks noGrp="1"/>
          </p:cNvSpPr>
          <p:nvPr>
            <p:ph type="sldNum" sz="quarter" idx="12"/>
          </p:nvPr>
        </p:nvSpPr>
        <p:spPr/>
        <p:txBody>
          <a:bodyPr/>
          <a:lstStyle/>
          <a:p>
            <a:fld id="{03B1F02D-B6B4-4C75-AB3C-C12486DA92C2}" type="slidenum">
              <a:rPr lang="en-US" smtClean="0"/>
              <a:pPr/>
              <a:t>39</a:t>
            </a:fld>
            <a:endParaRPr lang="en-US" dirty="0"/>
          </a:p>
        </p:txBody>
      </p:sp>
      <p:sp>
        <p:nvSpPr>
          <p:cNvPr id="5" name="Title 4"/>
          <p:cNvSpPr>
            <a:spLocks noGrp="1"/>
          </p:cNvSpPr>
          <p:nvPr>
            <p:ph type="title"/>
          </p:nvPr>
        </p:nvSpPr>
        <p:spPr/>
        <p:txBody>
          <a:bodyPr/>
          <a:lstStyle/>
          <a:p>
            <a:r>
              <a:rPr lang="en-US" dirty="0"/>
              <a:t>Where does Data Need Protection</a:t>
            </a:r>
          </a:p>
        </p:txBody>
      </p:sp>
    </p:spTree>
    <p:extLst>
      <p:ext uri="{BB962C8B-B14F-4D97-AF65-F5344CB8AC3E}">
        <p14:creationId xmlns:p14="http://schemas.microsoft.com/office/powerpoint/2010/main" val="31040895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Scoping</a:t>
            </a:r>
          </a:p>
          <a:p>
            <a:pPr lvl="1"/>
            <a:r>
              <a:rPr lang="en-US" dirty="0"/>
              <a:t>Scoping guidance provides an enterprise with specific terms and conditions on the applicability and implementation of security controls</a:t>
            </a:r>
          </a:p>
          <a:p>
            <a:endParaRPr lang="en-US" dirty="0"/>
          </a:p>
          <a:p>
            <a:r>
              <a:rPr lang="en-US" dirty="0"/>
              <a:t>Tailoring </a:t>
            </a:r>
          </a:p>
          <a:p>
            <a:pPr lvl="1"/>
            <a:r>
              <a:rPr lang="en-US" dirty="0"/>
              <a:t>Scoping the assessment procedures to more closely match the characteristics of the information system and its operating environment</a:t>
            </a:r>
          </a:p>
        </p:txBody>
      </p:sp>
      <p:sp>
        <p:nvSpPr>
          <p:cNvPr id="3" name="Title 2"/>
          <p:cNvSpPr>
            <a:spLocks noGrp="1"/>
          </p:cNvSpPr>
          <p:nvPr>
            <p:ph type="title"/>
          </p:nvPr>
        </p:nvSpPr>
        <p:spPr/>
        <p:txBody>
          <a:bodyPr/>
          <a:lstStyle/>
          <a:p>
            <a:r>
              <a:rPr lang="en-US" dirty="0"/>
              <a:t>Scoping and Tailoring</a:t>
            </a:r>
          </a:p>
        </p:txBody>
      </p:sp>
      <p:sp>
        <p:nvSpPr>
          <p:cNvPr id="6" name="Footer Placeholder 5"/>
          <p:cNvSpPr>
            <a:spLocks noGrp="1"/>
          </p:cNvSpPr>
          <p:nvPr>
            <p:ph type="ftr" sz="quarter" idx="11"/>
          </p:nvPr>
        </p:nvSpPr>
        <p:spPr/>
        <p:txBody>
          <a:bodyPr/>
          <a:lstStyle/>
          <a:p>
            <a:r>
              <a:rPr lang="en-US" altLang="en-US"/>
              <a:t>Domain 2: Asset Security</a:t>
            </a:r>
            <a:endParaRPr lang="en-US" altLang="en-US" dirty="0"/>
          </a:p>
        </p:txBody>
      </p:sp>
      <p:sp>
        <p:nvSpPr>
          <p:cNvPr id="8" name="Slide Number Placeholder 7"/>
          <p:cNvSpPr>
            <a:spLocks noGrp="1"/>
          </p:cNvSpPr>
          <p:nvPr>
            <p:ph type="sldNum" sz="quarter" idx="12"/>
          </p:nvPr>
        </p:nvSpPr>
        <p:spPr/>
        <p:txBody>
          <a:bodyPr/>
          <a:lstStyle/>
          <a:p>
            <a:fld id="{03B1F02D-B6B4-4C75-AB3C-C12486DA92C2}" type="slidenum">
              <a:rPr lang="en-US" smtClean="0"/>
              <a:pPr/>
              <a:t>40</a:t>
            </a:fld>
            <a:endParaRPr lang="en-US" dirty="0"/>
          </a:p>
        </p:txBody>
      </p:sp>
    </p:spTree>
    <p:extLst>
      <p:ext uri="{BB962C8B-B14F-4D97-AF65-F5344CB8AC3E}">
        <p14:creationId xmlns:p14="http://schemas.microsoft.com/office/powerpoint/2010/main" val="26689033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 xmlns:a16="http://schemas.microsoft.com/office/drawing/2014/main" id="{58837991-661B-447D-8EAD-DFFB99CDFAB7}"/>
              </a:ext>
            </a:extLst>
          </p:cNvPr>
          <p:cNvSpPr>
            <a:spLocks noGrp="1"/>
          </p:cNvSpPr>
          <p:nvPr>
            <p:ph idx="1"/>
          </p:nvPr>
        </p:nvSpPr>
        <p:spPr/>
        <p:txBody>
          <a:bodyPr>
            <a:normAutofit/>
          </a:bodyPr>
          <a:lstStyle/>
          <a:p>
            <a:r>
              <a:rPr lang="en-US" dirty="0">
                <a:effectLst/>
                <a:latin typeface="Calibri" panose="020F0502020204030204" pitchFamily="34" charset="0"/>
                <a:cs typeface="Calibri" panose="020F0502020204030204" pitchFamily="34" charset="0"/>
              </a:rPr>
              <a:t>Choose a recognized framework or a combination of pieces from recognized frameworks to establish the baseline requirements. </a:t>
            </a:r>
          </a:p>
          <a:p>
            <a:r>
              <a:rPr lang="en-US" dirty="0">
                <a:effectLst/>
                <a:latin typeface="Calibri" panose="020F0502020204030204" pitchFamily="34" charset="0"/>
                <a:cs typeface="Calibri" panose="020F0502020204030204" pitchFamily="34" charset="0"/>
              </a:rPr>
              <a:t>If a standard is recognized by regulators or security industry entities, that most likely means expert practitioners in the field developed the standards. </a:t>
            </a:r>
          </a:p>
          <a:p>
            <a:r>
              <a:rPr lang="en-US" dirty="0"/>
              <a:t>Choose standards that enable compliance.  Security compliance is a legal concern for organizations in many industries today</a:t>
            </a:r>
          </a:p>
        </p:txBody>
      </p:sp>
      <p:sp>
        <p:nvSpPr>
          <p:cNvPr id="3" name="Footer Placeholder 2">
            <a:extLst>
              <a:ext uri="{FF2B5EF4-FFF2-40B4-BE49-F238E27FC236}">
                <a16:creationId xmlns="" xmlns:a16="http://schemas.microsoft.com/office/drawing/2014/main" id="{9439FA9B-8DE5-40A7-893C-F47DD48DC026}"/>
              </a:ext>
            </a:extLst>
          </p:cNvPr>
          <p:cNvSpPr>
            <a:spLocks noGrp="1"/>
          </p:cNvSpPr>
          <p:nvPr>
            <p:ph type="ftr" sz="quarter" idx="11"/>
          </p:nvPr>
        </p:nvSpPr>
        <p:spPr/>
        <p:txBody>
          <a:bodyPr/>
          <a:lstStyle/>
          <a:p>
            <a:r>
              <a:rPr lang="en-US" altLang="en-US" b="1"/>
              <a:t>Domain 2: Asset Security</a:t>
            </a:r>
            <a:endParaRPr lang="en-US" altLang="en-US" b="1" dirty="0"/>
          </a:p>
        </p:txBody>
      </p:sp>
      <p:sp>
        <p:nvSpPr>
          <p:cNvPr id="4" name="Slide Number Placeholder 3">
            <a:extLst>
              <a:ext uri="{FF2B5EF4-FFF2-40B4-BE49-F238E27FC236}">
                <a16:creationId xmlns="" xmlns:a16="http://schemas.microsoft.com/office/drawing/2014/main" id="{3CB4F839-3559-4B89-8976-9C96AF05E7DE}"/>
              </a:ext>
            </a:extLst>
          </p:cNvPr>
          <p:cNvSpPr>
            <a:spLocks noGrp="1"/>
          </p:cNvSpPr>
          <p:nvPr>
            <p:ph type="sldNum" sz="quarter" idx="12"/>
          </p:nvPr>
        </p:nvSpPr>
        <p:spPr/>
        <p:txBody>
          <a:bodyPr/>
          <a:lstStyle/>
          <a:p>
            <a:fld id="{03B1F02D-B6B4-4C75-AB3C-C12486DA92C2}" type="slidenum">
              <a:rPr lang="en-US" smtClean="0"/>
              <a:pPr/>
              <a:t>41</a:t>
            </a:fld>
            <a:endParaRPr lang="en-US" dirty="0"/>
          </a:p>
        </p:txBody>
      </p:sp>
      <p:sp>
        <p:nvSpPr>
          <p:cNvPr id="5" name="Title 4">
            <a:extLst>
              <a:ext uri="{FF2B5EF4-FFF2-40B4-BE49-F238E27FC236}">
                <a16:creationId xmlns="" xmlns:a16="http://schemas.microsoft.com/office/drawing/2014/main" id="{B45DE953-591A-4FAE-8DE1-2CB361A9FB66}"/>
              </a:ext>
            </a:extLst>
          </p:cNvPr>
          <p:cNvSpPr>
            <a:spLocks noGrp="1"/>
          </p:cNvSpPr>
          <p:nvPr>
            <p:ph type="title"/>
          </p:nvPr>
        </p:nvSpPr>
        <p:spPr/>
        <p:txBody>
          <a:bodyPr/>
          <a:lstStyle/>
          <a:p>
            <a:r>
              <a:rPr lang="en-US" dirty="0"/>
              <a:t>Standards Selection</a:t>
            </a:r>
          </a:p>
        </p:txBody>
      </p:sp>
    </p:spTree>
    <p:extLst>
      <p:ext uri="{BB962C8B-B14F-4D97-AF65-F5344CB8AC3E}">
        <p14:creationId xmlns:p14="http://schemas.microsoft.com/office/powerpoint/2010/main" val="4644380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400" dirty="0"/>
              <a:t>DRM defines the interaction between the user, permissions, and content during the creation of content, distribution and upkeep of content, and use of content</a:t>
            </a:r>
          </a:p>
          <a:p>
            <a:r>
              <a:rPr lang="en-US" sz="2400" dirty="0"/>
              <a:t>Lacks standardization</a:t>
            </a:r>
          </a:p>
          <a:p>
            <a:r>
              <a:rPr lang="en-US" sz="2400" dirty="0"/>
              <a:t>4 Types</a:t>
            </a:r>
          </a:p>
          <a:p>
            <a:pPr lvl="1"/>
            <a:r>
              <a:rPr lang="en-US" sz="2000" dirty="0"/>
              <a:t>Always on DRM</a:t>
            </a:r>
          </a:p>
          <a:p>
            <a:pPr lvl="1"/>
            <a:r>
              <a:rPr lang="en-US" sz="2000" dirty="0"/>
              <a:t>USB Key</a:t>
            </a:r>
          </a:p>
          <a:p>
            <a:pPr lvl="1"/>
            <a:r>
              <a:rPr lang="en-US" sz="2000" dirty="0"/>
              <a:t>Digital Watermark</a:t>
            </a:r>
          </a:p>
          <a:p>
            <a:pPr lvl="1"/>
            <a:r>
              <a:rPr lang="en-US" sz="2000" dirty="0"/>
              <a:t>Fingerprinting</a:t>
            </a:r>
          </a:p>
          <a:p>
            <a:r>
              <a:rPr lang="en-US" sz="2400" dirty="0"/>
              <a:t>Amendment to copyright law known as the Digital Millennium Copyright Act (DMCA)</a:t>
            </a:r>
          </a:p>
        </p:txBody>
      </p:sp>
      <p:sp>
        <p:nvSpPr>
          <p:cNvPr id="3" name="Title 2"/>
          <p:cNvSpPr>
            <a:spLocks noGrp="1"/>
          </p:cNvSpPr>
          <p:nvPr>
            <p:ph type="title"/>
          </p:nvPr>
        </p:nvSpPr>
        <p:spPr/>
        <p:txBody>
          <a:bodyPr/>
          <a:lstStyle/>
          <a:p>
            <a:r>
              <a:rPr lang="en-US" dirty="0"/>
              <a:t>Digital Rights Management (DRM)</a:t>
            </a:r>
          </a:p>
        </p:txBody>
      </p:sp>
      <p:sp>
        <p:nvSpPr>
          <p:cNvPr id="4" name="Footer Placeholder 3"/>
          <p:cNvSpPr>
            <a:spLocks noGrp="1"/>
          </p:cNvSpPr>
          <p:nvPr>
            <p:ph type="ftr" sz="quarter" idx="11"/>
          </p:nvPr>
        </p:nvSpPr>
        <p:spPr/>
        <p:txBody>
          <a:bodyPr/>
          <a:lstStyle/>
          <a:p>
            <a:pPr>
              <a:lnSpc>
                <a:spcPct val="115000"/>
              </a:lnSpc>
              <a:spcAft>
                <a:spcPts val="1000"/>
              </a:spcAft>
            </a:pPr>
            <a:r>
              <a:rPr lang="en-US" kern="100">
                <a:ea typeface="Times New Roman" panose="02020603050405020304" pitchFamily="18" charset="0"/>
                <a:cs typeface="Times New Roman" panose="02020603050405020304" pitchFamily="18" charset="0"/>
              </a:rPr>
              <a:t>Domain 3: Security Architecture and Engineering</a:t>
            </a:r>
            <a:endParaRPr lang="en-US" kern="100" dirty="0">
              <a:ea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2"/>
          </p:nvPr>
        </p:nvSpPr>
        <p:spPr/>
        <p:txBody>
          <a:bodyPr/>
          <a:lstStyle/>
          <a:p>
            <a:fld id="{03B1F02D-B6B4-4C75-AB3C-C12486DA92C2}" type="slidenum">
              <a:rPr lang="en-US" smtClean="0"/>
              <a:pPr/>
              <a:t>42</a:t>
            </a:fld>
            <a:endParaRPr lang="en-US" dirty="0"/>
          </a:p>
        </p:txBody>
      </p:sp>
    </p:spTree>
    <p:extLst>
      <p:ext uri="{BB962C8B-B14F-4D97-AF65-F5344CB8AC3E}">
        <p14:creationId xmlns:p14="http://schemas.microsoft.com/office/powerpoint/2010/main" val="9439843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400" dirty="0"/>
              <a:t>Data Leak/Loss Prevention (DLP)</a:t>
            </a:r>
          </a:p>
          <a:p>
            <a:pPr lvl="1"/>
            <a:r>
              <a:rPr lang="en-US" dirty="0"/>
              <a:t>Technologies aimed at stemming the loss of sensitive information</a:t>
            </a:r>
          </a:p>
          <a:p>
            <a:pPr lvl="1"/>
            <a:r>
              <a:rPr lang="en-US" dirty="0"/>
              <a:t>Focuses on location, classification, and monitoring information in transit, storage, or being processed</a:t>
            </a:r>
          </a:p>
          <a:p>
            <a:pPr lvl="1"/>
            <a:r>
              <a:rPr lang="en-US" b="1" u="sng" dirty="0"/>
              <a:t>3 key objectives</a:t>
            </a:r>
          </a:p>
          <a:p>
            <a:pPr lvl="2"/>
            <a:r>
              <a:rPr lang="en-US" sz="2400" dirty="0"/>
              <a:t>Locate and catalog sensitive information (storage)</a:t>
            </a:r>
          </a:p>
          <a:p>
            <a:pPr lvl="2"/>
            <a:r>
              <a:rPr lang="en-US" sz="2400" dirty="0"/>
              <a:t>Monitor and control the movement of sensitive information (transit)</a:t>
            </a:r>
          </a:p>
          <a:p>
            <a:pPr lvl="2"/>
            <a:r>
              <a:rPr lang="en-US" sz="2400" dirty="0"/>
              <a:t>Monitor and control the movement of sensitive information on the system (processing)</a:t>
            </a:r>
          </a:p>
        </p:txBody>
      </p:sp>
      <p:sp>
        <p:nvSpPr>
          <p:cNvPr id="3" name="Title 2"/>
          <p:cNvSpPr>
            <a:spLocks noGrp="1"/>
          </p:cNvSpPr>
          <p:nvPr>
            <p:ph type="title"/>
          </p:nvPr>
        </p:nvSpPr>
        <p:spPr/>
        <p:txBody>
          <a:bodyPr/>
          <a:lstStyle/>
          <a:p>
            <a:r>
              <a:rPr lang="en-US" dirty="0"/>
              <a:t>Investigations – Continuous and Egress Monitoring</a:t>
            </a:r>
          </a:p>
        </p:txBody>
      </p:sp>
      <p:sp>
        <p:nvSpPr>
          <p:cNvPr id="8" name="Footer Placeholder 7"/>
          <p:cNvSpPr>
            <a:spLocks noGrp="1"/>
          </p:cNvSpPr>
          <p:nvPr>
            <p:ph type="ftr" sz="quarter" idx="11"/>
          </p:nvPr>
        </p:nvSpPr>
        <p:spPr/>
        <p:txBody>
          <a:bodyPr/>
          <a:lstStyle/>
          <a:p>
            <a:r>
              <a:rPr lang="en-US" altLang="en-US" dirty="0"/>
              <a:t>Domain 2: Asset Security</a:t>
            </a:r>
          </a:p>
        </p:txBody>
      </p:sp>
      <p:sp>
        <p:nvSpPr>
          <p:cNvPr id="9" name="Slide Number Placeholder 8"/>
          <p:cNvSpPr>
            <a:spLocks noGrp="1"/>
          </p:cNvSpPr>
          <p:nvPr>
            <p:ph type="sldNum" sz="quarter" idx="12"/>
          </p:nvPr>
        </p:nvSpPr>
        <p:spPr/>
        <p:txBody>
          <a:bodyPr/>
          <a:lstStyle/>
          <a:p>
            <a:fld id="{03B1F02D-B6B4-4C75-AB3C-C12486DA92C2}" type="slidenum">
              <a:rPr lang="en-US" smtClean="0"/>
              <a:pPr/>
              <a:t>43</a:t>
            </a:fld>
            <a:endParaRPr lang="en-US" dirty="0"/>
          </a:p>
        </p:txBody>
      </p:sp>
    </p:spTree>
    <p:extLst>
      <p:ext uri="{BB962C8B-B14F-4D97-AF65-F5344CB8AC3E}">
        <p14:creationId xmlns:p14="http://schemas.microsoft.com/office/powerpoint/2010/main" val="29480672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a:t>Helps extend on-premises controls or transform controls to the various cloud environments</a:t>
            </a:r>
          </a:p>
          <a:p>
            <a:r>
              <a:rPr lang="en-US" dirty="0"/>
              <a:t>Middleman between cloud and customer (primarily software)</a:t>
            </a:r>
          </a:p>
          <a:p>
            <a:r>
              <a:rPr lang="en-US" dirty="0"/>
              <a:t>Can augment security by monitoring egress and ingress of data and services</a:t>
            </a:r>
          </a:p>
          <a:p>
            <a:r>
              <a:rPr lang="en-US" dirty="0"/>
              <a:t>Can help discover unauthorized use or attempts to access cloud data</a:t>
            </a:r>
          </a:p>
          <a:p>
            <a:r>
              <a:rPr lang="en-US" dirty="0"/>
              <a:t>Can use machine learning to watch for abnormal human behavior</a:t>
            </a:r>
          </a:p>
        </p:txBody>
      </p:sp>
      <p:sp>
        <p:nvSpPr>
          <p:cNvPr id="3" name="Footer Placeholder 2"/>
          <p:cNvSpPr>
            <a:spLocks noGrp="1"/>
          </p:cNvSpPr>
          <p:nvPr>
            <p:ph type="ftr" sz="quarter" idx="11"/>
          </p:nvPr>
        </p:nvSpPr>
        <p:spPr/>
        <p:txBody>
          <a:bodyPr/>
          <a:lstStyle/>
          <a:p>
            <a:r>
              <a:rPr lang="en-US" altLang="en-US" dirty="0"/>
              <a:t>Domain 2: Asset Security</a:t>
            </a:r>
          </a:p>
        </p:txBody>
      </p:sp>
      <p:sp>
        <p:nvSpPr>
          <p:cNvPr id="4" name="Slide Number Placeholder 3"/>
          <p:cNvSpPr>
            <a:spLocks noGrp="1"/>
          </p:cNvSpPr>
          <p:nvPr>
            <p:ph type="sldNum" sz="quarter" idx="12"/>
          </p:nvPr>
        </p:nvSpPr>
        <p:spPr/>
        <p:txBody>
          <a:bodyPr/>
          <a:lstStyle/>
          <a:p>
            <a:fld id="{03B1F02D-B6B4-4C75-AB3C-C12486DA92C2}" type="slidenum">
              <a:rPr lang="en-US" smtClean="0"/>
              <a:pPr/>
              <a:t>44</a:t>
            </a:fld>
            <a:endParaRPr lang="en-US" dirty="0"/>
          </a:p>
        </p:txBody>
      </p:sp>
      <p:sp>
        <p:nvSpPr>
          <p:cNvPr id="5" name="Title 4"/>
          <p:cNvSpPr>
            <a:spLocks noGrp="1"/>
          </p:cNvSpPr>
          <p:nvPr>
            <p:ph type="title"/>
          </p:nvPr>
        </p:nvSpPr>
        <p:spPr/>
        <p:txBody>
          <a:bodyPr/>
          <a:lstStyle/>
          <a:p>
            <a:r>
              <a:rPr lang="en-US" dirty="0"/>
              <a:t>Cloud Access Security Broker (CASB) Technology</a:t>
            </a:r>
          </a:p>
        </p:txBody>
      </p:sp>
    </p:spTree>
    <p:extLst>
      <p:ext uri="{BB962C8B-B14F-4D97-AF65-F5344CB8AC3E}">
        <p14:creationId xmlns:p14="http://schemas.microsoft.com/office/powerpoint/2010/main" val="27706219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4915" name="Footer Placeholder 4"/>
          <p:cNvSpPr>
            <a:spLocks noGrp="1"/>
          </p:cNvSpPr>
          <p:nvPr>
            <p:ph type="ftr" sz="quarter" idx="11"/>
          </p:nvPr>
        </p:nvSpPr>
        <p:spPr/>
        <p:txBody>
          <a:bodyPr/>
          <a:lstStyle/>
          <a:p>
            <a:r>
              <a:rPr lang="en-US" dirty="0"/>
              <a:t>Domain 2: Asset Security</a:t>
            </a:r>
          </a:p>
        </p:txBody>
      </p:sp>
      <p:sp>
        <p:nvSpPr>
          <p:cNvPr id="65538" name="Rectangle 2"/>
          <p:cNvSpPr>
            <a:spLocks noGrp="1" noChangeArrowheads="1"/>
          </p:cNvSpPr>
          <p:nvPr>
            <p:ph type="title"/>
          </p:nvPr>
        </p:nvSpPr>
        <p:spPr/>
        <p:txBody>
          <a:bodyPr/>
          <a:lstStyle/>
          <a:p>
            <a:r>
              <a:rPr lang="en-US" dirty="0"/>
              <a:t> Questions?</a:t>
            </a:r>
          </a:p>
        </p:txBody>
      </p:sp>
      <p:pic>
        <p:nvPicPr>
          <p:cNvPr id="7" name="Picture 6" descr="istock_000012204695medium_0.jpg"/>
          <p:cNvPicPr>
            <a:picLocks noChangeAspect="1"/>
          </p:cNvPicPr>
          <p:nvPr/>
        </p:nvPicPr>
        <p:blipFill>
          <a:blip r:embed="rId3" cstate="print"/>
          <a:stretch>
            <a:fillRect/>
          </a:stretch>
        </p:blipFill>
        <p:spPr>
          <a:xfrm>
            <a:off x="6791323" y="2129879"/>
            <a:ext cx="3382965" cy="3139670"/>
          </a:xfrm>
          <a:prstGeom prst="rect">
            <a:avLst/>
          </a:prstGeom>
        </p:spPr>
      </p:pic>
      <p:sp>
        <p:nvSpPr>
          <p:cNvPr id="2" name="Slide Number Placeholder 1"/>
          <p:cNvSpPr>
            <a:spLocks noGrp="1"/>
          </p:cNvSpPr>
          <p:nvPr>
            <p:ph type="sldNum" sz="quarter" idx="12"/>
          </p:nvPr>
        </p:nvSpPr>
        <p:spPr/>
        <p:txBody>
          <a:bodyPr/>
          <a:lstStyle/>
          <a:p>
            <a:fld id="{03B1F02D-B6B4-4C75-AB3C-C12486DA92C2}" type="slidenum">
              <a:rPr lang="en-US" smtClean="0"/>
              <a:pPr/>
              <a:t>45</a:t>
            </a:fld>
            <a:endParaRPr lang="en-US" dirty="0"/>
          </a:p>
        </p:txBody>
      </p:sp>
    </p:spTree>
    <p:extLst>
      <p:ext uri="{BB962C8B-B14F-4D97-AF65-F5344CB8AC3E}">
        <p14:creationId xmlns:p14="http://schemas.microsoft.com/office/powerpoint/2010/main" val="576450806"/>
      </p:ext>
    </p:extLst>
  </p:cSld>
  <p:clrMapOvr>
    <a:masterClrMapping/>
  </p:clrMapOvr>
</p:sld>
</file>

<file path=ppt/theme/theme1.xml><?xml version="1.0" encoding="utf-8"?>
<a:theme xmlns:a="http://schemas.openxmlformats.org/drawingml/2006/main" name="Office Theme">
  <a:themeElements>
    <a:clrScheme name="Orange">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2879</TotalTime>
  <Words>5883</Words>
  <Application>Microsoft Office PowerPoint</Application>
  <PresentationFormat>Widescreen</PresentationFormat>
  <Paragraphs>877</Paragraphs>
  <Slides>45</Slides>
  <Notes>37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45</vt:i4>
      </vt:variant>
    </vt:vector>
  </HeadingPairs>
  <TitlesOfParts>
    <vt:vector size="52" baseType="lpstr">
      <vt:lpstr>Arial</vt:lpstr>
      <vt:lpstr>Calibri</vt:lpstr>
      <vt:lpstr>Calibri Light</vt:lpstr>
      <vt:lpstr>Tahoma</vt:lpstr>
      <vt:lpstr>Times New Roman</vt:lpstr>
      <vt:lpstr>Wingdings 3</vt:lpstr>
      <vt:lpstr>Office Theme</vt:lpstr>
      <vt:lpstr>Asset Security</vt:lpstr>
      <vt:lpstr>Test Objectives at a glance</vt:lpstr>
      <vt:lpstr>Domain Objectives   2.1</vt:lpstr>
      <vt:lpstr>Categorization</vt:lpstr>
      <vt:lpstr>Information Classification </vt:lpstr>
      <vt:lpstr>Data Classification</vt:lpstr>
      <vt:lpstr>Data Classification</vt:lpstr>
      <vt:lpstr>Domain Objectives   2.2</vt:lpstr>
      <vt:lpstr>Establish Handling Requirements</vt:lpstr>
      <vt:lpstr>Domain Objectives   2.3</vt:lpstr>
      <vt:lpstr>Data Ownership</vt:lpstr>
      <vt:lpstr>Tangible / Intangible Assets </vt:lpstr>
      <vt:lpstr>Asset Management</vt:lpstr>
      <vt:lpstr>Basic Steps for Creating a Retention Policy</vt:lpstr>
      <vt:lpstr>Record Retention Policy</vt:lpstr>
      <vt:lpstr>Asset Lifecycle</vt:lpstr>
      <vt:lpstr>Good Data Management Practices</vt:lpstr>
      <vt:lpstr>Data Policy</vt:lpstr>
      <vt:lpstr>Domain Objectives  2.4</vt:lpstr>
      <vt:lpstr>Data Management Roles and Responsibilities</vt:lpstr>
      <vt:lpstr>Data Ownership - Types</vt:lpstr>
      <vt:lpstr>Data Custodianship</vt:lpstr>
      <vt:lpstr>Data Controller</vt:lpstr>
      <vt:lpstr>Data Processor </vt:lpstr>
      <vt:lpstr>Data Steward</vt:lpstr>
      <vt:lpstr>Data Quality</vt:lpstr>
      <vt:lpstr>Data Quality</vt:lpstr>
      <vt:lpstr>Data Remanence Considerations</vt:lpstr>
      <vt:lpstr>Data Remanence</vt:lpstr>
      <vt:lpstr>Destruction and Disposal</vt:lpstr>
      <vt:lpstr>Data Security Controls</vt:lpstr>
      <vt:lpstr>Baselines</vt:lpstr>
      <vt:lpstr>Fundamental Principles of Information Security</vt:lpstr>
      <vt:lpstr>Domain Objectives  2.5</vt:lpstr>
      <vt:lpstr>End of Life (EOL)/End of Support (EOS)</vt:lpstr>
      <vt:lpstr>EOL Issue</vt:lpstr>
      <vt:lpstr>EOS Issue</vt:lpstr>
      <vt:lpstr>Domain Objectives  2.6</vt:lpstr>
      <vt:lpstr>Where does Data Need Protection</vt:lpstr>
      <vt:lpstr>Scoping and Tailoring</vt:lpstr>
      <vt:lpstr>Standards Selection</vt:lpstr>
      <vt:lpstr>Digital Rights Management (DRM)</vt:lpstr>
      <vt:lpstr>Investigations – Continuous and Egress Monitoring</vt:lpstr>
      <vt:lpstr>Cloud Access Security Broker (CASB) Technology</vt:lpstr>
      <vt:lpstr> Questions?</vt:lpstr>
    </vt:vector>
  </TitlesOfParts>
  <Company>United States Army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Little, Chloe E. - Contractor</dc:creator>
  <cp:lastModifiedBy>instructor</cp:lastModifiedBy>
  <cp:revision>61</cp:revision>
  <dcterms:created xsi:type="dcterms:W3CDTF">2016-03-08T16:56:05Z</dcterms:created>
  <dcterms:modified xsi:type="dcterms:W3CDTF">2022-07-19T13:18:49Z</dcterms:modified>
</cp:coreProperties>
</file>