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media/image54.jpg" ContentType="image/jpg"/>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5"/>
  </p:notesMasterIdLst>
  <p:sldIdLst>
    <p:sldId id="257" r:id="rId2"/>
    <p:sldId id="517" r:id="rId3"/>
    <p:sldId id="518" r:id="rId4"/>
    <p:sldId id="519" r:id="rId5"/>
    <p:sldId id="258" r:id="rId6"/>
    <p:sldId id="620" r:id="rId7"/>
    <p:sldId id="621" r:id="rId8"/>
    <p:sldId id="622" r:id="rId9"/>
    <p:sldId id="623" r:id="rId10"/>
    <p:sldId id="616" r:id="rId11"/>
    <p:sldId id="617" r:id="rId12"/>
    <p:sldId id="619" r:id="rId13"/>
    <p:sldId id="615" r:id="rId14"/>
    <p:sldId id="618" r:id="rId15"/>
    <p:sldId id="624" r:id="rId16"/>
    <p:sldId id="625" r:id="rId17"/>
    <p:sldId id="434" r:id="rId18"/>
    <p:sldId id="436" r:id="rId19"/>
    <p:sldId id="438" r:id="rId20"/>
    <p:sldId id="558" r:id="rId21"/>
    <p:sldId id="560" r:id="rId22"/>
    <p:sldId id="561" r:id="rId23"/>
    <p:sldId id="562" r:id="rId24"/>
    <p:sldId id="569" r:id="rId25"/>
    <p:sldId id="374" r:id="rId26"/>
    <p:sldId id="606" r:id="rId27"/>
    <p:sldId id="607" r:id="rId28"/>
    <p:sldId id="608" r:id="rId29"/>
    <p:sldId id="609" r:id="rId30"/>
    <p:sldId id="610" r:id="rId31"/>
    <p:sldId id="611" r:id="rId32"/>
    <p:sldId id="554" r:id="rId33"/>
    <p:sldId id="555" r:id="rId34"/>
    <p:sldId id="556" r:id="rId35"/>
    <p:sldId id="557" r:id="rId36"/>
    <p:sldId id="612" r:id="rId37"/>
    <p:sldId id="613" r:id="rId38"/>
    <p:sldId id="626" r:id="rId39"/>
    <p:sldId id="627" r:id="rId40"/>
    <p:sldId id="614" r:id="rId41"/>
    <p:sldId id="408" r:id="rId42"/>
    <p:sldId id="578" r:id="rId43"/>
    <p:sldId id="604" r:id="rId44"/>
    <p:sldId id="628" r:id="rId45"/>
    <p:sldId id="605" r:id="rId46"/>
    <p:sldId id="375" r:id="rId47"/>
    <p:sldId id="602" r:id="rId48"/>
    <p:sldId id="601" r:id="rId49"/>
    <p:sldId id="570" r:id="rId50"/>
    <p:sldId id="603" r:id="rId51"/>
    <p:sldId id="571" r:id="rId52"/>
    <p:sldId id="409" r:id="rId53"/>
    <p:sldId id="548" r:id="rId54"/>
    <p:sldId id="549" r:id="rId55"/>
    <p:sldId id="550" r:id="rId56"/>
    <p:sldId id="551" r:id="rId57"/>
    <p:sldId id="552" r:id="rId58"/>
    <p:sldId id="553" r:id="rId59"/>
    <p:sldId id="376" r:id="rId60"/>
    <p:sldId id="597" r:id="rId61"/>
    <p:sldId id="521" r:id="rId62"/>
    <p:sldId id="631" r:id="rId63"/>
    <p:sldId id="523" r:id="rId64"/>
    <p:sldId id="524" r:id="rId65"/>
    <p:sldId id="377" r:id="rId66"/>
    <p:sldId id="584" r:id="rId67"/>
    <p:sldId id="585" r:id="rId68"/>
    <p:sldId id="629" r:id="rId69"/>
    <p:sldId id="630" r:id="rId70"/>
    <p:sldId id="586" r:id="rId71"/>
    <p:sldId id="587" r:id="rId72"/>
    <p:sldId id="598" r:id="rId73"/>
    <p:sldId id="599" r:id="rId74"/>
    <p:sldId id="600" r:id="rId75"/>
    <p:sldId id="259" r:id="rId76"/>
    <p:sldId id="520" r:id="rId77"/>
    <p:sldId id="410" r:id="rId78"/>
    <p:sldId id="442" r:id="rId79"/>
    <p:sldId id="443" r:id="rId80"/>
    <p:sldId id="444" r:id="rId81"/>
    <p:sldId id="411" r:id="rId82"/>
    <p:sldId id="572" r:id="rId83"/>
    <p:sldId id="573" r:id="rId84"/>
    <p:sldId id="574" r:id="rId85"/>
    <p:sldId id="575" r:id="rId86"/>
    <p:sldId id="576" r:id="rId87"/>
    <p:sldId id="577" r:id="rId88"/>
    <p:sldId id="525" r:id="rId89"/>
    <p:sldId id="412" r:id="rId90"/>
    <p:sldId id="415" r:id="rId91"/>
    <p:sldId id="416" r:id="rId92"/>
    <p:sldId id="417" r:id="rId93"/>
    <p:sldId id="418" r:id="rId94"/>
    <p:sldId id="419" r:id="rId95"/>
    <p:sldId id="420" r:id="rId96"/>
    <p:sldId id="421" r:id="rId97"/>
    <p:sldId id="422" r:id="rId98"/>
    <p:sldId id="423" r:id="rId99"/>
    <p:sldId id="424" r:id="rId100"/>
    <p:sldId id="429" r:id="rId101"/>
    <p:sldId id="430" r:id="rId102"/>
    <p:sldId id="431" r:id="rId103"/>
    <p:sldId id="378" r:id="rId104"/>
    <p:sldId id="425" r:id="rId105"/>
    <p:sldId id="426" r:id="rId106"/>
    <p:sldId id="432" r:id="rId107"/>
    <p:sldId id="433" r:id="rId108"/>
    <p:sldId id="588" r:id="rId109"/>
    <p:sldId id="413" r:id="rId110"/>
    <p:sldId id="589" r:id="rId111"/>
    <p:sldId id="590" r:id="rId112"/>
    <p:sldId id="414" r:id="rId113"/>
    <p:sldId id="526" r:id="rId114"/>
    <p:sldId id="527" r:id="rId115"/>
    <p:sldId id="528" r:id="rId116"/>
    <p:sldId id="529" r:id="rId117"/>
    <p:sldId id="530" r:id="rId118"/>
    <p:sldId id="531" r:id="rId119"/>
    <p:sldId id="532" r:id="rId120"/>
    <p:sldId id="533" r:id="rId121"/>
    <p:sldId id="534" r:id="rId122"/>
    <p:sldId id="535" r:id="rId123"/>
    <p:sldId id="536" r:id="rId124"/>
    <p:sldId id="537" r:id="rId125"/>
    <p:sldId id="538" r:id="rId126"/>
    <p:sldId id="539" r:id="rId127"/>
    <p:sldId id="540" r:id="rId128"/>
    <p:sldId id="541" r:id="rId129"/>
    <p:sldId id="542" r:id="rId130"/>
    <p:sldId id="543" r:id="rId131"/>
    <p:sldId id="544" r:id="rId132"/>
    <p:sldId id="545" r:id="rId133"/>
    <p:sldId id="546" r:id="rId134"/>
    <p:sldId id="547" r:id="rId135"/>
    <p:sldId id="580" r:id="rId136"/>
    <p:sldId id="581" r:id="rId137"/>
    <p:sldId id="582" r:id="rId138"/>
    <p:sldId id="583" r:id="rId139"/>
    <p:sldId id="379" r:id="rId140"/>
    <p:sldId id="368" r:id="rId141"/>
    <p:sldId id="369" r:id="rId142"/>
    <p:sldId id="370" r:id="rId143"/>
    <p:sldId id="371" r:id="rId1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3123" autoAdjust="0"/>
  </p:normalViewPr>
  <p:slideViewPr>
    <p:cSldViewPr snapToGrid="0">
      <p:cViewPr varScale="1">
        <p:scale>
          <a:sx n="64" d="100"/>
          <a:sy n="64" d="100"/>
        </p:scale>
        <p:origin x="696" y="58"/>
      </p:cViewPr>
      <p:guideLst>
        <p:guide orient="horz" pos="2160"/>
        <p:guide pos="3840"/>
      </p:guideLst>
    </p:cSldViewPr>
  </p:slideViewPr>
  <p:notesTextViewPr>
    <p:cViewPr>
      <p:scale>
        <a:sx n="125" d="100"/>
        <a:sy n="125"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8075A8-86CC-4FE7-AF64-5D8D43CE50C7}" type="datetimeFigureOut">
              <a:rPr lang="en-US" smtClean="0"/>
              <a:t>8/11/2022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908589-1AA0-4F18-9996-E212C2CE6388}" type="slidenum">
              <a:rPr lang="en-US" smtClean="0"/>
              <a:t>‹#›</a:t>
            </a:fld>
            <a:endParaRPr lang="en-US"/>
          </a:p>
        </p:txBody>
      </p:sp>
    </p:spTree>
    <p:extLst>
      <p:ext uri="{BB962C8B-B14F-4D97-AF65-F5344CB8AC3E}">
        <p14:creationId xmlns:p14="http://schemas.microsoft.com/office/powerpoint/2010/main" val="3667868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realclearpolicy.com/blog/2015/07/21/fourth_amendment_in_the_digital_era_1372.html"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technet.microsoft.com/en-us/library/cc781134(v=ws.10).aspx" TargetMode="External"/><Relationship Id="rId2" Type="http://schemas.openxmlformats.org/officeDocument/2006/relationships/slide" Target="../slides/slide23.xml"/><Relationship Id="rId1" Type="http://schemas.openxmlformats.org/officeDocument/2006/relationships/notesMaster" Target="../notesMasters/notesMaster1.xml"/><Relationship Id="rId5" Type="http://schemas.openxmlformats.org/officeDocument/2006/relationships/hyperlink" Target="https://blog.malwarebytes.com/101/2015/07/introduction-to-alternate-data-streams/" TargetMode="External"/><Relationship Id="rId4" Type="http://schemas.openxmlformats.org/officeDocument/2006/relationships/hyperlink" Target="https://www.symantec.com/security_response/writeup.jsp?docid=2006-060111-5747-99&amp;tabid=2"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s://searchdisasterrecovery.techtarget.com/definition/crisis-management-plan-CMP" TargetMode="External"/><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1</a:t>
            </a:fld>
            <a:endParaRPr lang="en-US"/>
          </a:p>
        </p:txBody>
      </p:sp>
    </p:spTree>
    <p:extLst>
      <p:ext uri="{BB962C8B-B14F-4D97-AF65-F5344CB8AC3E}">
        <p14:creationId xmlns:p14="http://schemas.microsoft.com/office/powerpoint/2010/main" val="3820474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70000" lnSpcReduction="20000"/>
          </a:bodyPr>
          <a:lstStyle/>
          <a:p>
            <a:pPr>
              <a:defRPr/>
            </a:pPr>
            <a:r>
              <a:rPr lang="en-US" dirty="0"/>
              <a:t>Determine the initial impact of the incident.</a:t>
            </a:r>
          </a:p>
          <a:p>
            <a:pPr marL="457200" lvl="1" indent="0">
              <a:buFont typeface="Arial" panose="020B0604020202020204" pitchFamily="34" charset="0"/>
              <a:buNone/>
              <a:defRPr/>
            </a:pPr>
            <a:r>
              <a:rPr lang="en-US" dirty="0"/>
              <a:t>Collect as much information about the incident as possible.</a:t>
            </a:r>
          </a:p>
          <a:p>
            <a:pPr marL="457200" lvl="1" indent="0">
              <a:buFont typeface="Arial" panose="020B0604020202020204" pitchFamily="34" charset="0"/>
              <a:buNone/>
              <a:defRPr/>
            </a:pPr>
            <a:r>
              <a:rPr lang="en-US" dirty="0"/>
              <a:t>Document all findings</a:t>
            </a:r>
          </a:p>
          <a:p>
            <a:pPr marL="457200" lvl="1" indent="0">
              <a:buFont typeface="Arial" panose="020B0604020202020204" pitchFamily="34" charset="0"/>
              <a:buNone/>
              <a:defRPr/>
            </a:pPr>
            <a:r>
              <a:rPr lang="en-US" dirty="0"/>
              <a:t>Share this collected information with appropriate points of contact to support root cause identification.</a:t>
            </a:r>
          </a:p>
          <a:p>
            <a:pPr>
              <a:defRPr/>
            </a:pPr>
            <a:r>
              <a:rPr lang="en-US" dirty="0"/>
              <a:t> </a:t>
            </a:r>
          </a:p>
          <a:p>
            <a:pPr>
              <a:defRPr/>
            </a:pPr>
            <a:r>
              <a:rPr lang="en-US" u="sng" dirty="0"/>
              <a:t>First responder procedures and processes must be in place</a:t>
            </a:r>
            <a:r>
              <a:rPr lang="en-US" dirty="0"/>
              <a:t> to ensure the consistent and proper initial response to events, incidents, or other suspicious activities.</a:t>
            </a:r>
          </a:p>
          <a:p>
            <a:pPr>
              <a:defRPr/>
            </a:pPr>
            <a:endParaRPr lang="en-US" dirty="0"/>
          </a:p>
          <a:p>
            <a:pPr>
              <a:defRPr/>
            </a:pPr>
            <a:r>
              <a:rPr lang="en-US" dirty="0"/>
              <a:t>First responders </a:t>
            </a:r>
            <a:r>
              <a:rPr lang="en-US" b="1" dirty="0"/>
              <a:t>must have a defined process and procedure </a:t>
            </a:r>
            <a:r>
              <a:rPr lang="en-US" dirty="0"/>
              <a:t>in place governing what they can and cannot do at the scene. First responders who will not handle the investigation or analysis </a:t>
            </a:r>
            <a:r>
              <a:rPr lang="en-US" b="1" dirty="0"/>
              <a:t>must be ready to turn over all their information </a:t>
            </a:r>
            <a:r>
              <a:rPr lang="en-US" dirty="0"/>
              <a:t>in a clear, concise manner that is easily understood by others. First responders must </a:t>
            </a:r>
            <a:r>
              <a:rPr lang="en-US" b="1" dirty="0"/>
              <a:t>be knowledgeable and prepared to be able to collect data and forensic evidence</a:t>
            </a:r>
            <a:r>
              <a:rPr lang="en-US" dirty="0"/>
              <a:t>. Along with a standard incident response and reporting plan, they must also have a tested and documented toolkit that can be used for collection (data acquisition) and response in a forensically sound manner.</a:t>
            </a:r>
          </a:p>
          <a:p>
            <a:pPr>
              <a:defRPr/>
            </a:pPr>
            <a:endParaRPr lang="en-US" dirty="0"/>
          </a:p>
          <a:p>
            <a:pPr>
              <a:defRPr/>
            </a:pPr>
            <a:r>
              <a:rPr lang="en-US" b="1" dirty="0"/>
              <a:t>Policies and Procedures:</a:t>
            </a:r>
          </a:p>
          <a:p>
            <a:pPr marL="457200" lvl="1" indent="0">
              <a:buFont typeface="Arial" panose="020B0604020202020204" pitchFamily="34" charset="0"/>
              <a:buNone/>
              <a:defRPr/>
            </a:pPr>
            <a:r>
              <a:rPr lang="en-US" dirty="0"/>
              <a:t>Policies and procedures are required to ensure a consistent and proper response to events and incidents. This must include:</a:t>
            </a:r>
          </a:p>
          <a:p>
            <a:pPr marL="914400" lvl="2" indent="0">
              <a:buFont typeface="Arial" panose="020B0604020202020204" pitchFamily="34" charset="0"/>
              <a:buNone/>
              <a:defRPr/>
            </a:pPr>
            <a:r>
              <a:rPr lang="en-US" dirty="0"/>
              <a:t>Determination of a designated first responder and his or her responsibilities.</a:t>
            </a:r>
          </a:p>
          <a:p>
            <a:pPr marL="914400" lvl="2" indent="0">
              <a:buFont typeface="Arial" panose="020B0604020202020204" pitchFamily="34" charset="0"/>
              <a:buNone/>
              <a:defRPr/>
            </a:pPr>
            <a:r>
              <a:rPr lang="en-US" dirty="0"/>
              <a:t>Guidance for non-expert or technical personnel who detect an event or incident to ensure they do not make changes to the system and to ensure they report it to the appropriate command authority or CNDSP.</a:t>
            </a:r>
          </a:p>
          <a:p>
            <a:pPr marL="914400" lvl="2" indent="0">
              <a:buFont typeface="Arial" panose="020B0604020202020204" pitchFamily="34" charset="0"/>
              <a:buNone/>
              <a:defRPr/>
            </a:pPr>
            <a:r>
              <a:rPr lang="en-US" dirty="0"/>
              <a:t>Instructions for creating, using, and maintaining a first responder trusted toolkit.</a:t>
            </a:r>
          </a:p>
          <a:p>
            <a:pPr marL="914400" lvl="2" indent="0">
              <a:buFont typeface="Arial" panose="020B0604020202020204" pitchFamily="34" charset="0"/>
              <a:buNone/>
              <a:defRPr/>
            </a:pPr>
            <a:r>
              <a:rPr lang="en-US" dirty="0"/>
              <a:t>Infrastructure to create and maintain a trusted test bed to test and document tools before adding them to the toolkit.</a:t>
            </a:r>
          </a:p>
          <a:p>
            <a:pPr marL="914400" lvl="2" indent="0">
              <a:buFont typeface="Arial" panose="020B0604020202020204" pitchFamily="34" charset="0"/>
              <a:buNone/>
              <a:defRPr/>
            </a:pPr>
            <a:r>
              <a:rPr lang="en-US" dirty="0"/>
              <a:t>A defined collection strategy that outlines what type of</a:t>
            </a:r>
            <a:r>
              <a:rPr lang="en-US" baseline="0" dirty="0"/>
              <a:t> </a:t>
            </a:r>
            <a:r>
              <a:rPr lang="en-US" dirty="0"/>
              <a:t>information and data will be collected, with what tools, and how it will be stored and documented.</a:t>
            </a:r>
          </a:p>
          <a:p>
            <a:pPr marL="914400" lvl="2" indent="0">
              <a:buFont typeface="Arial" panose="020B0604020202020204" pitchFamily="34" charset="0"/>
              <a:buNone/>
              <a:defRPr/>
            </a:pPr>
            <a:r>
              <a:rPr lang="en-US" dirty="0"/>
              <a:t>Instructions for performing forensic data acquisition and maintaining a corresponding chain of custody.</a:t>
            </a:r>
          </a:p>
          <a:p>
            <a:pPr marL="914400" lvl="2" indent="0">
              <a:buFont typeface="Arial" panose="020B0604020202020204" pitchFamily="34" charset="0"/>
              <a:buNone/>
              <a:defRPr/>
            </a:pPr>
            <a:r>
              <a:rPr lang="en-US" dirty="0"/>
              <a:t>Instructions about what type of preliminary response actions the first responder is approved to make related to containment, notification, or documentation actions.</a:t>
            </a:r>
          </a:p>
          <a:p>
            <a:pPr marL="457200" lvl="1" indent="0">
              <a:buFont typeface="Arial" panose="020B0604020202020204" pitchFamily="34" charset="0"/>
              <a:buNone/>
              <a:defRPr/>
            </a:pPr>
            <a:r>
              <a:rPr lang="en-US" dirty="0"/>
              <a:t>Each C/S/A and field activity, in coordination with their CNDSP, will define first responder policies and procedures for their areas and provide guidance to Tier Three.</a:t>
            </a:r>
          </a:p>
        </p:txBody>
      </p:sp>
      <p:sp>
        <p:nvSpPr>
          <p:cNvPr id="4" name="Slide Number Placeholder 3"/>
          <p:cNvSpPr>
            <a:spLocks noGrp="1"/>
          </p:cNvSpPr>
          <p:nvPr>
            <p:ph type="sldNum" sz="quarter" idx="5"/>
          </p:nvPr>
        </p:nvSpPr>
        <p:spPr/>
        <p:txBody>
          <a:bodyPr/>
          <a:lstStyle/>
          <a:p>
            <a:pPr>
              <a:defRPr/>
            </a:pPr>
            <a:fld id="{51A0463F-E39E-4D85-AE25-405991459D1B}" type="slidenum">
              <a:rPr lang="en-US" smtClean="0"/>
              <a:pPr>
                <a:defRPr/>
              </a:pPr>
              <a:t>6</a:t>
            </a:fld>
            <a:endParaRPr lang="en-US" dirty="0"/>
          </a:p>
        </p:txBody>
      </p:sp>
    </p:spTree>
    <p:extLst>
      <p:ext uri="{BB962C8B-B14F-4D97-AF65-F5344CB8AC3E}">
        <p14:creationId xmlns:p14="http://schemas.microsoft.com/office/powerpoint/2010/main" val="3629605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Fourth Amendment </a:t>
            </a:r>
            <a:r>
              <a:rPr lang="en-US" sz="1200" b="0" i="0" u="none" strike="noStrike" kern="1200" baseline="0" dirty="0" smtClean="0">
                <a:solidFill>
                  <a:schemeClr val="tx1"/>
                </a:solidFill>
                <a:latin typeface="+mn-lt"/>
                <a:ea typeface="+mn-ea"/>
                <a:cs typeface="+mn-cs"/>
              </a:rPr>
              <a:t>An amendment to the U.S. Constitution that prohibits government</a:t>
            </a:r>
          </a:p>
          <a:p>
            <a:r>
              <a:rPr lang="en-US" sz="1200" b="0" i="0" u="none" strike="noStrike" kern="1200" baseline="0" dirty="0" smtClean="0">
                <a:solidFill>
                  <a:schemeClr val="tx1"/>
                </a:solidFill>
                <a:latin typeface="+mn-lt"/>
                <a:ea typeface="+mn-ea"/>
                <a:cs typeface="+mn-cs"/>
              </a:rPr>
              <a:t>agents from searching private property without a warrant and probable cause. The courts</a:t>
            </a:r>
          </a:p>
          <a:p>
            <a:r>
              <a:rPr lang="en-US" sz="1200" b="0" i="0" u="none" strike="noStrike" kern="1200" baseline="0" dirty="0" smtClean="0">
                <a:solidFill>
                  <a:schemeClr val="tx1"/>
                </a:solidFill>
                <a:latin typeface="+mn-lt"/>
                <a:ea typeface="+mn-ea"/>
                <a:cs typeface="+mn-cs"/>
              </a:rPr>
              <a:t>have expanded their interpretation of the Fourth Amendment to include protections against</a:t>
            </a:r>
          </a:p>
          <a:p>
            <a:r>
              <a:rPr lang="en-US" sz="1200" b="0" i="0" u="none" strike="noStrike" kern="1200" baseline="0" dirty="0" smtClean="0">
                <a:solidFill>
                  <a:schemeClr val="tx1"/>
                </a:solidFill>
                <a:latin typeface="+mn-lt"/>
                <a:ea typeface="+mn-ea"/>
                <a:cs typeface="+mn-cs"/>
              </a:rPr>
              <a:t>wiretapping and other invasions of privacy.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sz="1200" b="0" i="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smtClean="0">
                <a:solidFill>
                  <a:schemeClr val="tx1"/>
                </a:solidFill>
                <a:effectLst/>
                <a:latin typeface="+mn-lt"/>
                <a:ea typeface="+mn-ea"/>
                <a:cs typeface="+mn-cs"/>
              </a:rPr>
              <a:t>Riley v. California</a:t>
            </a:r>
            <a:r>
              <a:rPr lang="en-US" sz="1200" b="0" i="0" kern="1200" dirty="0" smtClean="0">
                <a:solidFill>
                  <a:schemeClr val="tx1"/>
                </a:solidFill>
                <a:effectLst/>
                <a:latin typeface="+mn-lt"/>
                <a:ea typeface="+mn-ea"/>
                <a:cs typeface="+mn-cs"/>
              </a:rPr>
              <a:t> dealt with how the Fourth Amendment applies to searches incident to arrest. The traditional rule is that when somebody is arrested, the government can search everything on their person for evidence, with no limitations. The question in </a:t>
            </a:r>
            <a:r>
              <a:rPr lang="en-US" sz="1200" b="0" i="1" kern="1200" dirty="0" smtClean="0">
                <a:solidFill>
                  <a:schemeClr val="tx1"/>
                </a:solidFill>
                <a:effectLst/>
                <a:latin typeface="+mn-lt"/>
                <a:ea typeface="+mn-ea"/>
                <a:cs typeface="+mn-cs"/>
              </a:rPr>
              <a:t>Riley</a:t>
            </a:r>
            <a:r>
              <a:rPr lang="en-US" sz="1200" b="0" i="0" kern="1200" dirty="0" smtClean="0">
                <a:solidFill>
                  <a:schemeClr val="tx1"/>
                </a:solidFill>
                <a:effectLst/>
                <a:latin typeface="+mn-lt"/>
                <a:ea typeface="+mn-ea"/>
                <a:cs typeface="+mn-cs"/>
              </a:rPr>
              <a:t> was whether that rule applies when the item is a cell phone. And the Supreme Court said there's a different rule for cell phones because of the nature of computer searches: Computer and cell-phone searches are so different, so much information is stored there — and such personal information — that if the government wants to search a cell phone incident to arrest, they need a warrant. And the result is a computer-specific rule: one rule for physical searches, another rule for computer searches. </a:t>
            </a:r>
            <a:r>
              <a:rPr lang="en-US" dirty="0" smtClean="0">
                <a:hlinkClick r:id="rId3"/>
              </a:rPr>
              <a:t>https://www.realclearpolicy.com</a:t>
            </a:r>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8</a:t>
            </a:fld>
            <a:endParaRPr lang="en-US"/>
          </a:p>
        </p:txBody>
      </p:sp>
    </p:spTree>
    <p:extLst>
      <p:ext uri="{BB962C8B-B14F-4D97-AF65-F5344CB8AC3E}">
        <p14:creationId xmlns:p14="http://schemas.microsoft.com/office/powerpoint/2010/main" val="1851858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Data and information to be gathered for forensics analysis or evidence must be obtained and handled IAW various applicable laws, possibly spanning many jurisdictions, in order to ensure the</a:t>
            </a:r>
          </a:p>
          <a:p>
            <a:r>
              <a:rPr lang="en-US" dirty="0"/>
              <a:t>authenticity and reliability of the information for forensics analysis as well as to be admissible in a court.</a:t>
            </a:r>
          </a:p>
          <a:p>
            <a:endParaRPr lang="en-US" dirty="0"/>
          </a:p>
          <a:p>
            <a:r>
              <a:rPr lang="en-US" sz="1200" b="1" kern="1200" dirty="0">
                <a:solidFill>
                  <a:schemeClr val="tx1"/>
                </a:solidFill>
                <a:effectLst/>
                <a:latin typeface="+mn-lt"/>
                <a:ea typeface="+mn-ea"/>
                <a:cs typeface="+mn-cs"/>
              </a:rPr>
              <a:t>Hands Off</a:t>
            </a:r>
            <a:r>
              <a:rPr lang="en-US" sz="1200" kern="1200" dirty="0">
                <a:solidFill>
                  <a:schemeClr val="tx1"/>
                </a:solidFill>
                <a:effectLst/>
                <a:latin typeface="+mn-lt"/>
                <a:ea typeface="+mn-ea"/>
                <a:cs typeface="+mn-cs"/>
              </a:rPr>
              <a:t>:</a:t>
            </a:r>
          </a:p>
          <a:p>
            <a:pPr marL="457200" lvl="1" indent="0">
              <a:buFont typeface="Arial" panose="020B0604020202020204" pitchFamily="34" charset="0"/>
              <a:buNone/>
            </a:pPr>
            <a:r>
              <a:rPr lang="en-US" sz="1200" kern="1200" dirty="0">
                <a:solidFill>
                  <a:schemeClr val="tx1"/>
                </a:solidFill>
                <a:effectLst/>
                <a:latin typeface="+mn-lt"/>
                <a:ea typeface="+mn-ea"/>
                <a:cs typeface="+mn-cs"/>
              </a:rPr>
              <a:t>For incidents to be investigated for computer crime, incident handlers and first responders must understand proper forensics and evidence handling policies and procedures</a:t>
            </a:r>
          </a:p>
          <a:p>
            <a:pPr marL="457200" lvl="1" indent="0">
              <a:buFont typeface="Arial" panose="020B0604020202020204" pitchFamily="34" charset="0"/>
              <a:buNone/>
            </a:pPr>
            <a:r>
              <a:rPr lang="en-US" sz="1200" kern="1200" dirty="0">
                <a:solidFill>
                  <a:schemeClr val="tx1"/>
                </a:solidFill>
                <a:effectLst/>
                <a:latin typeface="+mn-lt"/>
                <a:ea typeface="+mn-ea"/>
                <a:cs typeface="+mn-cs"/>
              </a:rPr>
              <a:t>Data and information to be gathered for forensics analysis or evidence must be obtained and handled IAW various applicable laws, possibly spanning many jurisdictions, in order to ensure the authenticity and reliability of the information for forensics analysis as well as to be admissible in a court</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Shutdown</a:t>
            </a:r>
            <a:r>
              <a:rPr lang="en-US" sz="1200" kern="1200" dirty="0">
                <a:solidFill>
                  <a:schemeClr val="tx1"/>
                </a:solidFill>
                <a:effectLst/>
                <a:latin typeface="+mn-lt"/>
                <a:ea typeface="+mn-ea"/>
                <a:cs typeface="+mn-cs"/>
              </a:rPr>
              <a:t>:</a:t>
            </a:r>
          </a:p>
          <a:p>
            <a:pPr marL="457200" lvl="1" indent="0">
              <a:buFont typeface="Arial" panose="020B0604020202020204" pitchFamily="34" charset="0"/>
              <a:buNone/>
            </a:pPr>
            <a:r>
              <a:rPr lang="en-US" sz="1200" kern="1200" dirty="0">
                <a:solidFill>
                  <a:schemeClr val="tx1"/>
                </a:solidFill>
                <a:effectLst/>
                <a:latin typeface="+mn-lt"/>
                <a:ea typeface="+mn-ea"/>
                <a:cs typeface="+mn-cs"/>
              </a:rPr>
              <a:t>A system will not be shutdown or disconnected from the network prior to acquiring and preserving the data (e.g., making a system image) unless authorized by CI, LE, or command authority</a:t>
            </a:r>
          </a:p>
          <a:p>
            <a:pPr marL="457200" lvl="1" indent="0">
              <a:buFont typeface="Arial" panose="020B0604020202020204" pitchFamily="34" charset="0"/>
              <a:buNone/>
            </a:pPr>
            <a:r>
              <a:rPr lang="en-US" sz="1200" kern="1200" dirty="0">
                <a:solidFill>
                  <a:schemeClr val="tx1"/>
                </a:solidFill>
                <a:effectLst/>
                <a:latin typeface="+mn-lt"/>
                <a:ea typeface="+mn-ea"/>
                <a:cs typeface="+mn-cs"/>
              </a:rPr>
              <a:t>The exception to this is if the machine begins to perform destructive tasks, such as deleting files or formatting drives, then the computer should be shutdown quickly</a:t>
            </a:r>
          </a:p>
          <a:p>
            <a:pPr marL="457200" lvl="1" indent="0">
              <a:buFont typeface="Arial" panose="020B0604020202020204" pitchFamily="34" charset="0"/>
              <a:buNone/>
            </a:pPr>
            <a:r>
              <a:rPr lang="en-US" sz="1200" kern="1200" dirty="0">
                <a:solidFill>
                  <a:schemeClr val="tx1"/>
                </a:solidFill>
                <a:effectLst/>
                <a:latin typeface="+mn-lt"/>
                <a:ea typeface="+mn-ea"/>
                <a:cs typeface="+mn-cs"/>
              </a:rPr>
              <a:t>As soon as it is determined an incident has occurred, the computer should be kept on and in the same state as when the incident was discovered. Guidance to shutdown, alter settings, saving settings, or any other action will be determined by the incident responder (i.e., analyst and law enforcement)</a:t>
            </a:r>
          </a:p>
          <a:p>
            <a:pPr marL="457200" lvl="1" indent="0">
              <a:buFont typeface="Arial" panose="020B0604020202020204" pitchFamily="34" charset="0"/>
              <a:buNone/>
            </a:pPr>
            <a:r>
              <a:rPr lang="en-US" sz="1200" kern="1200" dirty="0">
                <a:solidFill>
                  <a:schemeClr val="tx1"/>
                </a:solidFill>
                <a:effectLst/>
                <a:latin typeface="+mn-lt"/>
                <a:ea typeface="+mn-ea"/>
                <a:cs typeface="+mn-cs"/>
              </a:rPr>
              <a:t>CJCSM 6510.01A 24 June 2009</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Postmortem vs Live Investigations</a:t>
            </a:r>
            <a:r>
              <a:rPr lang="en-US" sz="1200" kern="1200" dirty="0">
                <a:solidFill>
                  <a:schemeClr val="tx1"/>
                </a:solidFill>
                <a:effectLst/>
                <a:latin typeface="+mn-lt"/>
                <a:ea typeface="+mn-ea"/>
                <a:cs typeface="+mn-cs"/>
              </a:rPr>
              <a:t>:</a:t>
            </a:r>
          </a:p>
          <a:p>
            <a:pPr marL="457200" lvl="1" indent="0">
              <a:buFont typeface="Arial" panose="020B0604020202020204" pitchFamily="34" charset="0"/>
              <a:buNone/>
            </a:pPr>
            <a:r>
              <a:rPr lang="en-US" sz="1200" kern="1200" dirty="0">
                <a:solidFill>
                  <a:schemeClr val="tx1"/>
                </a:solidFill>
                <a:effectLst/>
                <a:latin typeface="+mn-lt"/>
                <a:ea typeface="+mn-ea"/>
                <a:cs typeface="+mn-cs"/>
              </a:rPr>
              <a:t>Is shutting down the system the most efficient and effective method to gather potential electronic evidence?</a:t>
            </a:r>
          </a:p>
          <a:p>
            <a:pPr marL="457200" lvl="1" indent="0">
              <a:buFont typeface="Arial" panose="020B0604020202020204" pitchFamily="34" charset="0"/>
              <a:buNone/>
            </a:pPr>
            <a:r>
              <a:rPr lang="en-US" sz="1200" kern="1200" dirty="0">
                <a:solidFill>
                  <a:schemeClr val="tx1"/>
                </a:solidFill>
                <a:effectLst/>
                <a:latin typeface="+mn-lt"/>
                <a:ea typeface="+mn-ea"/>
                <a:cs typeface="+mn-cs"/>
              </a:rPr>
              <a:t>Does shutting the system down protect the evidence or destroy it?</a:t>
            </a:r>
          </a:p>
          <a:p>
            <a:pPr marL="457200" lvl="1" indent="0">
              <a:buFont typeface="Arial" panose="020B0604020202020204" pitchFamily="34" charset="0"/>
              <a:buNone/>
            </a:pPr>
            <a:r>
              <a:rPr lang="en-US" sz="1200" kern="1200" dirty="0">
                <a:solidFill>
                  <a:schemeClr val="tx1"/>
                </a:solidFill>
                <a:effectLst/>
                <a:latin typeface="+mn-lt"/>
                <a:ea typeface="+mn-ea"/>
                <a:cs typeface="+mn-cs"/>
              </a:rPr>
              <a:t>Does live analysis destroy evidence by overwriting it?</a:t>
            </a:r>
          </a:p>
          <a:p>
            <a:pPr marL="457200" lvl="1" indent="0">
              <a:buFont typeface="Arial" panose="020B0604020202020204" pitchFamily="34" charset="0"/>
              <a:buNone/>
            </a:pPr>
            <a:r>
              <a:rPr lang="en-US" sz="1200" kern="1200" dirty="0">
                <a:solidFill>
                  <a:schemeClr val="tx1"/>
                </a:solidFill>
                <a:effectLst/>
                <a:latin typeface="+mn-lt"/>
                <a:ea typeface="+mn-ea"/>
                <a:cs typeface="+mn-cs"/>
              </a:rPr>
              <a:t>Is the incident potentially destroying data, attacking another system or potentially destructive?</a:t>
            </a:r>
          </a:p>
          <a:p>
            <a:pPr marL="457200" lvl="1" indent="0">
              <a:buFont typeface="Arial" panose="020B0604020202020204" pitchFamily="34" charset="0"/>
              <a:buNone/>
            </a:pPr>
            <a:r>
              <a:rPr lang="en-US" sz="1200" kern="1200" dirty="0">
                <a:solidFill>
                  <a:schemeClr val="tx1"/>
                </a:solidFill>
                <a:effectLst/>
                <a:latin typeface="+mn-lt"/>
                <a:ea typeface="+mn-ea"/>
                <a:cs typeface="+mn-cs"/>
              </a:rPr>
              <a:t>Containment vs. evidence?</a:t>
            </a:r>
          </a:p>
          <a:p>
            <a:r>
              <a:rPr lang="en-US" sz="1200" kern="1200" dirty="0">
                <a:solidFill>
                  <a:schemeClr val="tx1"/>
                </a:solidFill>
                <a:effectLst/>
                <a:latin typeface="+mn-lt"/>
                <a:ea typeface="+mn-ea"/>
                <a:cs typeface="+mn-cs"/>
              </a:rPr>
              <a:t> </a:t>
            </a:r>
          </a:p>
          <a:p>
            <a:pPr marL="0" indent="0">
              <a:buFontTx/>
              <a:buNone/>
            </a:pPr>
            <a:r>
              <a:rPr lang="en-US" sz="1200" b="1" kern="1200" dirty="0">
                <a:solidFill>
                  <a:schemeClr val="tx1"/>
                </a:solidFill>
                <a:effectLst/>
                <a:latin typeface="+mn-lt"/>
                <a:ea typeface="+mn-ea"/>
                <a:cs typeface="+mn-cs"/>
              </a:rPr>
              <a:t>Live</a:t>
            </a:r>
            <a:r>
              <a:rPr lang="en-US" sz="1200" kern="1200" dirty="0">
                <a:solidFill>
                  <a:schemeClr val="tx1"/>
                </a:solidFill>
                <a:effectLst/>
                <a:latin typeface="+mn-lt"/>
                <a:ea typeface="+mn-ea"/>
                <a:cs typeface="+mn-cs"/>
              </a:rPr>
              <a:t>:</a:t>
            </a:r>
          </a:p>
          <a:p>
            <a:pPr marL="457200" lvl="1" indent="0">
              <a:buFont typeface="Arial" panose="020B0604020202020204" pitchFamily="34" charset="0"/>
              <a:buNone/>
            </a:pPr>
            <a:r>
              <a:rPr lang="en-US" sz="1200" kern="1200" dirty="0">
                <a:solidFill>
                  <a:schemeClr val="tx1"/>
                </a:solidFill>
                <a:effectLst/>
                <a:latin typeface="+mn-lt"/>
                <a:ea typeface="+mn-ea"/>
                <a:cs typeface="+mn-cs"/>
              </a:rPr>
              <a:t>Sometimes the computer can’t be shut down</a:t>
            </a:r>
          </a:p>
          <a:p>
            <a:pPr marL="457200" lvl="1" indent="0">
              <a:buFont typeface="Arial" panose="020B0604020202020204" pitchFamily="34" charset="0"/>
              <a:buNone/>
            </a:pPr>
            <a:r>
              <a:rPr lang="en-US" sz="1200" kern="1200" dirty="0">
                <a:solidFill>
                  <a:schemeClr val="tx1"/>
                </a:solidFill>
                <a:effectLst/>
                <a:latin typeface="+mn-lt"/>
                <a:ea typeface="+mn-ea"/>
                <a:cs typeface="+mn-cs"/>
              </a:rPr>
              <a:t>Sometimes the hard drive is too big to image</a:t>
            </a:r>
          </a:p>
          <a:p>
            <a:pPr marL="457200" lvl="1" indent="0">
              <a:buFont typeface="Arial" panose="020B0604020202020204" pitchFamily="34" charset="0"/>
              <a:buNone/>
            </a:pPr>
            <a:r>
              <a:rPr lang="en-US" sz="1200" kern="1200" dirty="0">
                <a:solidFill>
                  <a:schemeClr val="tx1"/>
                </a:solidFill>
                <a:effectLst/>
                <a:latin typeface="+mn-lt"/>
                <a:ea typeface="+mn-ea"/>
                <a:cs typeface="+mn-cs"/>
              </a:rPr>
              <a:t>Sometimes physical access is not an option</a:t>
            </a:r>
          </a:p>
          <a:p>
            <a:pPr marL="457200" lvl="1" indent="0">
              <a:buFont typeface="Arial" panose="020B0604020202020204" pitchFamily="34" charset="0"/>
              <a:buNone/>
            </a:pPr>
            <a:r>
              <a:rPr lang="en-US" sz="1200" kern="1200" dirty="0">
                <a:solidFill>
                  <a:schemeClr val="tx1"/>
                </a:solidFill>
                <a:effectLst/>
                <a:latin typeface="+mn-lt"/>
                <a:ea typeface="+mn-ea"/>
                <a:cs typeface="+mn-cs"/>
              </a:rPr>
              <a:t>Encryption could be in use</a:t>
            </a:r>
          </a:p>
          <a:p>
            <a:pPr marL="457200" lvl="1" indent="0">
              <a:buFont typeface="Arial" panose="020B0604020202020204" pitchFamily="34" charset="0"/>
              <a:buNone/>
            </a:pPr>
            <a:r>
              <a:rPr lang="en-US" sz="1200" kern="1200" dirty="0">
                <a:solidFill>
                  <a:schemeClr val="tx1"/>
                </a:solidFill>
                <a:effectLst/>
                <a:latin typeface="+mn-lt"/>
                <a:ea typeface="+mn-ea"/>
                <a:cs typeface="+mn-cs"/>
              </a:rPr>
              <a:t>Volatile content goes away when the power goes away</a:t>
            </a:r>
          </a:p>
          <a:p>
            <a:pPr marL="457200" lvl="1" indent="0">
              <a:buFont typeface="Arial" panose="020B0604020202020204" pitchFamily="34" charset="0"/>
              <a:buNone/>
            </a:pPr>
            <a:r>
              <a:rPr lang="en-US" sz="1200" kern="1200" dirty="0">
                <a:solidFill>
                  <a:schemeClr val="tx1"/>
                </a:solidFill>
                <a:effectLst/>
                <a:latin typeface="+mn-lt"/>
                <a:ea typeface="+mn-ea"/>
                <a:cs typeface="+mn-cs"/>
              </a:rPr>
              <a:t>Access to network environment logs &amp; data</a:t>
            </a:r>
          </a:p>
          <a:p>
            <a:pPr marL="457200" lvl="1" indent="0">
              <a:buFont typeface="Arial" panose="020B0604020202020204" pitchFamily="34" charset="0"/>
              <a:buNone/>
            </a:pPr>
            <a:r>
              <a:rPr lang="en-US" sz="1200" kern="1200" dirty="0">
                <a:solidFill>
                  <a:schemeClr val="tx1"/>
                </a:solidFill>
                <a:effectLst/>
                <a:latin typeface="+mn-lt"/>
                <a:ea typeface="+mn-ea"/>
                <a:cs typeface="+mn-cs"/>
              </a:rPr>
              <a:t>Anti-Forensics</a:t>
            </a:r>
          </a:p>
          <a:p>
            <a:pPr marL="457200" lvl="1" indent="0">
              <a:buFont typeface="Arial" panose="020B0604020202020204" pitchFamily="34" charset="0"/>
              <a:buNone/>
            </a:pPr>
            <a:r>
              <a:rPr lang="en-US" sz="1200" kern="1200" dirty="0">
                <a:solidFill>
                  <a:schemeClr val="tx1"/>
                </a:solidFill>
                <a:effectLst/>
                <a:latin typeface="+mn-lt"/>
                <a:ea typeface="+mn-ea"/>
                <a:cs typeface="+mn-cs"/>
              </a:rPr>
              <a:t>Sometimes, unplugging alerts the bad guys</a:t>
            </a:r>
          </a:p>
          <a:p>
            <a:pPr marL="457200" lvl="1" indent="0">
              <a:buFont typeface="Arial" panose="020B0604020202020204" pitchFamily="34" charset="0"/>
              <a:buNone/>
            </a:pPr>
            <a:r>
              <a:rPr lang="en-US" sz="1200" kern="1200" dirty="0">
                <a:solidFill>
                  <a:schemeClr val="tx1"/>
                </a:solidFill>
                <a:effectLst/>
                <a:latin typeface="+mn-lt"/>
                <a:ea typeface="+mn-ea"/>
                <a:cs typeface="+mn-cs"/>
              </a:rPr>
              <a:t>Open applications can give clues to investigators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Consider this scenario.  You have a robbery at a local convenience store.  You have two clues to who committed the crime.  One is a video from surveillance cameras and the other is muddy footprints the culprit tracked in.  The video is like memory, it has details about who the culprit was and what they did.  The footprints are like the hard drive.  It just has a record of the intrusion but not necessarily what was taken.  As law enforcement, wouldn’t you like to have the video?</a:t>
            </a:r>
          </a:p>
          <a:p>
            <a:endParaRPr lang="en-US" dirty="0"/>
          </a:p>
        </p:txBody>
      </p:sp>
      <p:sp>
        <p:nvSpPr>
          <p:cNvPr id="4" name="Slide Number Placeholder 3"/>
          <p:cNvSpPr>
            <a:spLocks noGrp="1"/>
          </p:cNvSpPr>
          <p:nvPr>
            <p:ph type="sldNum" sz="quarter" idx="5"/>
          </p:nvPr>
        </p:nvSpPr>
        <p:spPr/>
        <p:txBody>
          <a:bodyPr/>
          <a:lstStyle/>
          <a:p>
            <a:pPr>
              <a:defRPr/>
            </a:pPr>
            <a:fld id="{4C40F413-D292-4C71-9FFE-5A130DB39FC4}" type="slidenum">
              <a:rPr lang="en-US" smtClean="0"/>
              <a:pPr>
                <a:defRPr/>
              </a:pPr>
              <a:t>9</a:t>
            </a:fld>
            <a:endParaRPr lang="en-US" dirty="0"/>
          </a:p>
        </p:txBody>
      </p:sp>
    </p:spTree>
    <p:extLst>
      <p:ext uri="{BB962C8B-B14F-4D97-AF65-F5344CB8AC3E}">
        <p14:creationId xmlns:p14="http://schemas.microsoft.com/office/powerpoint/2010/main" val="3281837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8209" name="Rectangle 7"/>
          <p:cNvSpPr>
            <a:spLocks noGrp="1" noChangeArrowheads="1"/>
          </p:cNvSpPr>
          <p:nvPr>
            <p:ph type="sldNum" sz="quarter" idx="5"/>
          </p:nvPr>
        </p:nvSpPr>
        <p:spPr>
          <a:noFill/>
        </p:spPr>
        <p:txBody>
          <a:bodyPr/>
          <a:lstStyle/>
          <a:p>
            <a:fld id="{E2D4F2AB-4FB0-4FC6-9924-E8747ABA9938}" type="slidenum">
              <a:rPr lang="en-US" smtClean="0">
                <a:solidFill>
                  <a:srgbClr val="000000"/>
                </a:solidFill>
                <a:cs typeface="Arial" charset="0"/>
              </a:rPr>
              <a:pPr/>
              <a:t>10</a:t>
            </a:fld>
            <a:endParaRPr lang="en-US" dirty="0">
              <a:solidFill>
                <a:srgbClr val="000000"/>
              </a:solidFill>
              <a:cs typeface="Arial" charset="0"/>
            </a:endParaRPr>
          </a:p>
        </p:txBody>
      </p:sp>
      <p:sp>
        <p:nvSpPr>
          <p:cNvPr id="1758210" name="Rectangle 2"/>
          <p:cNvSpPr>
            <a:spLocks noGrp="1" noRot="1" noChangeAspect="1" noChangeArrowheads="1" noTextEdit="1"/>
          </p:cNvSpPr>
          <p:nvPr>
            <p:ph type="sldImg"/>
          </p:nvPr>
        </p:nvSpPr>
        <p:spPr>
          <a:ln/>
        </p:spPr>
      </p:sp>
      <p:sp>
        <p:nvSpPr>
          <p:cNvPr id="1758211" name="Rectangle 3"/>
          <p:cNvSpPr>
            <a:spLocks noGrp="1" noChangeArrowheads="1"/>
          </p:cNvSpPr>
          <p:nvPr>
            <p:ph type="body" idx="1"/>
          </p:nvPr>
        </p:nvSpPr>
        <p:spPr>
          <a:noFill/>
          <a:ln/>
        </p:spPr>
        <p:txBody>
          <a:bodyPr/>
          <a:lstStyle/>
          <a:p>
            <a:pPr eaLnBrk="1" hangingPunct="1">
              <a:spcBef>
                <a:spcPct val="0"/>
              </a:spcBef>
            </a:pPr>
            <a:r>
              <a:rPr lang="en-US" b="1" dirty="0"/>
              <a:t>Real: </a:t>
            </a:r>
            <a:r>
              <a:rPr lang="en-US" dirty="0"/>
              <a:t>something that may actually be brought into the court; murder weapon, clothing or an other object; computer crime – keyboard, hard drive.  Tangible or physical</a:t>
            </a:r>
          </a:p>
          <a:p>
            <a:pPr eaLnBrk="1" hangingPunct="1">
              <a:spcBef>
                <a:spcPct val="0"/>
              </a:spcBef>
            </a:pPr>
            <a:endParaRPr lang="en-US" b="1" dirty="0"/>
          </a:p>
          <a:p>
            <a:pPr eaLnBrk="1" hangingPunct="1">
              <a:spcBef>
                <a:spcPct val="0"/>
              </a:spcBef>
            </a:pPr>
            <a:r>
              <a:rPr lang="en-US" b="1" dirty="0"/>
              <a:t>Documentary</a:t>
            </a:r>
            <a:r>
              <a:rPr lang="en-US" dirty="0"/>
              <a:t>: any written items to prove the fact at hand (log printouts).</a:t>
            </a:r>
          </a:p>
          <a:p>
            <a:pPr eaLnBrk="1" hangingPunct="1">
              <a:spcBef>
                <a:spcPct val="0"/>
              </a:spcBef>
            </a:pPr>
            <a:endParaRPr lang="en-US" b="1" dirty="0"/>
          </a:p>
          <a:p>
            <a:pPr eaLnBrk="1" hangingPunct="1">
              <a:spcBef>
                <a:spcPct val="0"/>
              </a:spcBef>
            </a:pPr>
            <a:r>
              <a:rPr lang="en-US" b="1" dirty="0"/>
              <a:t>Best</a:t>
            </a:r>
            <a:r>
              <a:rPr lang="en-US" dirty="0"/>
              <a:t>: primary evidence used in trial as it provides the most reliability; e.g. when a signed document is used as evidence, the original must be used.  Relevant, authentic, accurate, complete, convincing……. Federal Best Evidence Rule:  Exception- if printout accurately depicts content of computer, it is an original</a:t>
            </a:r>
          </a:p>
          <a:p>
            <a:pPr eaLnBrk="1" hangingPunct="1">
              <a:spcBef>
                <a:spcPct val="0"/>
              </a:spcBef>
            </a:pPr>
            <a:endParaRPr lang="en-US" dirty="0"/>
          </a:p>
          <a:p>
            <a:pPr eaLnBrk="1" hangingPunct="1">
              <a:spcBef>
                <a:spcPct val="0"/>
              </a:spcBef>
            </a:pPr>
            <a:r>
              <a:rPr lang="en-US" b="1" dirty="0"/>
              <a:t>Secondary</a:t>
            </a:r>
            <a:r>
              <a:rPr lang="en-US" dirty="0"/>
              <a:t>: copies of the original; not viewed as reliable and strong; oral evidence, such as testimony of a witness, or copies of a signed document.</a:t>
            </a:r>
          </a:p>
          <a:p>
            <a:pPr eaLnBrk="1" hangingPunct="1">
              <a:spcBef>
                <a:spcPct val="0"/>
              </a:spcBef>
            </a:pPr>
            <a:endParaRPr lang="en-US" dirty="0"/>
          </a:p>
          <a:p>
            <a:pPr eaLnBrk="1" hangingPunct="1">
              <a:spcBef>
                <a:spcPct val="0"/>
              </a:spcBef>
            </a:pPr>
            <a:r>
              <a:rPr lang="en-US" b="1" dirty="0"/>
              <a:t>Direct: </a:t>
            </a:r>
            <a:r>
              <a:rPr lang="en-US" dirty="0"/>
              <a:t>oral testimony (lay witness) based on evidence gathered through the witness's five senses; can prove a fact all by itself, does not need backup info to refer to; can be testimony from an eye witness.</a:t>
            </a:r>
          </a:p>
          <a:p>
            <a:pPr eaLnBrk="1" hangingPunct="1">
              <a:spcBef>
                <a:spcPct val="0"/>
              </a:spcBef>
            </a:pPr>
            <a:endParaRPr lang="en-US" dirty="0"/>
          </a:p>
          <a:p>
            <a:pPr eaLnBrk="1" hangingPunct="1">
              <a:spcBef>
                <a:spcPct val="0"/>
              </a:spcBef>
            </a:pPr>
            <a:r>
              <a:rPr lang="en-US" b="1" dirty="0"/>
              <a:t>Conclusive: </a:t>
            </a:r>
            <a:r>
              <a:rPr lang="en-US" dirty="0"/>
              <a:t>irrefutable and cannot be contradicted, stands by itself without corroboration (DNA).</a:t>
            </a:r>
          </a:p>
          <a:p>
            <a:pPr eaLnBrk="1" hangingPunct="1">
              <a:spcBef>
                <a:spcPct val="0"/>
              </a:spcBef>
            </a:pPr>
            <a:endParaRPr lang="en-US" dirty="0"/>
          </a:p>
          <a:p>
            <a:pPr eaLnBrk="1" hangingPunct="1">
              <a:spcBef>
                <a:spcPct val="0"/>
              </a:spcBef>
            </a:pPr>
            <a:r>
              <a:rPr lang="en-US" sz="1200" b="1" dirty="0"/>
              <a:t>Circumstantial: </a:t>
            </a:r>
            <a:r>
              <a:rPr lang="en-US" sz="1200" dirty="0"/>
              <a:t>can prove an intermediate fact that can be then used to deduce or assume the existence of another fact.  Inference on other information.</a:t>
            </a:r>
          </a:p>
          <a:p>
            <a:pPr eaLnBrk="1" hangingPunct="1">
              <a:spcBef>
                <a:spcPct val="0"/>
              </a:spcBef>
            </a:pPr>
            <a:endParaRPr lang="en-US" sz="1200" b="1" dirty="0"/>
          </a:p>
          <a:p>
            <a:pPr eaLnBrk="1" hangingPunct="1">
              <a:spcBef>
                <a:spcPct val="0"/>
              </a:spcBef>
            </a:pPr>
            <a:r>
              <a:rPr lang="en-US" sz="1200" b="1" dirty="0"/>
              <a:t>Corroborative: </a:t>
            </a:r>
            <a:r>
              <a:rPr lang="en-US" sz="1200" dirty="0"/>
              <a:t>supporting evidence used the help prove an idea or point; cannot stand on its own.</a:t>
            </a:r>
          </a:p>
          <a:p>
            <a:pPr eaLnBrk="1" hangingPunct="1">
              <a:spcBef>
                <a:spcPct val="0"/>
              </a:spcBef>
            </a:pPr>
            <a:endParaRPr lang="en-US" sz="1200" b="1" dirty="0"/>
          </a:p>
          <a:p>
            <a:pPr eaLnBrk="1" hangingPunct="1">
              <a:spcBef>
                <a:spcPct val="0"/>
              </a:spcBef>
            </a:pPr>
            <a:r>
              <a:rPr lang="en-US" sz="1200" b="1" dirty="0"/>
              <a:t>Opinion: </a:t>
            </a:r>
            <a:r>
              <a:rPr lang="en-US" sz="1200" dirty="0"/>
              <a:t>a witness testifies only to the facts not their opinion of the facts.  An expert witness is the exception when their opinion is what is needed.</a:t>
            </a:r>
          </a:p>
          <a:p>
            <a:pPr eaLnBrk="1" hangingPunct="1">
              <a:spcBef>
                <a:spcPct val="0"/>
              </a:spcBef>
            </a:pPr>
            <a:endParaRPr lang="en-US" sz="1200" b="1" dirty="0"/>
          </a:p>
          <a:p>
            <a:pPr eaLnBrk="1" hangingPunct="1">
              <a:spcBef>
                <a:spcPct val="0"/>
              </a:spcBef>
            </a:pPr>
            <a:r>
              <a:rPr lang="en-US" sz="1200" b="1" dirty="0"/>
              <a:t>Hearsay evidence</a:t>
            </a:r>
            <a:r>
              <a:rPr lang="en-US" sz="1200" dirty="0"/>
              <a:t>:</a:t>
            </a:r>
            <a:r>
              <a:rPr lang="en-US" sz="1200" b="1" dirty="0"/>
              <a:t> </a:t>
            </a:r>
            <a:r>
              <a:rPr lang="en-US" sz="1200" dirty="0"/>
              <a:t>Second-hand evidence. Normally not admissible. Based on reports of others rather than personal knowledge of a witness. Most of the time, computer related documents are considered hearsay.  When generating and collecting computer logs, it has to be collected as part of normal business activities and not just one time for court or on one individual.  Chain of custody will help with ensuring the logs have not been tampered with.</a:t>
            </a:r>
          </a:p>
          <a:p>
            <a:pPr marL="457200" lvl="1" indent="0" eaLnBrk="1" hangingPunct="1">
              <a:spcBef>
                <a:spcPct val="0"/>
              </a:spcBef>
              <a:buFont typeface="Arial" panose="020B0604020202020204" pitchFamily="34" charset="0"/>
              <a:buNone/>
            </a:pPr>
            <a:r>
              <a:rPr lang="en-US" sz="1200" b="1" dirty="0"/>
              <a:t>Hearsay has 30 exceptions</a:t>
            </a:r>
            <a:r>
              <a:rPr lang="en-US" sz="1200" dirty="0"/>
              <a:t>:  electronic and paper business records are hearsay evidence, but if created in normal course of doing business, there is an exception and are admissible if reliability can be proven.</a:t>
            </a:r>
          </a:p>
          <a:p>
            <a:pPr marL="457200" lvl="1" indent="0" eaLnBrk="1" hangingPunct="1">
              <a:spcBef>
                <a:spcPct val="0"/>
              </a:spcBef>
              <a:buFont typeface="Arial" panose="020B0604020202020204" pitchFamily="34" charset="0"/>
              <a:buNone/>
            </a:pPr>
            <a:r>
              <a:rPr lang="en-US" sz="1200" b="1" dirty="0"/>
              <a:t>Opinion Rule:  </a:t>
            </a:r>
            <a:r>
              <a:rPr lang="en-US" sz="1200" dirty="0"/>
              <a:t>pertains to non-expert witnesses.</a:t>
            </a:r>
          </a:p>
          <a:p>
            <a:pPr eaLnBrk="1" hangingPunct="1">
              <a:spcBef>
                <a:spcPct val="0"/>
              </a:spcBef>
            </a:pPr>
            <a:endParaRPr lang="en-US" sz="1200" b="1" dirty="0"/>
          </a:p>
          <a:p>
            <a:pPr eaLnBrk="1" hangingPunct="1">
              <a:spcBef>
                <a:spcPct val="0"/>
              </a:spcBef>
            </a:pPr>
            <a:r>
              <a:rPr lang="en-US" sz="1200" b="1" dirty="0"/>
              <a:t>Exculpatory:  </a:t>
            </a:r>
            <a:r>
              <a:rPr lang="en-US" sz="1200" dirty="0"/>
              <a:t>exonerates or diminishes defendant liability.  Can not be concealed.</a:t>
            </a:r>
            <a:r>
              <a:rPr lang="en-US" sz="1200" baseline="0" dirty="0"/>
              <a:t>  Called </a:t>
            </a:r>
            <a:r>
              <a:rPr lang="en-US" sz="1200" dirty="0"/>
              <a:t>prosecutorial</a:t>
            </a:r>
            <a:r>
              <a:rPr lang="en-US" sz="1200" baseline="0" dirty="0"/>
              <a:t> misconduct when suppressed.  </a:t>
            </a:r>
          </a:p>
          <a:p>
            <a:pPr eaLnBrk="1" hangingPunct="1">
              <a:spcBef>
                <a:spcPct val="0"/>
              </a:spcBef>
            </a:pPr>
            <a:endParaRPr lang="en-US" sz="1200" b="1" dirty="0"/>
          </a:p>
          <a:p>
            <a:pPr eaLnBrk="1" hangingPunct="1">
              <a:spcBef>
                <a:spcPct val="0"/>
              </a:spcBef>
            </a:pPr>
            <a:r>
              <a:rPr lang="en-US" sz="1200" b="1" dirty="0"/>
              <a:t>Inculpatory:  </a:t>
            </a:r>
            <a:r>
              <a:rPr lang="en-US" sz="1200" dirty="0"/>
              <a:t>proves guilt</a:t>
            </a:r>
          </a:p>
          <a:p>
            <a:pPr eaLnBrk="1" hangingPunct="1">
              <a:spcBef>
                <a:spcPct val="0"/>
              </a:spcBef>
            </a:pPr>
            <a:endParaRPr lang="en-US" sz="1200" dirty="0"/>
          </a:p>
          <a:p>
            <a:pPr eaLnBrk="1" hangingPunct="1">
              <a:spcBef>
                <a:spcPct val="0"/>
              </a:spcBef>
            </a:pPr>
            <a:r>
              <a:rPr lang="en-US" sz="1200" b="1" dirty="0" err="1"/>
              <a:t>Voirdire</a:t>
            </a:r>
            <a:r>
              <a:rPr lang="en-US" sz="1200" b="1" dirty="0"/>
              <a:t>:</a:t>
            </a:r>
            <a:r>
              <a:rPr lang="en-US" sz="1200" dirty="0"/>
              <a:t>  preliminary examination of prospective witnesses, under oath, to determine their competence or suitability</a:t>
            </a:r>
          </a:p>
          <a:p>
            <a:pPr eaLnBrk="1" hangingPunct="1">
              <a:spcBef>
                <a:spcPct val="0"/>
              </a:spcBef>
            </a:pPr>
            <a:endParaRPr lang="en-US" sz="1200" dirty="0"/>
          </a:p>
          <a:p>
            <a:pPr eaLnBrk="1" hangingPunct="1">
              <a:spcBef>
                <a:spcPct val="0"/>
              </a:spcBef>
            </a:pPr>
            <a:r>
              <a:rPr lang="en-US" sz="1200" b="1" dirty="0"/>
              <a:t>Expert Witness</a:t>
            </a:r>
            <a:r>
              <a:rPr lang="en-US" sz="1200" dirty="0"/>
              <a:t>:  Preliminary reports are risky, may be open to discovery, may paint different conclusions, can’t destroy them  (spoliation)</a:t>
            </a:r>
          </a:p>
          <a:p>
            <a:pPr eaLnBrk="1" hangingPunct="1">
              <a:spcBef>
                <a:spcPct val="0"/>
              </a:spcBef>
            </a:pPr>
            <a:endParaRPr lang="en-US" sz="1200" dirty="0"/>
          </a:p>
          <a:p>
            <a:pPr eaLnBrk="1" hangingPunct="1">
              <a:spcBef>
                <a:spcPct val="0"/>
              </a:spcBef>
            </a:pPr>
            <a:r>
              <a:rPr lang="en-US" sz="1200" b="1" dirty="0"/>
              <a:t>Federal Courts</a:t>
            </a:r>
            <a:r>
              <a:rPr lang="en-US" sz="1200" dirty="0"/>
              <a:t>:  as a matter of rule all technical, scientific or expert witnesses submit a report prior to trial in civil cases.  Must include fee paid and testimonies given for last 4 years, 10 years of published writings and previous compensation received.  </a:t>
            </a:r>
          </a:p>
          <a:p>
            <a:pPr eaLnBrk="1" hangingPunct="1">
              <a:spcBef>
                <a:spcPct val="0"/>
              </a:spcBef>
            </a:pPr>
            <a:endParaRPr lang="en-US" sz="1200" dirty="0"/>
          </a:p>
          <a:p>
            <a:pPr eaLnBrk="1" hangingPunct="1">
              <a:spcBef>
                <a:spcPct val="0"/>
              </a:spcBef>
            </a:pPr>
            <a:r>
              <a:rPr lang="en-US" sz="1200" b="1" dirty="0"/>
              <a:t>Disposition Bank</a:t>
            </a:r>
            <a:r>
              <a:rPr lang="en-US" sz="1200" dirty="0"/>
              <a:t>:  stored library of witness testimony; opposing lawyers can go there for samples of previous testimony</a:t>
            </a:r>
          </a:p>
          <a:p>
            <a:pPr eaLnBrk="1" hangingPunct="1">
              <a:spcBef>
                <a:spcPct val="0"/>
              </a:spcBef>
            </a:pPr>
            <a:endParaRPr lang="en-US" dirty="0"/>
          </a:p>
          <a:p>
            <a:pPr eaLnBrk="1" hangingPunct="1">
              <a:spcBef>
                <a:spcPct val="0"/>
              </a:spcBef>
            </a:pPr>
            <a:r>
              <a:rPr lang="en-US" b="1" dirty="0"/>
              <a:t>Source:</a:t>
            </a:r>
            <a:r>
              <a:rPr lang="en-US" dirty="0"/>
              <a:t> Sybex CISSP Study Guide 4</a:t>
            </a:r>
            <a:r>
              <a:rPr lang="en-US" baseline="30000" dirty="0"/>
              <a:t>th</a:t>
            </a:r>
            <a:r>
              <a:rPr lang="en-US" dirty="0"/>
              <a:t> Edition</a:t>
            </a:r>
          </a:p>
          <a:p>
            <a:pPr eaLnBrk="1" hangingPunct="1">
              <a:spcBef>
                <a:spcPct val="0"/>
              </a:spcBef>
            </a:pPr>
            <a:r>
              <a:rPr lang="en-US" dirty="0"/>
              <a:t>ISC2 Guide to the CBK</a:t>
            </a:r>
          </a:p>
        </p:txBody>
      </p:sp>
    </p:spTree>
    <p:extLst>
      <p:ext uri="{BB962C8B-B14F-4D97-AF65-F5344CB8AC3E}">
        <p14:creationId xmlns:p14="http://schemas.microsoft.com/office/powerpoint/2010/main" val="1684415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4593" name="Rectangle 7"/>
          <p:cNvSpPr>
            <a:spLocks noGrp="1" noChangeArrowheads="1"/>
          </p:cNvSpPr>
          <p:nvPr>
            <p:ph type="sldNum" sz="quarter" idx="5"/>
          </p:nvPr>
        </p:nvSpPr>
        <p:spPr>
          <a:noFill/>
        </p:spPr>
        <p:txBody>
          <a:bodyPr/>
          <a:lstStyle/>
          <a:p>
            <a:fld id="{CC05FFAD-D238-4A4B-86B2-A1BEA4E2B6CA}" type="slidenum">
              <a:rPr lang="en-US" smtClean="0">
                <a:solidFill>
                  <a:srgbClr val="000000"/>
                </a:solidFill>
                <a:cs typeface="Arial" charset="0"/>
              </a:rPr>
              <a:pPr/>
              <a:t>11</a:t>
            </a:fld>
            <a:endParaRPr lang="en-US" dirty="0">
              <a:solidFill>
                <a:srgbClr val="000000"/>
              </a:solidFill>
              <a:cs typeface="Arial" charset="0"/>
            </a:endParaRPr>
          </a:p>
        </p:txBody>
      </p:sp>
      <p:sp>
        <p:nvSpPr>
          <p:cNvPr id="1774594" name="Rectangle 2"/>
          <p:cNvSpPr>
            <a:spLocks noGrp="1" noRot="1" noChangeAspect="1" noChangeArrowheads="1" noTextEdit="1"/>
          </p:cNvSpPr>
          <p:nvPr>
            <p:ph type="sldImg"/>
          </p:nvPr>
        </p:nvSpPr>
        <p:spPr>
          <a:ln/>
        </p:spPr>
      </p:sp>
      <p:sp>
        <p:nvSpPr>
          <p:cNvPr id="1774595" name="Rectangle 3"/>
          <p:cNvSpPr>
            <a:spLocks noGrp="1" noChangeArrowheads="1"/>
          </p:cNvSpPr>
          <p:nvPr>
            <p:ph type="body" idx="1"/>
          </p:nvPr>
        </p:nvSpPr>
        <p:spPr>
          <a:noFill/>
          <a:ln/>
        </p:spPr>
        <p:txBody>
          <a:bodyPr/>
          <a:lstStyle/>
          <a:p>
            <a:pPr eaLnBrk="1" hangingPunct="1">
              <a:spcBef>
                <a:spcPct val="0"/>
              </a:spcBef>
            </a:pPr>
            <a:r>
              <a:rPr lang="en-US" b="1" dirty="0"/>
              <a:t>Do have written procedures-these protect the forensic team</a:t>
            </a:r>
          </a:p>
          <a:p>
            <a:pPr eaLnBrk="1" hangingPunct="1">
              <a:spcBef>
                <a:spcPct val="0"/>
              </a:spcBef>
            </a:pPr>
            <a:endParaRPr lang="en-US" b="1" dirty="0"/>
          </a:p>
          <a:p>
            <a:pPr marL="0" indent="0" eaLnBrk="1" hangingPunct="1">
              <a:spcBef>
                <a:spcPct val="0"/>
              </a:spcBef>
              <a:buFont typeface="Arial" panose="020B0604020202020204" pitchFamily="34" charset="0"/>
              <a:buNone/>
            </a:pPr>
            <a:r>
              <a:rPr lang="en-US" b="1" dirty="0"/>
              <a:t>Additional investigation methodology</a:t>
            </a:r>
            <a:r>
              <a:rPr lang="en-US" b="0" dirty="0"/>
              <a:t>:</a:t>
            </a:r>
          </a:p>
          <a:p>
            <a:pPr marL="457200" lvl="1" indent="0">
              <a:buFont typeface="Arial" panose="020B0604020202020204" pitchFamily="34" charset="0"/>
              <a:buNone/>
            </a:pPr>
            <a:r>
              <a:rPr lang="en-US" sz="1200" kern="1200" dirty="0">
                <a:solidFill>
                  <a:schemeClr val="tx1"/>
                </a:solidFill>
                <a:effectLst/>
                <a:latin typeface="+mn-lt"/>
                <a:ea typeface="+mn-ea"/>
                <a:cs typeface="+mn-cs"/>
              </a:rPr>
              <a:t>Proceed from volatile to persistent evidence</a:t>
            </a:r>
          </a:p>
          <a:p>
            <a:pPr marL="457200" lvl="1" indent="0">
              <a:buFont typeface="Arial" panose="020B0604020202020204" pitchFamily="34" charset="0"/>
              <a:buNone/>
            </a:pPr>
            <a:r>
              <a:rPr lang="en-US" sz="1200" kern="1200" dirty="0">
                <a:solidFill>
                  <a:schemeClr val="tx1"/>
                </a:solidFill>
                <a:effectLst/>
                <a:latin typeface="+mn-lt"/>
                <a:ea typeface="+mn-ea"/>
                <a:cs typeface="+mn-cs"/>
              </a:rPr>
              <a:t>Act ethically and in good faith</a:t>
            </a:r>
          </a:p>
          <a:p>
            <a:pPr marL="457200" lvl="1" indent="0">
              <a:buFont typeface="Arial" panose="020B0604020202020204" pitchFamily="34" charset="0"/>
              <a:buNone/>
            </a:pPr>
            <a:r>
              <a:rPr lang="en-US" sz="1200" kern="1200" dirty="0">
                <a:solidFill>
                  <a:schemeClr val="tx1"/>
                </a:solidFill>
                <a:effectLst/>
                <a:latin typeface="+mn-lt"/>
                <a:ea typeface="+mn-ea"/>
                <a:cs typeface="+mn-cs"/>
              </a:rPr>
              <a:t>Do not work too fast, making mistakes</a:t>
            </a:r>
          </a:p>
          <a:p>
            <a:pPr marL="457200" lvl="1" indent="0">
              <a:buFont typeface="Arial" panose="020B0604020202020204" pitchFamily="34" charset="0"/>
              <a:buNone/>
            </a:pPr>
            <a:r>
              <a:rPr lang="en-US" sz="1200" kern="1200" dirty="0">
                <a:solidFill>
                  <a:schemeClr val="tx1"/>
                </a:solidFill>
                <a:effectLst/>
                <a:latin typeface="+mn-lt"/>
                <a:ea typeface="+mn-ea"/>
                <a:cs typeface="+mn-cs"/>
              </a:rPr>
              <a:t>Do not exceed one’s skills or abilities</a:t>
            </a:r>
          </a:p>
          <a:p>
            <a:pPr marL="457200" lvl="1" indent="0">
              <a:buFont typeface="Arial" panose="020B0604020202020204" pitchFamily="34" charset="0"/>
              <a:buNone/>
            </a:pPr>
            <a:r>
              <a:rPr lang="en-US" sz="1200" kern="1200" dirty="0">
                <a:solidFill>
                  <a:schemeClr val="tx1"/>
                </a:solidFill>
                <a:effectLst/>
                <a:latin typeface="+mn-lt"/>
                <a:ea typeface="+mn-ea"/>
                <a:cs typeface="+mn-cs"/>
              </a:rPr>
              <a:t>Image the hard drive (2 copies); One copy is a library copy and is archived. The second is for investigator usage.</a:t>
            </a:r>
          </a:p>
          <a:p>
            <a:pPr marL="457200" lvl="1" indent="0">
              <a:buFont typeface="Arial" panose="020B0604020202020204" pitchFamily="34" charset="0"/>
              <a:buNone/>
            </a:pPr>
            <a:r>
              <a:rPr lang="en-US" sz="1200" kern="1200" dirty="0">
                <a:solidFill>
                  <a:schemeClr val="tx1"/>
                </a:solidFill>
                <a:effectLst/>
                <a:latin typeface="+mn-lt"/>
                <a:ea typeface="+mn-ea"/>
                <a:cs typeface="+mn-cs"/>
              </a:rPr>
              <a:t>Mark evidence with a permanent marker.</a:t>
            </a:r>
          </a:p>
          <a:p>
            <a:pPr marL="457200" lvl="1" indent="0">
              <a:buFont typeface="Arial" panose="020B0604020202020204" pitchFamily="34" charset="0"/>
              <a:buNone/>
            </a:pPr>
            <a:r>
              <a:rPr lang="en-US" sz="1200" kern="1200" dirty="0">
                <a:solidFill>
                  <a:schemeClr val="tx1"/>
                </a:solidFill>
                <a:effectLst/>
                <a:latin typeface="+mn-lt"/>
                <a:ea typeface="+mn-ea"/>
                <a:cs typeface="+mn-cs"/>
              </a:rPr>
              <a:t>Hash with MD5 or SHA1: acceptable hashing algorithms for integrity maintenance.</a:t>
            </a:r>
          </a:p>
          <a:p>
            <a:pPr marL="457200" lvl="1" indent="0">
              <a:buFont typeface="Arial" panose="020B0604020202020204" pitchFamily="34" charset="0"/>
              <a:buNone/>
            </a:pPr>
            <a:r>
              <a:rPr lang="en-US" sz="1200" kern="1200" dirty="0">
                <a:solidFill>
                  <a:schemeClr val="tx1"/>
                </a:solidFill>
                <a:effectLst/>
                <a:latin typeface="+mn-lt"/>
                <a:ea typeface="+mn-ea"/>
                <a:cs typeface="+mn-cs"/>
              </a:rPr>
              <a:t>Use Write-blocker: prevents data from being written to suspect drive during imaging (copy) process.    </a:t>
            </a:r>
          </a:p>
          <a:p>
            <a:pPr marL="457200" lvl="1" indent="0">
              <a:buFont typeface="Arial" panose="020B0604020202020204" pitchFamily="34" charset="0"/>
              <a:buNone/>
            </a:pPr>
            <a:r>
              <a:rPr lang="en-US" sz="1200" kern="1200" dirty="0">
                <a:solidFill>
                  <a:schemeClr val="tx1"/>
                </a:solidFill>
                <a:effectLst/>
                <a:latin typeface="+mn-lt"/>
                <a:ea typeface="+mn-ea"/>
                <a:cs typeface="+mn-cs"/>
              </a:rPr>
              <a:t>Legal banners strengthen the case against an employee or intruder                   </a:t>
            </a:r>
          </a:p>
          <a:p>
            <a:pPr lvl="0"/>
            <a:endParaRPr lang="en-US" sz="1200" kern="1200" dirty="0">
              <a:solidFill>
                <a:schemeClr val="tx1"/>
              </a:solidFill>
              <a:effectLst/>
              <a:latin typeface="+mn-lt"/>
              <a:ea typeface="+mn-ea"/>
              <a:cs typeface="+mn-cs"/>
            </a:endParaRPr>
          </a:p>
          <a:p>
            <a:pPr eaLnBrk="1" hangingPunct="1">
              <a:spcBef>
                <a:spcPct val="0"/>
              </a:spcBef>
            </a:pPr>
            <a:r>
              <a:rPr lang="en-US" b="1" dirty="0"/>
              <a:t>July 09:  5-4 supreme court ruling-Melendez-Diaz versus Mass.</a:t>
            </a:r>
          </a:p>
          <a:p>
            <a:pPr marL="457200" lvl="1" indent="0" eaLnBrk="1" hangingPunct="1">
              <a:spcBef>
                <a:spcPct val="0"/>
              </a:spcBef>
              <a:buFont typeface="Arial" panose="020B0604020202020204" pitchFamily="34" charset="0"/>
              <a:buNone/>
            </a:pPr>
            <a:r>
              <a:rPr lang="en-US" b="0" dirty="0"/>
              <a:t>may require live testimony by forensic analysts</a:t>
            </a:r>
          </a:p>
          <a:p>
            <a:pPr marL="457200" lvl="1" indent="0" eaLnBrk="1" hangingPunct="1">
              <a:spcBef>
                <a:spcPct val="0"/>
              </a:spcBef>
              <a:buFont typeface="Arial" panose="020B0604020202020204" pitchFamily="34" charset="0"/>
              <a:buNone/>
            </a:pPr>
            <a:r>
              <a:rPr lang="en-US" b="0" dirty="0"/>
              <a:t>submitted certificates of forensic reports were in error ad did not allow the defendant to confront witnesses against him</a:t>
            </a:r>
          </a:p>
          <a:p>
            <a:pPr marL="171450" indent="-171450" eaLnBrk="1" hangingPunct="1">
              <a:spcBef>
                <a:spcPct val="0"/>
              </a:spcBef>
              <a:buFont typeface="Arial" panose="020B0604020202020204" pitchFamily="34" charset="0"/>
              <a:buChar char="•"/>
            </a:pPr>
            <a:endParaRPr lang="en-US" b="0" dirty="0"/>
          </a:p>
          <a:p>
            <a:r>
              <a:rPr lang="en-US" sz="1200" b="1" kern="1200" dirty="0">
                <a:solidFill>
                  <a:schemeClr val="tx1"/>
                </a:solidFill>
                <a:effectLst/>
                <a:latin typeface="+mn-lt"/>
                <a:ea typeface="+mn-ea"/>
                <a:cs typeface="+mn-cs"/>
              </a:rPr>
              <a:t>Source:</a:t>
            </a:r>
            <a:r>
              <a:rPr lang="en-US" sz="1200" kern="1200" dirty="0">
                <a:solidFill>
                  <a:schemeClr val="tx1"/>
                </a:solidFill>
                <a:effectLst/>
                <a:latin typeface="+mn-lt"/>
                <a:ea typeface="+mn-ea"/>
                <a:cs typeface="+mn-cs"/>
              </a:rPr>
              <a:t> Sybex CISSP Study Guide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Edition</a:t>
            </a:r>
          </a:p>
          <a:p>
            <a:r>
              <a:rPr lang="en-US" sz="1200" kern="1200" dirty="0">
                <a:solidFill>
                  <a:schemeClr val="tx1"/>
                </a:solidFill>
                <a:effectLst/>
                <a:latin typeface="+mn-lt"/>
                <a:ea typeface="+mn-ea"/>
                <a:cs typeface="+mn-cs"/>
              </a:rPr>
              <a:t>ISC2 Guide to the CBK</a:t>
            </a:r>
          </a:p>
          <a:p>
            <a:pPr marL="171450" indent="-171450" eaLnBrk="1" hangingPunct="1">
              <a:spcBef>
                <a:spcPct val="0"/>
              </a:spcBef>
              <a:buFont typeface="Arial" panose="020B0604020202020204" pitchFamily="34" charset="0"/>
              <a:buChar char="•"/>
            </a:pPr>
            <a:endParaRPr lang="en-US" b="0" dirty="0"/>
          </a:p>
          <a:p>
            <a:pPr marL="0" indent="0" eaLnBrk="1" hangingPunct="1">
              <a:spcBef>
                <a:spcPct val="0"/>
              </a:spcBef>
              <a:buFont typeface="Arial" panose="020B0604020202020204" pitchFamily="34" charset="0"/>
              <a:buNone/>
            </a:pPr>
            <a:endParaRPr lang="en-US" b="0" dirty="0"/>
          </a:p>
        </p:txBody>
      </p:sp>
    </p:spTree>
    <p:extLst>
      <p:ext uri="{BB962C8B-B14F-4D97-AF65-F5344CB8AC3E}">
        <p14:creationId xmlns:p14="http://schemas.microsoft.com/office/powerpoint/2010/main" val="4025183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6401" name="Rectangle 7"/>
          <p:cNvSpPr>
            <a:spLocks noGrp="1" noChangeArrowheads="1"/>
          </p:cNvSpPr>
          <p:nvPr>
            <p:ph type="sldNum" sz="quarter" idx="5"/>
          </p:nvPr>
        </p:nvSpPr>
        <p:spPr>
          <a:noFill/>
        </p:spPr>
        <p:txBody>
          <a:bodyPr/>
          <a:lstStyle/>
          <a:p>
            <a:fld id="{A130EAD9-7F5A-4142-9618-9DA44C22CED1}" type="slidenum">
              <a:rPr lang="en-US" smtClean="0">
                <a:solidFill>
                  <a:srgbClr val="000000"/>
                </a:solidFill>
                <a:cs typeface="Arial" charset="0"/>
              </a:rPr>
              <a:pPr/>
              <a:t>12</a:t>
            </a:fld>
            <a:endParaRPr lang="en-US" dirty="0">
              <a:solidFill>
                <a:srgbClr val="000000"/>
              </a:solidFill>
              <a:cs typeface="Arial" charset="0"/>
            </a:endParaRPr>
          </a:p>
        </p:txBody>
      </p:sp>
      <p:sp>
        <p:nvSpPr>
          <p:cNvPr id="1766402" name="Rectangle 2"/>
          <p:cNvSpPr>
            <a:spLocks noGrp="1" noRot="1" noChangeAspect="1" noChangeArrowheads="1" noTextEdit="1"/>
          </p:cNvSpPr>
          <p:nvPr>
            <p:ph type="sldImg"/>
          </p:nvPr>
        </p:nvSpPr>
        <p:spPr>
          <a:xfrm>
            <a:off x="1163638" y="152400"/>
            <a:ext cx="5010150" cy="2819400"/>
          </a:xfrm>
          <a:ln/>
        </p:spPr>
      </p:sp>
      <p:sp>
        <p:nvSpPr>
          <p:cNvPr id="1766403" name="Rectangle 3"/>
          <p:cNvSpPr>
            <a:spLocks noGrp="1" noChangeArrowheads="1"/>
          </p:cNvSpPr>
          <p:nvPr>
            <p:ph type="body" idx="1"/>
          </p:nvPr>
        </p:nvSpPr>
        <p:spPr>
          <a:xfrm>
            <a:off x="457202" y="3429000"/>
            <a:ext cx="6172990" cy="5638800"/>
          </a:xfrm>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t>Chain of Custody:</a:t>
            </a:r>
            <a:r>
              <a:rPr lang="en-US" sz="1200" dirty="0" smtClean="0"/>
              <a:t> Follows evidence through the evidence lifecycle, from identification-through entire lifecycle; ends with destruction, return to owner, or permanent archiving</a:t>
            </a:r>
          </a:p>
          <a:p>
            <a:r>
              <a:rPr lang="en-US" sz="1200" b="1" i="0" u="none" strike="noStrike" kern="1200" baseline="0" dirty="0" smtClean="0">
                <a:solidFill>
                  <a:schemeClr val="tx1"/>
                </a:solidFill>
                <a:latin typeface="+mn-lt"/>
                <a:ea typeface="+mn-ea"/>
                <a:cs typeface="+mn-cs"/>
              </a:rPr>
              <a:t>chain of evidence </a:t>
            </a:r>
            <a:r>
              <a:rPr lang="en-US" sz="1200" b="0" i="0" u="none" strike="noStrike" kern="1200" baseline="0" dirty="0" smtClean="0">
                <a:solidFill>
                  <a:schemeClr val="tx1"/>
                </a:solidFill>
                <a:latin typeface="+mn-lt"/>
                <a:ea typeface="+mn-ea"/>
                <a:cs typeface="+mn-cs"/>
              </a:rPr>
              <a:t>The process by which an object is uniquely identified in a court of law. Also known as the chain of custody. </a:t>
            </a:r>
          </a:p>
          <a:p>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8</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endParaRPr lang="en-US" sz="1000" b="1" dirty="0" smtClean="0"/>
          </a:p>
          <a:p>
            <a:pPr eaLnBrk="1" hangingPunct="1">
              <a:lnSpc>
                <a:spcPct val="90000"/>
              </a:lnSpc>
              <a:spcBef>
                <a:spcPct val="0"/>
              </a:spcBef>
            </a:pPr>
            <a:r>
              <a:rPr lang="en-US" sz="1000" b="1" dirty="0" smtClean="0"/>
              <a:t>Computer </a:t>
            </a:r>
            <a:r>
              <a:rPr lang="en-US" sz="1000" b="1" dirty="0"/>
              <a:t>Forensics</a:t>
            </a:r>
            <a:r>
              <a:rPr lang="en-US" sz="1000" dirty="0"/>
              <a:t>: Computer Forensics deals with the collection of computer related evidence in a legal manner.</a:t>
            </a:r>
          </a:p>
          <a:p>
            <a:pPr lvl="1" eaLnBrk="1" hangingPunct="1">
              <a:lnSpc>
                <a:spcPct val="90000"/>
              </a:lnSpc>
              <a:spcBef>
                <a:spcPct val="0"/>
              </a:spcBef>
              <a:buFontTx/>
              <a:buNone/>
            </a:pPr>
            <a:r>
              <a:rPr lang="en-US" sz="1000" dirty="0"/>
              <a:t>Has traditionally been lacking in most organizations is proper evidence handling and management.</a:t>
            </a:r>
          </a:p>
          <a:p>
            <a:pPr eaLnBrk="1" hangingPunct="1">
              <a:lnSpc>
                <a:spcPct val="90000"/>
              </a:lnSpc>
              <a:spcBef>
                <a:spcPct val="0"/>
              </a:spcBef>
              <a:buFont typeface="Arial" charset="0"/>
              <a:buNone/>
            </a:pPr>
            <a:r>
              <a:rPr lang="en-US" sz="1000" i="1" dirty="0"/>
              <a:t>Note:</a:t>
            </a:r>
            <a:r>
              <a:rPr lang="en-US" sz="1000" dirty="0"/>
              <a:t> There are trained professionals who specialize in computer forensics.  This is not something ordinary network administrators should carry out.  Let them do the work.  If you do not properly handle evidence, it may not hold up in court.  Don’t try to be the hero.</a:t>
            </a:r>
          </a:p>
          <a:p>
            <a:pPr eaLnBrk="1" hangingPunct="1">
              <a:lnSpc>
                <a:spcPct val="90000"/>
              </a:lnSpc>
              <a:spcBef>
                <a:spcPct val="0"/>
              </a:spcBef>
              <a:buFont typeface="Arial" charset="0"/>
              <a:buNone/>
            </a:pPr>
            <a:r>
              <a:rPr lang="en-US" sz="1000" dirty="0"/>
              <a:t>If you decide not to call in the experts, you should abide by principles of a sound investigation:</a:t>
            </a:r>
          </a:p>
          <a:p>
            <a:pPr lvl="1" eaLnBrk="1" hangingPunct="1">
              <a:lnSpc>
                <a:spcPct val="90000"/>
              </a:lnSpc>
              <a:spcBef>
                <a:spcPct val="0"/>
              </a:spcBef>
              <a:buFontTx/>
              <a:buNone/>
            </a:pPr>
            <a:r>
              <a:rPr lang="en-US" sz="1000" dirty="0"/>
              <a:t> Never conduct an investigation on the actual system that has been compromised.</a:t>
            </a:r>
          </a:p>
          <a:p>
            <a:pPr lvl="1" eaLnBrk="1" hangingPunct="1">
              <a:lnSpc>
                <a:spcPct val="90000"/>
              </a:lnSpc>
              <a:spcBef>
                <a:spcPct val="0"/>
              </a:spcBef>
              <a:buFontTx/>
              <a:buNone/>
            </a:pPr>
            <a:r>
              <a:rPr lang="en-US" sz="1000" dirty="0"/>
              <a:t> Image the hard drive and mark evidence with a permanent marker.</a:t>
            </a:r>
          </a:p>
          <a:p>
            <a:pPr lvl="1" eaLnBrk="1" hangingPunct="1">
              <a:lnSpc>
                <a:spcPct val="90000"/>
              </a:lnSpc>
              <a:spcBef>
                <a:spcPct val="0"/>
              </a:spcBef>
              <a:buFontTx/>
              <a:buNone/>
            </a:pPr>
            <a:r>
              <a:rPr lang="en-US" sz="1000" dirty="0"/>
              <a:t> Do not hack back to stop the crime.</a:t>
            </a:r>
          </a:p>
          <a:p>
            <a:pPr lvl="1" eaLnBrk="1" hangingPunct="1">
              <a:lnSpc>
                <a:spcPct val="90000"/>
              </a:lnSpc>
              <a:spcBef>
                <a:spcPct val="0"/>
              </a:spcBef>
              <a:buFontTx/>
              <a:buNone/>
            </a:pPr>
            <a:r>
              <a:rPr lang="en-US" sz="1000" dirty="0"/>
              <a:t> Document, document, document.</a:t>
            </a:r>
          </a:p>
          <a:p>
            <a:pPr marL="0" indent="0" eaLnBrk="1" hangingPunct="1">
              <a:lnSpc>
                <a:spcPct val="90000"/>
              </a:lnSpc>
              <a:spcBef>
                <a:spcPct val="0"/>
              </a:spcBef>
              <a:buFont typeface="Arial" panose="020B0604020202020204" pitchFamily="34" charset="0"/>
              <a:buNone/>
            </a:pPr>
            <a:endParaRPr lang="en-US" sz="1000" b="1" dirty="0"/>
          </a:p>
          <a:p>
            <a:pPr marL="0" indent="0" eaLnBrk="1" hangingPunct="1">
              <a:lnSpc>
                <a:spcPct val="90000"/>
              </a:lnSpc>
              <a:spcBef>
                <a:spcPct val="0"/>
              </a:spcBef>
              <a:buFont typeface="Arial" panose="020B0604020202020204" pitchFamily="34" charset="0"/>
              <a:buNone/>
            </a:pPr>
            <a:r>
              <a:rPr lang="en-US" sz="1000" b="1" dirty="0"/>
              <a:t>Crime Scene (Criminalistics): </a:t>
            </a:r>
            <a:r>
              <a:rPr lang="en-US" sz="1000" dirty="0"/>
              <a:t>The principles of criminalistics apply to both digital and physical crime scenes.</a:t>
            </a:r>
          </a:p>
          <a:p>
            <a:pPr marL="0" indent="0" eaLnBrk="1" hangingPunct="1">
              <a:lnSpc>
                <a:spcPct val="90000"/>
              </a:lnSpc>
              <a:spcBef>
                <a:spcPct val="0"/>
              </a:spcBef>
              <a:buFont typeface="Arial" panose="020B0604020202020204" pitchFamily="34" charset="0"/>
              <a:buNone/>
            </a:pPr>
            <a:r>
              <a:rPr lang="en-US" sz="1000" dirty="0"/>
              <a:t>Things to bring:  tags, labels, forms, antistatic bags, tools, antistatic bands, tape, evidence bags, cable ties, camera, permanent markers, checklist, software</a:t>
            </a:r>
          </a:p>
          <a:p>
            <a:pPr marL="0" indent="0" eaLnBrk="1" hangingPunct="1">
              <a:lnSpc>
                <a:spcPct val="90000"/>
              </a:lnSpc>
              <a:spcBef>
                <a:spcPct val="0"/>
              </a:spcBef>
              <a:buFont typeface="Arial" panose="020B0604020202020204" pitchFamily="34" charset="0"/>
              <a:buNone/>
            </a:pPr>
            <a:endParaRPr lang="en-US" sz="1000" b="1" dirty="0"/>
          </a:p>
          <a:p>
            <a:pPr marL="0" indent="0" eaLnBrk="1" hangingPunct="1">
              <a:lnSpc>
                <a:spcPct val="90000"/>
              </a:lnSpc>
              <a:spcBef>
                <a:spcPct val="0"/>
              </a:spcBef>
              <a:buFont typeface="Arial" panose="020B0604020202020204" pitchFamily="34" charset="0"/>
              <a:buNone/>
            </a:pPr>
            <a:r>
              <a:rPr lang="en-US" sz="1000" b="1" dirty="0"/>
              <a:t>Chain of Custody:</a:t>
            </a:r>
            <a:r>
              <a:rPr lang="en-US" sz="1000" dirty="0"/>
              <a:t> Follows evidence through the evidence lifecycle, from identification-through entire lifecycle; ends with destruction, return to owner, or permanent archiving.</a:t>
            </a:r>
          </a:p>
          <a:p>
            <a:pPr eaLnBrk="1" hangingPunct="1">
              <a:lnSpc>
                <a:spcPct val="90000"/>
              </a:lnSpc>
            </a:pPr>
            <a:endParaRPr lang="en-US" sz="1000" dirty="0"/>
          </a:p>
          <a:p>
            <a:pPr eaLnBrk="1" hangingPunct="1">
              <a:lnSpc>
                <a:spcPct val="90000"/>
              </a:lnSpc>
            </a:pPr>
            <a:r>
              <a:rPr lang="en-US" sz="1000" dirty="0"/>
              <a:t>FBI Cybercrime labs have seen 2000% increase since 1996</a:t>
            </a:r>
          </a:p>
        </p:txBody>
      </p:sp>
    </p:spTree>
    <p:extLst>
      <p:ext uri="{BB962C8B-B14F-4D97-AF65-F5344CB8AC3E}">
        <p14:creationId xmlns:p14="http://schemas.microsoft.com/office/powerpoint/2010/main" val="2707353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In forensic science, </a:t>
            </a:r>
            <a:r>
              <a:rPr lang="en-US" b="1" dirty="0" err="1" smtClean="0"/>
              <a:t>Locard's</a:t>
            </a:r>
            <a:r>
              <a:rPr lang="en-US" b="1" dirty="0" smtClean="0"/>
              <a:t> exchange principle</a:t>
            </a:r>
            <a:r>
              <a:rPr lang="en-US" dirty="0" smtClean="0"/>
              <a:t> holds that the perpetrator of a crime </a:t>
            </a:r>
            <a:r>
              <a:rPr lang="en-US" b="1" dirty="0" smtClean="0"/>
              <a:t>will bring something into the crime scene and leave with something from it</a:t>
            </a:r>
            <a:r>
              <a:rPr lang="en-US" dirty="0" smtClean="0"/>
              <a:t>, and that both can be used as forensic evidence.</a:t>
            </a:r>
          </a:p>
          <a:p>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13</a:t>
            </a:fld>
            <a:endParaRPr lang="en-US"/>
          </a:p>
        </p:txBody>
      </p:sp>
    </p:spTree>
    <p:extLst>
      <p:ext uri="{BB962C8B-B14F-4D97-AF65-F5344CB8AC3E}">
        <p14:creationId xmlns:p14="http://schemas.microsoft.com/office/powerpoint/2010/main" val="4121864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A simple example of a chain</a:t>
            </a:r>
            <a:r>
              <a:rPr lang="en-US" baseline="0" dirty="0"/>
              <a:t> of custody form.  The chain of custody form accompanies the evidence and provides continuity of possession.  Many forms require signature to release and take custody.  This form only addresses custody</a:t>
            </a:r>
            <a:r>
              <a:rPr lang="en-US" baseline="0" dirty="0" smtClean="0"/>
              <a: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r>
              <a:rPr lang="en-US" sz="1200" b="1" i="0" u="none" strike="noStrike" kern="1200" baseline="0" dirty="0" smtClean="0">
                <a:solidFill>
                  <a:schemeClr val="tx1"/>
                </a:solidFill>
                <a:latin typeface="+mn-lt"/>
                <a:ea typeface="+mn-ea"/>
                <a:cs typeface="+mn-cs"/>
              </a:rPr>
              <a:t>chain of custody </a:t>
            </a:r>
            <a:r>
              <a:rPr lang="en-US" sz="1200" b="0" i="0" u="none" strike="noStrike" kern="1200" baseline="0" dirty="0" smtClean="0">
                <a:solidFill>
                  <a:schemeClr val="tx1"/>
                </a:solidFill>
                <a:latin typeface="+mn-lt"/>
                <a:ea typeface="+mn-ea"/>
                <a:cs typeface="+mn-cs"/>
              </a:rPr>
              <a:t>A document associated with legal evidence that tracks the people in</a:t>
            </a:r>
          </a:p>
          <a:p>
            <a:r>
              <a:rPr lang="en-US" sz="1200" b="0" i="0" u="none" strike="noStrike" kern="1200" baseline="0" dirty="0" smtClean="0">
                <a:solidFill>
                  <a:schemeClr val="tx1"/>
                </a:solidFill>
                <a:latin typeface="+mn-lt"/>
                <a:ea typeface="+mn-ea"/>
                <a:cs typeface="+mn-cs"/>
              </a:rPr>
              <a:t>authoritative control over the evidence between the moment it’s discovered and when it’s presented</a:t>
            </a:r>
          </a:p>
          <a:p>
            <a:r>
              <a:rPr lang="en-US" sz="1200" b="0" i="0" u="none" strike="noStrike" kern="1200" baseline="0" dirty="0" smtClean="0">
                <a:solidFill>
                  <a:schemeClr val="tx1"/>
                </a:solidFill>
                <a:latin typeface="+mn-lt"/>
                <a:ea typeface="+mn-ea"/>
                <a:cs typeface="+mn-cs"/>
              </a:rPr>
              <a:t>in court. Aka chain of evidence.</a:t>
            </a:r>
          </a:p>
          <a:p>
            <a:r>
              <a:rPr lang="en-US" sz="1200" b="1" i="0" u="none" strike="noStrike" kern="1200" baseline="0" dirty="0" smtClean="0">
                <a:solidFill>
                  <a:schemeClr val="tx1"/>
                </a:solidFill>
                <a:latin typeface="+mn-lt"/>
                <a:ea typeface="+mn-ea"/>
                <a:cs typeface="+mn-cs"/>
              </a:rPr>
              <a:t>chain of evidence </a:t>
            </a:r>
            <a:r>
              <a:rPr lang="en-US" sz="1200" b="0" i="0" u="none" strike="noStrike" kern="1200" baseline="0" dirty="0" smtClean="0">
                <a:solidFill>
                  <a:schemeClr val="tx1"/>
                </a:solidFill>
                <a:latin typeface="+mn-lt"/>
                <a:ea typeface="+mn-ea"/>
                <a:cs typeface="+mn-cs"/>
              </a:rPr>
              <a:t>The process by which an object is uniquely identified in a court of law.</a:t>
            </a:r>
          </a:p>
          <a:p>
            <a:r>
              <a:rPr lang="en-US" sz="1200" b="0" i="0" u="none" strike="noStrike" kern="1200" baseline="0" dirty="0" smtClean="0">
                <a:solidFill>
                  <a:schemeClr val="tx1"/>
                </a:solidFill>
                <a:latin typeface="+mn-lt"/>
                <a:ea typeface="+mn-ea"/>
                <a:cs typeface="+mn-cs"/>
              </a:rPr>
              <a:t>Aka chain of custody.</a:t>
            </a:r>
          </a:p>
          <a:p>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3A0FB3EE-E4F1-4985-825D-4E3A9C3E3743}" type="slidenum">
              <a:rPr lang="en-US" smtClean="0">
                <a:solidFill>
                  <a:srgbClr val="000000"/>
                </a:solidFill>
              </a:rPr>
              <a:pPr>
                <a:defRPr/>
              </a:pPr>
              <a:t>14</a:t>
            </a:fld>
            <a:endParaRPr lang="en-US" dirty="0">
              <a:solidFill>
                <a:srgbClr val="000000"/>
              </a:solidFill>
            </a:endParaRPr>
          </a:p>
        </p:txBody>
      </p:sp>
    </p:spTree>
    <p:extLst>
      <p:ext uri="{BB962C8B-B14F-4D97-AF65-F5344CB8AC3E}">
        <p14:creationId xmlns:p14="http://schemas.microsoft.com/office/powerpoint/2010/main" val="26926870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p:spPr>
      </p:sp>
      <p:sp>
        <p:nvSpPr>
          <p:cNvPr id="9830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Sometimes, unplugging alerts the bad guys</a:t>
            </a:r>
          </a:p>
          <a:p>
            <a:r>
              <a:rPr lang="en-US" dirty="0"/>
              <a:t>Open applications can give clues to investigators</a:t>
            </a:r>
          </a:p>
          <a:p>
            <a:r>
              <a:rPr lang="en-US" dirty="0"/>
              <a:t>Memory contains evidence that does not survive </a:t>
            </a:r>
            <a:r>
              <a:rPr lang="en-US" dirty="0" smtClean="0"/>
              <a:t>reboot</a:t>
            </a:r>
          </a:p>
          <a:p>
            <a:endParaRPr lang="en-US" dirty="0" smtClean="0"/>
          </a:p>
        </p:txBody>
      </p:sp>
      <p:sp>
        <p:nvSpPr>
          <p:cNvPr id="4" name="Slide Number Placeholder 3"/>
          <p:cNvSpPr>
            <a:spLocks noGrp="1"/>
          </p:cNvSpPr>
          <p:nvPr>
            <p:ph type="sldNum" sz="quarter" idx="5"/>
          </p:nvPr>
        </p:nvSpPr>
        <p:spPr/>
        <p:txBody>
          <a:bodyPr/>
          <a:lstStyle/>
          <a:p>
            <a:pPr>
              <a:defRPr/>
            </a:pPr>
            <a:fld id="{3DF22025-6C8A-4174-93E3-5B770522DC6B}" type="slidenum">
              <a:rPr lang="en-US" smtClean="0"/>
              <a:pPr>
                <a:defRPr/>
              </a:pPr>
              <a:t>15</a:t>
            </a:fld>
            <a:endParaRPr lang="en-US" dirty="0"/>
          </a:p>
        </p:txBody>
      </p:sp>
    </p:spTree>
    <p:extLst>
      <p:ext uri="{BB962C8B-B14F-4D97-AF65-F5344CB8AC3E}">
        <p14:creationId xmlns:p14="http://schemas.microsoft.com/office/powerpoint/2010/main" val="29179514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eaLnBrk="1" hangingPunct="1">
              <a:spcBef>
                <a:spcPts val="0"/>
              </a:spcBef>
            </a:pPr>
            <a:r>
              <a:rPr lang="en-US" sz="1200" b="1" u="none" dirty="0"/>
              <a:t>Electrical Circuit</a:t>
            </a:r>
            <a:r>
              <a:rPr lang="en-US" sz="1200" u="none" dirty="0"/>
              <a:t>: uses foil or wire contacts places across door or window frames, carrying a low level of current.  (door and windows)</a:t>
            </a:r>
          </a:p>
          <a:p>
            <a:pPr eaLnBrk="1" hangingPunct="1">
              <a:spcBef>
                <a:spcPts val="0"/>
              </a:spcBef>
            </a:pPr>
            <a:endParaRPr lang="en-US" sz="1200" b="1" u="none" dirty="0"/>
          </a:p>
          <a:p>
            <a:pPr eaLnBrk="1" hangingPunct="1">
              <a:spcBef>
                <a:spcPts val="0"/>
              </a:spcBef>
            </a:pPr>
            <a:r>
              <a:rPr lang="en-US" sz="1200" b="1" u="none" dirty="0" smtClean="0"/>
              <a:t>Light </a:t>
            </a:r>
            <a:r>
              <a:rPr lang="en-US" sz="1200" b="1" u="none" dirty="0"/>
              <a:t>Beam</a:t>
            </a:r>
            <a:r>
              <a:rPr lang="en-US" sz="1200" u="none" dirty="0"/>
              <a:t>: photoelectric cell receives a small light source across the secure boundary.  When the path of light to the cell is interrupted, the alarm is triggered.   (gate and door way)  dust and small material may trigger alarm.</a:t>
            </a:r>
          </a:p>
          <a:p>
            <a:pPr eaLnBrk="1" hangingPunct="1">
              <a:spcBef>
                <a:spcPts val="0"/>
              </a:spcBef>
            </a:pPr>
            <a:endParaRPr lang="en-US" sz="1200" b="1" u="none" dirty="0"/>
          </a:p>
          <a:p>
            <a:pPr eaLnBrk="1" hangingPunct="1">
              <a:spcBef>
                <a:spcPts val="0"/>
              </a:spcBef>
            </a:pPr>
            <a:r>
              <a:rPr lang="en-US" sz="1200" b="1" u="none" dirty="0"/>
              <a:t>Different Types of Fields</a:t>
            </a:r>
            <a:r>
              <a:rPr lang="en-US" sz="1200" u="none" dirty="0"/>
              <a:t>:</a:t>
            </a:r>
          </a:p>
          <a:p>
            <a:pPr lvl="1" eaLnBrk="1" hangingPunct="1">
              <a:spcBef>
                <a:spcPts val="0"/>
              </a:spcBef>
            </a:pPr>
            <a:r>
              <a:rPr lang="en-US" sz="1200" b="1" u="none" dirty="0"/>
              <a:t>Passive Infrared Detector (PID):</a:t>
            </a:r>
            <a:r>
              <a:rPr lang="en-US" sz="1200" u="none" dirty="0"/>
              <a:t> measures light energy within a physical range.  When the energy level is changed by the presence of an intruder, the alarm is triggered. Effective in detecting heat and movement but need careful calibration in order to minimize false alarms (heat)</a:t>
            </a:r>
          </a:p>
          <a:p>
            <a:pPr lvl="1" eaLnBrk="1" hangingPunct="1">
              <a:spcBef>
                <a:spcPts val="0"/>
              </a:spcBef>
            </a:pPr>
            <a:r>
              <a:rPr lang="en-US" sz="1200" b="1" u="none" dirty="0"/>
              <a:t>Microwave and Ultrasonic Systems:</a:t>
            </a:r>
            <a:r>
              <a:rPr lang="en-US" sz="1200" u="none" dirty="0"/>
              <a:t>  Transceivers and control units.  Transceiver units produce and monitor either a measurement of distance (microwave) or an acoustic energy patter (ultrasonic) across the room and trigger an alarm when this changes.  Ultrasonic = invisible but prone to false alarms if significant external sounds impact the acoustic pattern.</a:t>
            </a:r>
          </a:p>
          <a:p>
            <a:pPr lvl="1" eaLnBrk="1" hangingPunct="1">
              <a:spcBef>
                <a:spcPts val="0"/>
              </a:spcBef>
            </a:pPr>
            <a:r>
              <a:rPr lang="en-US" sz="1200" b="1" u="none" dirty="0"/>
              <a:t>Electro-static:</a:t>
            </a:r>
            <a:r>
              <a:rPr lang="en-US" sz="1200" u="none" dirty="0"/>
              <a:t>  capable of converting position and direction of movement into electrical signals based on slight changes in the electrostatic capacitance when lightly touched.</a:t>
            </a:r>
          </a:p>
          <a:p>
            <a:pPr eaLnBrk="1" hangingPunct="1">
              <a:spcBef>
                <a:spcPts val="0"/>
              </a:spcBef>
            </a:pPr>
            <a:endParaRPr lang="en-US" sz="1200" b="1" u="none" dirty="0"/>
          </a:p>
          <a:p>
            <a:pPr eaLnBrk="1" hangingPunct="1">
              <a:spcBef>
                <a:spcPts val="0"/>
              </a:spcBef>
            </a:pPr>
            <a:r>
              <a:rPr lang="en-US" sz="1200" b="1" u="none" dirty="0"/>
              <a:t>Sounds and Vibration</a:t>
            </a:r>
          </a:p>
          <a:p>
            <a:pPr lvl="1" eaLnBrk="1" hangingPunct="1">
              <a:spcBef>
                <a:spcPts val="0"/>
              </a:spcBef>
            </a:pPr>
            <a:r>
              <a:rPr lang="en-US" sz="1200" b="1" u="none" dirty="0"/>
              <a:t>Acoustical</a:t>
            </a:r>
            <a:r>
              <a:rPr lang="en-US" sz="1200" b="1" u="none" baseline="0" dirty="0"/>
              <a:t> detection system:</a:t>
            </a:r>
            <a:r>
              <a:rPr lang="en-US" sz="1200" b="0" u="none" baseline="0" dirty="0"/>
              <a:t>  microphones on floors, walls, ceilings detecting any sound (audio)</a:t>
            </a:r>
          </a:p>
          <a:p>
            <a:pPr lvl="1" eaLnBrk="1" hangingPunct="1">
              <a:spcBef>
                <a:spcPts val="0"/>
              </a:spcBef>
            </a:pPr>
            <a:r>
              <a:rPr lang="en-US" sz="1200" b="1" u="none" baseline="0" dirty="0"/>
              <a:t>Vibration sensors:  </a:t>
            </a:r>
            <a:r>
              <a:rPr lang="en-US" sz="1200" b="0" u="none" baseline="0" dirty="0"/>
              <a:t>detect vibration</a:t>
            </a:r>
          </a:p>
          <a:p>
            <a:pPr lvl="1" eaLnBrk="1" hangingPunct="1">
              <a:spcBef>
                <a:spcPts val="0"/>
              </a:spcBef>
            </a:pPr>
            <a:r>
              <a:rPr lang="en-US" sz="1200" b="1" u="none" dirty="0"/>
              <a:t>Secondary verification:  </a:t>
            </a:r>
            <a:r>
              <a:rPr lang="en-US" sz="1200" u="none" dirty="0"/>
              <a:t>trip two sensors before alarm sounds; prevents false alarms</a:t>
            </a:r>
          </a:p>
          <a:p>
            <a:pPr lvl="1" eaLnBrk="1" hangingPunct="1">
              <a:spcBef>
                <a:spcPts val="0"/>
              </a:spcBef>
            </a:pPr>
            <a:r>
              <a:rPr lang="en-US" sz="1200" b="1" u="none" dirty="0"/>
              <a:t>Wave pattern:  </a:t>
            </a:r>
            <a:r>
              <a:rPr lang="en-US" sz="1200" b="0" u="none" dirty="0"/>
              <a:t>like sonar; low ultrasonic; high microwave; looks for pattern</a:t>
            </a:r>
          </a:p>
          <a:p>
            <a:pPr lvl="1" eaLnBrk="1" hangingPunct="1">
              <a:spcBef>
                <a:spcPts val="0"/>
              </a:spcBef>
            </a:pPr>
            <a:r>
              <a:rPr lang="en-US" sz="1200" b="1" u="none" dirty="0"/>
              <a:t>Capacitance:  </a:t>
            </a:r>
            <a:r>
              <a:rPr lang="en-US" sz="1200" u="none" dirty="0"/>
              <a:t>electric field; charge around an object or its magnetic field</a:t>
            </a:r>
          </a:p>
          <a:p>
            <a:pPr eaLnBrk="1" hangingPunct="1">
              <a:spcBef>
                <a:spcPts val="0"/>
              </a:spcBef>
            </a:pPr>
            <a:endParaRPr lang="en-US" sz="1200" b="0" u="none" dirty="0"/>
          </a:p>
          <a:p>
            <a:pPr eaLnBrk="1" hangingPunct="1">
              <a:spcBef>
                <a:spcPts val="0"/>
              </a:spcBef>
            </a:pPr>
            <a:r>
              <a:rPr lang="en-US" sz="1200" b="1" u="none" dirty="0"/>
              <a:t>Coaxial strain-sensitive cable:  </a:t>
            </a:r>
            <a:r>
              <a:rPr lang="en-US" sz="1200" u="none" dirty="0"/>
              <a:t>coaxial cable is woven into the fabric of the fence.  The cable transmits an electric field.  The cable moves due to strain on fence fabric caused by climbing or cutting.  Changes in the electric field are detected within the cable and an alarm sounds</a:t>
            </a:r>
          </a:p>
          <a:p>
            <a:pPr eaLnBrk="1" hangingPunct="1">
              <a:spcBef>
                <a:spcPts val="0"/>
              </a:spcBef>
            </a:pPr>
            <a:endParaRPr lang="en-US" sz="1200" b="1" u="none" dirty="0"/>
          </a:p>
          <a:p>
            <a:pPr eaLnBrk="1" hangingPunct="1">
              <a:spcBef>
                <a:spcPts val="0"/>
              </a:spcBef>
            </a:pPr>
            <a:r>
              <a:rPr lang="en-US" sz="1200" b="1" u="none" dirty="0"/>
              <a:t>Time Domain Refectometry (TDR) systems:  </a:t>
            </a:r>
            <a:r>
              <a:rPr lang="en-US" sz="1200" b="0" u="none" dirty="0"/>
              <a:t>send induced RF signals down a cable attached to the fence fabric.  Intruders climbing or flexing a fence create a signal path flaw with can be converted into an alarm signal</a:t>
            </a:r>
          </a:p>
          <a:p>
            <a:pPr eaLnBrk="1" hangingPunct="1">
              <a:spcBef>
                <a:spcPts val="0"/>
              </a:spcBef>
            </a:pPr>
            <a:endParaRPr lang="en-US" sz="1200" b="1" u="none" dirty="0"/>
          </a:p>
          <a:p>
            <a:pPr eaLnBrk="1" hangingPunct="1">
              <a:spcBef>
                <a:spcPts val="0"/>
              </a:spcBef>
            </a:pPr>
            <a:r>
              <a:rPr lang="en-US" sz="1200" b="1" u="none" dirty="0"/>
              <a:t>Balanced Magnetic Switch: </a:t>
            </a:r>
            <a:r>
              <a:rPr lang="en-US" sz="1200" b="0" u="none" dirty="0"/>
              <a:t>operates similar to electric circuit but uses magnets.</a:t>
            </a:r>
            <a:endParaRPr lang="en-US" u="none" dirty="0"/>
          </a:p>
        </p:txBody>
      </p:sp>
      <p:sp>
        <p:nvSpPr>
          <p:cNvPr id="4" name="Slide Number Placeholder 3"/>
          <p:cNvSpPr>
            <a:spLocks noGrp="1"/>
          </p:cNvSpPr>
          <p:nvPr>
            <p:ph type="sldNum" sz="quarter" idx="10"/>
          </p:nvPr>
        </p:nvSpPr>
        <p:spPr/>
        <p:txBody>
          <a:bodyPr/>
          <a:lstStyle/>
          <a:p>
            <a:pPr>
              <a:defRPr/>
            </a:pPr>
            <a:fld id="{3A0FB3EE-E4F1-4985-825D-4E3A9C3E3743}" type="slidenum">
              <a:rPr lang="en-US" smtClean="0">
                <a:solidFill>
                  <a:srgbClr val="000000"/>
                </a:solidFill>
              </a:rPr>
              <a:pPr>
                <a:defRPr/>
              </a:pPr>
              <a:t>16</a:t>
            </a:fld>
            <a:endParaRPr lang="en-US" dirty="0">
              <a:solidFill>
                <a:srgbClr val="000000"/>
              </a:solidFill>
            </a:endParaRPr>
          </a:p>
        </p:txBody>
      </p:sp>
    </p:spTree>
    <p:extLst>
      <p:ext uri="{BB962C8B-B14F-4D97-AF65-F5344CB8AC3E}">
        <p14:creationId xmlns:p14="http://schemas.microsoft.com/office/powerpoint/2010/main" val="39411879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forensics </a:t>
            </a:r>
            <a:r>
              <a:rPr lang="en-US" sz="1200" b="0" i="0" u="none" strike="noStrike" kern="1200" baseline="0" dirty="0" smtClean="0">
                <a:solidFill>
                  <a:schemeClr val="tx1"/>
                </a:solidFill>
                <a:latin typeface="+mn-lt"/>
                <a:ea typeface="+mn-ea"/>
                <a:cs typeface="+mn-cs"/>
              </a:rPr>
              <a:t>The collection, protection, and analysis of evidence from a crime to present the</a:t>
            </a:r>
          </a:p>
          <a:p>
            <a:r>
              <a:rPr lang="en-US" sz="1200" b="0" i="0" u="none" strike="noStrike" kern="1200" baseline="0" dirty="0" smtClean="0">
                <a:solidFill>
                  <a:schemeClr val="tx1"/>
                </a:solidFill>
                <a:latin typeface="+mn-lt"/>
                <a:ea typeface="+mn-ea"/>
                <a:cs typeface="+mn-cs"/>
              </a:rPr>
              <a:t>facts of the incident in court. </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preservation </a:t>
            </a:r>
            <a:r>
              <a:rPr lang="en-US" sz="1200" b="0" i="0" u="none" strike="noStrike" kern="1200" baseline="0" dirty="0" smtClean="0">
                <a:solidFill>
                  <a:schemeClr val="tx1"/>
                </a:solidFill>
                <a:latin typeface="+mn-lt"/>
                <a:ea typeface="+mn-ea"/>
                <a:cs typeface="+mn-cs"/>
              </a:rPr>
              <a:t>In relation to forensics, the preventing of any change from occurring as</a:t>
            </a:r>
          </a:p>
          <a:p>
            <a:r>
              <a:rPr lang="en-US" sz="1200" b="0" i="0" u="none" strike="noStrike" kern="1200" baseline="0" dirty="0" smtClean="0">
                <a:solidFill>
                  <a:schemeClr val="tx1"/>
                </a:solidFill>
                <a:latin typeface="+mn-lt"/>
                <a:ea typeface="+mn-ea"/>
                <a:cs typeface="+mn-cs"/>
              </a:rPr>
              <a:t>related to collected evidence.</a:t>
            </a:r>
          </a:p>
          <a:p>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smtClean="0"/>
          </a:p>
          <a:p>
            <a:endParaRPr lang="en-US" dirty="0" smtClean="0"/>
          </a:p>
          <a:p>
            <a:r>
              <a:rPr lang="en-US" dirty="0" smtClean="0"/>
              <a:t>A </a:t>
            </a:r>
            <a:r>
              <a:rPr lang="en-US" dirty="0"/>
              <a:t>generic guideline includes:</a:t>
            </a:r>
          </a:p>
          <a:p>
            <a:pPr marL="457200" lvl="1" indent="0">
              <a:buFont typeface="Arial" panose="020B0604020202020204" pitchFamily="34" charset="0"/>
              <a:buNone/>
            </a:pPr>
            <a:r>
              <a:rPr lang="en-US" dirty="0"/>
              <a:t>Identifying evidence – correctly identifying the crime scene/evidence and potential containers of evidence</a:t>
            </a:r>
          </a:p>
          <a:p>
            <a:pPr marL="457200" lvl="1" indent="0">
              <a:buFont typeface="Arial" panose="020B0604020202020204" pitchFamily="34" charset="0"/>
              <a:buNone/>
            </a:pPr>
            <a:r>
              <a:rPr lang="en-US" dirty="0"/>
              <a:t>Collecting/Acquiring</a:t>
            </a:r>
            <a:r>
              <a:rPr lang="en-US" baseline="0" dirty="0"/>
              <a:t> evidence – ensuring that the contamination and the destruction of the scene are kept to a minimum</a:t>
            </a:r>
          </a:p>
          <a:p>
            <a:pPr marL="457200" lvl="1" indent="0">
              <a:buFont typeface="Arial" panose="020B0604020202020204" pitchFamily="34" charset="0"/>
              <a:buNone/>
            </a:pPr>
            <a:r>
              <a:rPr lang="en-US" baseline="0" dirty="0"/>
              <a:t>Examining/Analyzing evidence – using sound scientific methods to determine the characteristics of the evidence, conducting comparison for individual evidence and conducting evidence reconstruction</a:t>
            </a:r>
          </a:p>
          <a:p>
            <a:pPr marL="457200" lvl="1" indent="0">
              <a:buFont typeface="Arial" panose="020B0604020202020204" pitchFamily="34" charset="0"/>
              <a:buNone/>
            </a:pPr>
            <a:r>
              <a:rPr lang="en-US" baseline="0" dirty="0"/>
              <a:t>Presentation of findings – interpreting the output from the examination/analysis based on findings of fact &amp; articulating these in format appropriate for the intended audience (i.e. memo, court appearance, report)</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4C31D66F-C936-42B3-ABB8-5B88B02CBD6C}" type="slidenum">
              <a:rPr lang="en-US" smtClean="0"/>
              <a:t>17</a:t>
            </a:fld>
            <a:endParaRPr lang="en-US" dirty="0"/>
          </a:p>
        </p:txBody>
      </p:sp>
    </p:spTree>
    <p:extLst>
      <p:ext uri="{BB962C8B-B14F-4D97-AF65-F5344CB8AC3E}">
        <p14:creationId xmlns:p14="http://schemas.microsoft.com/office/powerpoint/2010/main" val="25981653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0497" name="Rectangle 7"/>
          <p:cNvSpPr>
            <a:spLocks noGrp="1" noChangeArrowheads="1"/>
          </p:cNvSpPr>
          <p:nvPr>
            <p:ph type="sldNum" sz="quarter" idx="5"/>
          </p:nvPr>
        </p:nvSpPr>
        <p:spPr>
          <a:noFill/>
        </p:spPr>
        <p:txBody>
          <a:bodyPr/>
          <a:lstStyle/>
          <a:p>
            <a:fld id="{D73A811E-942D-4525-A99A-9A3D480DA3B3}" type="slidenum">
              <a:rPr lang="en-US" smtClean="0">
                <a:solidFill>
                  <a:srgbClr val="000000"/>
                </a:solidFill>
                <a:cs typeface="Arial" charset="0"/>
              </a:rPr>
              <a:pPr/>
              <a:t>19</a:t>
            </a:fld>
            <a:endParaRPr lang="en-US" dirty="0">
              <a:solidFill>
                <a:srgbClr val="000000"/>
              </a:solidFill>
              <a:cs typeface="Arial" charset="0"/>
            </a:endParaRPr>
          </a:p>
        </p:txBody>
      </p:sp>
      <p:sp>
        <p:nvSpPr>
          <p:cNvPr id="1770498" name="Rectangle 2"/>
          <p:cNvSpPr>
            <a:spLocks noGrp="1" noRot="1" noChangeAspect="1" noChangeArrowheads="1" noTextEdit="1"/>
          </p:cNvSpPr>
          <p:nvPr>
            <p:ph type="sldImg"/>
          </p:nvPr>
        </p:nvSpPr>
        <p:spPr>
          <a:ln/>
        </p:spPr>
      </p:sp>
      <p:sp>
        <p:nvSpPr>
          <p:cNvPr id="1770499" name="Rectangle 3"/>
          <p:cNvSpPr>
            <a:spLocks noGrp="1" noChangeArrowheads="1"/>
          </p:cNvSpPr>
          <p:nvPr>
            <p:ph type="body" idx="1"/>
          </p:nvPr>
        </p:nvSpPr>
        <p:spPr>
          <a:noFill/>
          <a:ln/>
        </p:spPr>
        <p:txBody>
          <a:bodyPr/>
          <a:lstStyle/>
          <a:p>
            <a:pPr eaLnBrk="1" hangingPunct="1">
              <a:spcBef>
                <a:spcPct val="0"/>
              </a:spcBef>
            </a:pPr>
            <a:r>
              <a:rPr lang="en-US" b="1" dirty="0"/>
              <a:t>International Organization of Computer Evidence (IOCE)</a:t>
            </a:r>
            <a:r>
              <a:rPr lang="en-US" dirty="0"/>
              <a:t>: Created to develop international principles dealing with how digital evidence is to be collected and handled.</a:t>
            </a:r>
          </a:p>
          <a:p>
            <a:pPr eaLnBrk="1" hangingPunct="1">
              <a:spcBef>
                <a:spcPct val="0"/>
              </a:spcBef>
            </a:pPr>
            <a:endParaRPr lang="en-US" b="1" dirty="0"/>
          </a:p>
          <a:p>
            <a:pPr eaLnBrk="1" hangingPunct="1">
              <a:spcBef>
                <a:spcPct val="0"/>
              </a:spcBef>
            </a:pPr>
            <a:r>
              <a:rPr lang="en-US" b="0" dirty="0"/>
              <a:t>Memo from lawyer authorizing investigation		Request key words of interest</a:t>
            </a:r>
          </a:p>
          <a:p>
            <a:pPr eaLnBrk="1" hangingPunct="1">
              <a:spcBef>
                <a:spcPct val="0"/>
              </a:spcBef>
            </a:pPr>
            <a:r>
              <a:rPr lang="en-US" b="0" dirty="0"/>
              <a:t>Begin investigation			Make two bit stream images</a:t>
            </a:r>
          </a:p>
          <a:p>
            <a:pPr eaLnBrk="1" hangingPunct="1">
              <a:spcBef>
                <a:spcPct val="0"/>
              </a:spcBef>
            </a:pPr>
            <a:r>
              <a:rPr lang="en-US" b="0" dirty="0"/>
              <a:t>Compare hashes			Extract all data from allocated and unallocated space</a:t>
            </a:r>
          </a:p>
          <a:p>
            <a:pPr eaLnBrk="1" hangingPunct="1">
              <a:spcBef>
                <a:spcPct val="0"/>
              </a:spcBef>
            </a:pPr>
            <a:r>
              <a:rPr lang="en-US" b="0" dirty="0"/>
              <a:t>Keyword search on allocated and unallocated space	Use proper tools to view binary files, etc</a:t>
            </a:r>
          </a:p>
          <a:p>
            <a:pPr eaLnBrk="1" hangingPunct="1">
              <a:spcBef>
                <a:spcPct val="0"/>
              </a:spcBef>
            </a:pPr>
            <a:r>
              <a:rPr lang="en-US" b="0" dirty="0"/>
              <a:t>Check slack and free space			Consolidate and organize findings for paralegal or attorney</a:t>
            </a:r>
          </a:p>
          <a:p>
            <a:pPr eaLnBrk="1" hangingPunct="1">
              <a:spcBef>
                <a:spcPct val="0"/>
              </a:spcBef>
            </a:pPr>
            <a:endParaRPr lang="en-US" b="1" dirty="0"/>
          </a:p>
          <a:p>
            <a:pPr eaLnBrk="1" hangingPunct="1">
              <a:spcBef>
                <a:spcPct val="0"/>
              </a:spcBef>
            </a:pPr>
            <a:r>
              <a:rPr lang="en-US" b="1" dirty="0"/>
              <a:t>5 basic steps:  </a:t>
            </a:r>
          </a:p>
          <a:p>
            <a:pPr marL="457200" lvl="1" indent="0">
              <a:buFont typeface="Arial" panose="020B0604020202020204" pitchFamily="34" charset="0"/>
              <a:buNone/>
            </a:pPr>
            <a:r>
              <a:rPr lang="en-US" sz="1200" kern="1200" dirty="0">
                <a:solidFill>
                  <a:schemeClr val="tx1"/>
                </a:solidFill>
                <a:effectLst/>
                <a:latin typeface="+mn-lt"/>
                <a:ea typeface="+mn-ea"/>
                <a:cs typeface="+mn-cs"/>
              </a:rPr>
              <a:t>Identify the Evidence: a digital crime scene is similar to a physical crime scene; identify evidence to include trash bins, documentation, phone records, storage media, and active programs.</a:t>
            </a:r>
          </a:p>
          <a:p>
            <a:pPr marL="457200" lvl="1" indent="0">
              <a:buFont typeface="Arial" panose="020B0604020202020204" pitchFamily="34" charset="0"/>
              <a:buNone/>
            </a:pPr>
            <a:r>
              <a:rPr lang="en-US" sz="1200" kern="1200" dirty="0">
                <a:solidFill>
                  <a:schemeClr val="tx1"/>
                </a:solidFill>
                <a:effectLst/>
                <a:latin typeface="+mn-lt"/>
                <a:ea typeface="+mn-ea"/>
                <a:cs typeface="+mn-cs"/>
              </a:rPr>
              <a:t>Preserve the Environment: avoid contamination and loss of evidence.  Control the crime scene: Document.  USE WRITE BLOCKERS</a:t>
            </a:r>
          </a:p>
          <a:p>
            <a:pPr marL="457200" lvl="1" indent="0">
              <a:buFont typeface="Arial" panose="020B0604020202020204" pitchFamily="34" charset="0"/>
              <a:buNone/>
            </a:pPr>
            <a:r>
              <a:rPr lang="en-US" sz="1200" kern="1200" dirty="0">
                <a:solidFill>
                  <a:schemeClr val="tx1"/>
                </a:solidFill>
                <a:effectLst/>
                <a:latin typeface="+mn-lt"/>
                <a:ea typeface="+mn-ea"/>
                <a:cs typeface="+mn-cs"/>
              </a:rPr>
              <a:t>Collect Evidence: use approved software, proper methods, proper hardware, legal filter, hidden data searches, establish chain of custody and proper seizure, logging and transportation of evidence.</a:t>
            </a:r>
          </a:p>
          <a:p>
            <a:pPr marL="914400" lvl="2" indent="0">
              <a:buFont typeface="Wingdings" panose="05000000000000000000" pitchFamily="2" charset="2"/>
              <a:buNone/>
            </a:pPr>
            <a:r>
              <a:rPr lang="en-US" sz="1200" kern="1200" dirty="0">
                <a:solidFill>
                  <a:schemeClr val="tx1"/>
                </a:solidFill>
                <a:effectLst/>
                <a:latin typeface="+mn-lt"/>
                <a:ea typeface="+mn-ea"/>
                <a:cs typeface="+mn-cs"/>
              </a:rPr>
              <a:t>Evidence Tiers:  </a:t>
            </a:r>
          </a:p>
          <a:p>
            <a:pPr marL="1371600" lvl="3" indent="0">
              <a:buFont typeface="Arial" panose="020B0604020202020204" pitchFamily="34" charset="0"/>
              <a:buNone/>
            </a:pPr>
            <a:r>
              <a:rPr lang="en-US" sz="1200" kern="1200" dirty="0">
                <a:solidFill>
                  <a:schemeClr val="tx1"/>
                </a:solidFill>
                <a:effectLst/>
                <a:latin typeface="+mn-lt"/>
                <a:ea typeface="+mn-ea"/>
                <a:cs typeface="+mn-cs"/>
              </a:rPr>
              <a:t>(1) volatile- processes, logged on, connections </a:t>
            </a:r>
          </a:p>
          <a:p>
            <a:pPr marL="1371600" lvl="3" indent="0">
              <a:buFont typeface="Arial" panose="020B0604020202020204" pitchFamily="34" charset="0"/>
              <a:buNone/>
            </a:pPr>
            <a:r>
              <a:rPr lang="en-US" sz="1200" kern="1200" dirty="0">
                <a:solidFill>
                  <a:schemeClr val="tx1"/>
                </a:solidFill>
                <a:effectLst/>
                <a:latin typeface="+mn-lt"/>
                <a:ea typeface="+mn-ea"/>
                <a:cs typeface="+mn-cs"/>
              </a:rPr>
              <a:t>(2) volatile-scheduled tasks, clipboard </a:t>
            </a:r>
          </a:p>
          <a:p>
            <a:pPr marL="1371600" lvl="3" indent="0">
              <a:buFont typeface="Arial" panose="020B0604020202020204" pitchFamily="34" charset="0"/>
              <a:buNone/>
            </a:pPr>
            <a:r>
              <a:rPr lang="en-US" sz="1200" kern="1200" dirty="0">
                <a:solidFill>
                  <a:schemeClr val="tx1"/>
                </a:solidFill>
                <a:effectLst/>
                <a:latin typeface="+mn-lt"/>
                <a:ea typeface="+mn-ea"/>
                <a:cs typeface="+mn-cs"/>
              </a:rPr>
              <a:t>(3) nonvolatile-registry settings, audit policy  (4) nonvolatile- event logs, web history</a:t>
            </a:r>
          </a:p>
          <a:p>
            <a:pPr marL="457200" lvl="1" indent="0">
              <a:buFont typeface="Arial" panose="020B0604020202020204" pitchFamily="34" charset="0"/>
              <a:buNone/>
            </a:pPr>
            <a:r>
              <a:rPr lang="en-US" sz="1200" kern="1200" dirty="0">
                <a:solidFill>
                  <a:schemeClr val="tx1"/>
                </a:solidFill>
                <a:effectLst/>
                <a:latin typeface="+mn-lt"/>
                <a:ea typeface="+mn-ea"/>
                <a:cs typeface="+mn-cs"/>
              </a:rPr>
              <a:t>Examine: conduct comparisons, event reconstruction</a:t>
            </a:r>
          </a:p>
          <a:p>
            <a:pPr marL="457200" lvl="1" indent="0">
              <a:buFont typeface="Arial" panose="020B0604020202020204" pitchFamily="34" charset="0"/>
              <a:buNone/>
            </a:pPr>
            <a:r>
              <a:rPr lang="en-US" sz="1200" kern="1200" dirty="0">
                <a:solidFill>
                  <a:schemeClr val="tx1"/>
                </a:solidFill>
                <a:effectLst/>
                <a:latin typeface="+mn-lt"/>
                <a:ea typeface="+mn-ea"/>
                <a:cs typeface="+mn-cs"/>
              </a:rPr>
              <a:t>Analysis: statistics, data mining, timelines, recover lost files, file carving</a:t>
            </a:r>
          </a:p>
          <a:p>
            <a:pPr marL="457200" lvl="1" indent="0">
              <a:buFont typeface="Arial" panose="020B0604020202020204" pitchFamily="34" charset="0"/>
              <a:buNone/>
            </a:pPr>
            <a:r>
              <a:rPr lang="en-US" sz="1200" kern="1200" dirty="0">
                <a:solidFill>
                  <a:schemeClr val="tx1"/>
                </a:solidFill>
                <a:effectLst/>
                <a:latin typeface="+mn-lt"/>
                <a:ea typeface="+mn-ea"/>
                <a:cs typeface="+mn-cs"/>
              </a:rPr>
              <a:t>Present Evidence: document findings/analysis in report and for court</a:t>
            </a:r>
          </a:p>
          <a:p>
            <a:pPr marL="457200" lvl="1" indent="0">
              <a:buFont typeface="Arial" panose="020B0604020202020204" pitchFamily="34" charset="0"/>
              <a:buNone/>
            </a:pPr>
            <a:r>
              <a:rPr lang="en-US" sz="1200" kern="1200" dirty="0">
                <a:solidFill>
                  <a:schemeClr val="tx1"/>
                </a:solidFill>
                <a:effectLst/>
                <a:latin typeface="+mn-lt"/>
                <a:ea typeface="+mn-ea"/>
                <a:cs typeface="+mn-cs"/>
              </a:rPr>
              <a:t>Decision: Ensuring physical and digital property is returned to proper owner; close out the investigation and preserve knowledge gained</a:t>
            </a:r>
          </a:p>
          <a:p>
            <a:pPr eaLnBrk="1" hangingPunct="1">
              <a:spcBef>
                <a:spcPct val="0"/>
              </a:spcBef>
            </a:pPr>
            <a:endParaRPr lang="en-US" b="1" dirty="0"/>
          </a:p>
          <a:p>
            <a:pPr eaLnBrk="1" hangingPunct="1">
              <a:spcBef>
                <a:spcPct val="0"/>
              </a:spcBef>
            </a:pPr>
            <a:r>
              <a:rPr lang="en-US" b="0" dirty="0"/>
              <a:t>4 types of data:  allocated space, unallocated space, slack space, bad blocks/clusters, sectors</a:t>
            </a:r>
          </a:p>
          <a:p>
            <a:pPr eaLnBrk="1" hangingPunct="1">
              <a:spcBef>
                <a:spcPct val="0"/>
              </a:spcBef>
            </a:pPr>
            <a:r>
              <a:rPr lang="en-US" b="0" dirty="0"/>
              <a:t>ACP:  attorney client privilege (all findings are confidential)</a:t>
            </a:r>
          </a:p>
          <a:p>
            <a:pPr eaLnBrk="1" hangingPunct="1">
              <a:spcBef>
                <a:spcPct val="0"/>
              </a:spcBef>
            </a:pPr>
            <a:endParaRPr lang="en-US" b="0" dirty="0"/>
          </a:p>
          <a:p>
            <a:pPr eaLnBrk="1" hangingPunct="1">
              <a:spcBef>
                <a:spcPct val="0"/>
              </a:spcBef>
            </a:pPr>
            <a:r>
              <a:rPr lang="en-US" b="1" dirty="0"/>
              <a:t>Digital Forensic Science:</a:t>
            </a:r>
            <a:r>
              <a:rPr lang="en-US" b="1" baseline="0" dirty="0"/>
              <a:t> </a:t>
            </a:r>
            <a:r>
              <a:rPr lang="en-US" b="0" dirty="0"/>
              <a:t>study of computer technology and how it relates to the law</a:t>
            </a:r>
          </a:p>
          <a:p>
            <a:pPr eaLnBrk="1" hangingPunct="1">
              <a:spcBef>
                <a:spcPct val="0"/>
              </a:spcBef>
            </a:pPr>
            <a:endParaRPr lang="en-US" b="0" dirty="0"/>
          </a:p>
          <a:p>
            <a:pPr eaLnBrk="1" hangingPunct="1">
              <a:spcBef>
                <a:spcPct val="0"/>
              </a:spcBef>
            </a:pPr>
            <a:r>
              <a:rPr lang="en-US" b="1" dirty="0"/>
              <a:t>Cops or no cops:  </a:t>
            </a:r>
            <a:r>
              <a:rPr lang="en-US" b="0" dirty="0"/>
              <a:t>company loses control of investigation once LE called in, secrecy is not promised, effects on reputation, evidence collected (gone for longtime)</a:t>
            </a:r>
          </a:p>
          <a:p>
            <a:pPr eaLnBrk="1" hangingPunct="1">
              <a:spcBef>
                <a:spcPct val="0"/>
              </a:spcBef>
            </a:pPr>
            <a:endParaRPr lang="en-US" b="0" dirty="0"/>
          </a:p>
          <a:p>
            <a:pPr eaLnBrk="1" hangingPunct="1">
              <a:spcBef>
                <a:spcPct val="0"/>
              </a:spcBef>
            </a:pPr>
            <a:r>
              <a:rPr lang="en-US" b="1" dirty="0"/>
              <a:t>EFS/BITLOCKED:  </a:t>
            </a:r>
            <a:r>
              <a:rPr lang="en-US" b="0" dirty="0"/>
              <a:t>volumes may have to be imaged before shutting down</a:t>
            </a:r>
          </a:p>
        </p:txBody>
      </p:sp>
    </p:spTree>
    <p:extLst>
      <p:ext uri="{BB962C8B-B14F-4D97-AF65-F5344CB8AC3E}">
        <p14:creationId xmlns:p14="http://schemas.microsoft.com/office/powerpoint/2010/main" val="3709503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criminal law </a:t>
            </a:r>
            <a:r>
              <a:rPr lang="en-US" sz="1200" b="0" i="0" u="none" strike="noStrike" kern="1200" baseline="0" dirty="0" smtClean="0">
                <a:solidFill>
                  <a:schemeClr val="tx1"/>
                </a:solidFill>
                <a:latin typeface="+mn-lt"/>
                <a:ea typeface="+mn-ea"/>
                <a:cs typeface="+mn-cs"/>
              </a:rPr>
              <a:t>Body of laws that the police and other law enforcement agencies enforce.</a:t>
            </a:r>
          </a:p>
          <a:p>
            <a:r>
              <a:rPr lang="en-US" sz="1200" b="0" i="0" u="none" strike="noStrike" kern="1200" baseline="0" dirty="0" smtClean="0">
                <a:solidFill>
                  <a:schemeClr val="tx1"/>
                </a:solidFill>
                <a:latin typeface="+mn-lt"/>
                <a:ea typeface="+mn-ea"/>
                <a:cs typeface="+mn-cs"/>
              </a:rPr>
              <a:t>Criminal law contains prohibitions against acts such as murder, assault, robbery, arson, theft,</a:t>
            </a:r>
          </a:p>
          <a:p>
            <a:r>
              <a:rPr lang="en-US" sz="1200" b="0" i="0" u="none" strike="noStrike" kern="1200" baseline="0" dirty="0" smtClean="0">
                <a:solidFill>
                  <a:schemeClr val="tx1"/>
                </a:solidFill>
                <a:latin typeface="+mn-lt"/>
                <a:ea typeface="+mn-ea"/>
                <a:cs typeface="+mn-cs"/>
              </a:rPr>
              <a:t>and similar offenses.</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civil laws </a:t>
            </a:r>
            <a:r>
              <a:rPr lang="en-US" sz="1200" b="0" i="0" u="none" strike="noStrike" kern="1200" baseline="0" dirty="0" err="1" smtClean="0">
                <a:solidFill>
                  <a:schemeClr val="tx1"/>
                </a:solidFill>
                <a:latin typeface="+mn-lt"/>
                <a:ea typeface="+mn-ea"/>
                <a:cs typeface="+mn-cs"/>
              </a:rPr>
              <a:t>Laws</a:t>
            </a:r>
            <a:r>
              <a:rPr lang="en-US" sz="1200" b="0" i="0" u="none" strike="noStrike" kern="1200" baseline="0" dirty="0" smtClean="0">
                <a:solidFill>
                  <a:schemeClr val="tx1"/>
                </a:solidFill>
                <a:latin typeface="+mn-lt"/>
                <a:ea typeface="+mn-ea"/>
                <a:cs typeface="+mn-cs"/>
              </a:rPr>
              <a:t> that form the bulk of the body of laws in the United States. They are</a:t>
            </a:r>
          </a:p>
          <a:p>
            <a:r>
              <a:rPr lang="en-US" sz="1200" b="0" i="0" u="none" strike="noStrike" kern="1200" baseline="0" dirty="0" smtClean="0">
                <a:solidFill>
                  <a:schemeClr val="tx1"/>
                </a:solidFill>
                <a:latin typeface="+mn-lt"/>
                <a:ea typeface="+mn-ea"/>
                <a:cs typeface="+mn-cs"/>
              </a:rPr>
              <a:t>designed to provide for an orderly society and govern matters that are not crimes but that</a:t>
            </a:r>
          </a:p>
          <a:p>
            <a:r>
              <a:rPr lang="en-US" sz="1200" b="0" i="0" u="none" strike="noStrike" kern="1200" baseline="0" dirty="0" smtClean="0">
                <a:solidFill>
                  <a:schemeClr val="tx1"/>
                </a:solidFill>
                <a:latin typeface="+mn-lt"/>
                <a:ea typeface="+mn-ea"/>
                <a:cs typeface="+mn-cs"/>
              </a:rPr>
              <a:t>require an impartial arbiter to settle disputes between individuals and organizations.</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Fourth Amendment </a:t>
            </a:r>
            <a:r>
              <a:rPr lang="en-US" sz="1200" b="0" i="0" u="none" strike="noStrike" kern="1200" baseline="0" dirty="0" smtClean="0">
                <a:solidFill>
                  <a:schemeClr val="tx1"/>
                </a:solidFill>
                <a:latin typeface="+mn-lt"/>
                <a:ea typeface="+mn-ea"/>
                <a:cs typeface="+mn-cs"/>
              </a:rPr>
              <a:t>An amendment to the U.S. Constitution that prohibits government</a:t>
            </a:r>
          </a:p>
          <a:p>
            <a:r>
              <a:rPr lang="en-US" sz="1200" b="0" i="0" u="none" strike="noStrike" kern="1200" baseline="0" dirty="0" smtClean="0">
                <a:solidFill>
                  <a:schemeClr val="tx1"/>
                </a:solidFill>
                <a:latin typeface="+mn-lt"/>
                <a:ea typeface="+mn-ea"/>
                <a:cs typeface="+mn-cs"/>
              </a:rPr>
              <a:t>agents from searching private property without a warrant and probable cause. The courts</a:t>
            </a:r>
          </a:p>
          <a:p>
            <a:r>
              <a:rPr lang="en-US" sz="1200" b="0" i="0" u="none" strike="noStrike" kern="1200" baseline="0" dirty="0" smtClean="0">
                <a:solidFill>
                  <a:schemeClr val="tx1"/>
                </a:solidFill>
                <a:latin typeface="+mn-lt"/>
                <a:ea typeface="+mn-ea"/>
                <a:cs typeface="+mn-cs"/>
              </a:rPr>
              <a:t>have expanded their interpretation of the Fourth Amendment to include protections against</a:t>
            </a:r>
          </a:p>
          <a:p>
            <a:r>
              <a:rPr lang="en-US" sz="1200" b="0" i="0" u="none" strike="noStrike" kern="1200" baseline="0" dirty="0" smtClean="0">
                <a:solidFill>
                  <a:schemeClr val="tx1"/>
                </a:solidFill>
                <a:latin typeface="+mn-lt"/>
                <a:ea typeface="+mn-ea"/>
                <a:cs typeface="+mn-cs"/>
              </a:rPr>
              <a:t>wiretapping and other invasions of privacy.</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administrative law </a:t>
            </a:r>
            <a:r>
              <a:rPr lang="en-US" sz="1200" b="0" i="0" u="none" strike="noStrike" kern="1200" baseline="0" dirty="0" smtClean="0">
                <a:solidFill>
                  <a:schemeClr val="tx1"/>
                </a:solidFill>
                <a:latin typeface="+mn-lt"/>
                <a:ea typeface="+mn-ea"/>
                <a:cs typeface="+mn-cs"/>
              </a:rPr>
              <a:t>Regulations that cover a range of topics, from procedures to be used</a:t>
            </a:r>
          </a:p>
          <a:p>
            <a:r>
              <a:rPr lang="en-US" sz="1200" b="0" i="0" u="none" strike="noStrike" kern="1200" baseline="0" dirty="0" smtClean="0">
                <a:solidFill>
                  <a:schemeClr val="tx1"/>
                </a:solidFill>
                <a:latin typeface="+mn-lt"/>
                <a:ea typeface="+mn-ea"/>
                <a:cs typeface="+mn-cs"/>
              </a:rPr>
              <a:t>within a federal agency to immigration policies, that will be used to enforce the laws passed</a:t>
            </a:r>
          </a:p>
          <a:p>
            <a:r>
              <a:rPr lang="en-US" sz="1200" b="0" i="0" u="none" strike="noStrike" kern="1200" baseline="0" dirty="0" smtClean="0">
                <a:solidFill>
                  <a:schemeClr val="tx1"/>
                </a:solidFill>
                <a:latin typeface="+mn-lt"/>
                <a:ea typeface="+mn-ea"/>
                <a:cs typeface="+mn-cs"/>
              </a:rPr>
              <a:t>by Congress. Administrative law is published in the Code of Federal Regulations (CFR).</a:t>
            </a:r>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20</a:t>
            </a:fld>
            <a:endParaRPr lang="en-US"/>
          </a:p>
        </p:txBody>
      </p:sp>
    </p:spTree>
    <p:extLst>
      <p:ext uri="{BB962C8B-B14F-4D97-AF65-F5344CB8AC3E}">
        <p14:creationId xmlns:p14="http://schemas.microsoft.com/office/powerpoint/2010/main" val="25951216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lvl="0"/>
            <a:r>
              <a:rPr lang="en-US" b="1" dirty="0"/>
              <a:t>5 Rules of Digital Evidence</a:t>
            </a:r>
            <a:r>
              <a:rPr lang="en-US" dirty="0"/>
              <a:t>:</a:t>
            </a:r>
          </a:p>
          <a:p>
            <a:pPr marL="457200" lvl="1" indent="0">
              <a:buFont typeface="Arial" panose="020B0604020202020204" pitchFamily="34" charset="0"/>
              <a:buNone/>
            </a:pPr>
            <a:r>
              <a:rPr lang="en-US" b="1" dirty="0"/>
              <a:t>Authentic:</a:t>
            </a:r>
            <a:r>
              <a:rPr lang="en-US" dirty="0"/>
              <a:t> To be admitted, evidence must be authentic (not a copy or summary) and relevant.</a:t>
            </a:r>
          </a:p>
          <a:p>
            <a:pPr marL="457200" lvl="1" indent="0">
              <a:buFont typeface="Arial" panose="020B0604020202020204" pitchFamily="34" charset="0"/>
              <a:buNone/>
            </a:pPr>
            <a:r>
              <a:rPr lang="en-US" b="1" dirty="0"/>
              <a:t>Accurate (Reliable): </a:t>
            </a:r>
            <a:r>
              <a:rPr lang="en-US" dirty="0"/>
              <a:t>Your evidence collection and analysis procedures must not cast doubt on the evidence’s authenticity and veracity.</a:t>
            </a:r>
          </a:p>
          <a:p>
            <a:pPr marL="457200" lvl="1" indent="0">
              <a:buFont typeface="Arial" panose="020B0604020202020204" pitchFamily="34" charset="0"/>
              <a:buNone/>
            </a:pPr>
            <a:r>
              <a:rPr lang="en-US" b="1" dirty="0"/>
              <a:t>Complete</a:t>
            </a:r>
            <a:r>
              <a:rPr lang="en-US" dirty="0"/>
              <a:t>: Truth, whole truth, etc. Exculpatory evidence may not be hidden, must be turned over in response to discovery, etc.</a:t>
            </a:r>
          </a:p>
          <a:p>
            <a:pPr marL="457200" lvl="1" indent="0">
              <a:buFont typeface="Arial" panose="020B0604020202020204" pitchFamily="34" charset="0"/>
              <a:buNone/>
            </a:pPr>
            <a:r>
              <a:rPr lang="en-US" b="1" dirty="0"/>
              <a:t>Convincing (Believable): </a:t>
            </a:r>
            <a:r>
              <a:rPr lang="en-US" dirty="0"/>
              <a:t>The evidence you present should be clear, easy to understand and believable by a jury.</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Admissible (Fragile): </a:t>
            </a:r>
            <a:r>
              <a:rPr lang="en-US" dirty="0"/>
              <a:t>If you lose admissibility, you cannot get it back. </a:t>
            </a:r>
          </a:p>
          <a:p>
            <a:pPr marL="914400" marR="0" lvl="2"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Must meet 3 Requirements to be Admissible: </a:t>
            </a:r>
          </a:p>
          <a:p>
            <a:pPr marL="1371600" lvl="3" indent="0">
              <a:buFont typeface="Courier New" panose="02070309020205020404" pitchFamily="49" charset="0"/>
              <a:buNone/>
            </a:pPr>
            <a:r>
              <a:rPr lang="en-US" dirty="0"/>
              <a:t> </a:t>
            </a:r>
            <a:r>
              <a:rPr lang="en-US" sz="1000" b="1" dirty="0"/>
              <a:t>Relevant</a:t>
            </a:r>
            <a:r>
              <a:rPr lang="en-US" sz="1000" b="0" dirty="0"/>
              <a:t>:</a:t>
            </a:r>
            <a:r>
              <a:rPr lang="en-US" sz="1000" b="0" baseline="0" dirty="0"/>
              <a:t> </a:t>
            </a:r>
            <a:r>
              <a:rPr lang="en-US" sz="1000" dirty="0"/>
              <a:t>to determining a fact related to the crime; nonprejudicial; </a:t>
            </a:r>
          </a:p>
          <a:p>
            <a:pPr marL="1371600" lvl="3" indent="0" eaLnBrk="1" hangingPunct="1">
              <a:spcBef>
                <a:spcPts val="0"/>
              </a:spcBef>
              <a:buFont typeface="Courier New" panose="02070309020205020404" pitchFamily="49" charset="0"/>
              <a:buNone/>
            </a:pPr>
            <a:r>
              <a:rPr lang="en-US" sz="1000" b="1" dirty="0"/>
              <a:t>Material</a:t>
            </a:r>
            <a:r>
              <a:rPr lang="en-US" sz="1000" b="0" dirty="0"/>
              <a:t>:</a:t>
            </a:r>
            <a:r>
              <a:rPr lang="en-US" sz="1000" b="0" baseline="0" dirty="0"/>
              <a:t> </a:t>
            </a:r>
            <a:r>
              <a:rPr lang="en-US" sz="1000" dirty="0"/>
              <a:t>must be related to the case</a:t>
            </a:r>
          </a:p>
          <a:p>
            <a:pPr marL="1371600" lvl="3" indent="0" eaLnBrk="1" hangingPunct="1">
              <a:spcBef>
                <a:spcPts val="0"/>
              </a:spcBef>
              <a:buFont typeface="Courier New" panose="02070309020205020404" pitchFamily="49" charset="0"/>
              <a:buNone/>
            </a:pPr>
            <a:r>
              <a:rPr lang="en-US" sz="1000" b="1" dirty="0"/>
              <a:t>Competent</a:t>
            </a:r>
            <a:r>
              <a:rPr lang="en-US" sz="1000" b="0" dirty="0"/>
              <a:t>:</a:t>
            </a:r>
            <a:r>
              <a:rPr lang="en-US" sz="1000" b="0" baseline="0" dirty="0"/>
              <a:t> </a:t>
            </a:r>
            <a:r>
              <a:rPr lang="en-US" sz="1000" dirty="0"/>
              <a:t>must have been obtained legally.  Evidence obtained illegally would be inadmissible.</a:t>
            </a:r>
          </a:p>
          <a:p>
            <a:pPr marL="457200" lvl="2" eaLnBrk="1" hangingPunct="1">
              <a:spcBef>
                <a:spcPts val="0"/>
              </a:spcBef>
              <a:buFont typeface="Arial" pitchFamily="34" charset="0"/>
              <a:buNone/>
            </a:pPr>
            <a:r>
              <a:rPr lang="en-US" sz="1000" dirty="0"/>
              <a:t>You want evidence to be:  sufficient(not easily doubted), reliable(competent), relevant(reasonable and sensible)</a:t>
            </a:r>
          </a:p>
          <a:p>
            <a:pPr marL="457200" lvl="2" eaLnBrk="1" hangingPunct="1">
              <a:spcBef>
                <a:spcPts val="0"/>
              </a:spcBef>
              <a:buFont typeface="Arial" pitchFamily="34" charset="0"/>
              <a:buNone/>
            </a:pPr>
            <a:r>
              <a:rPr lang="en-US" sz="1000" b="1" dirty="0"/>
              <a:t>Probative Value:  </a:t>
            </a:r>
            <a:r>
              <a:rPr lang="en-US" sz="1000" dirty="0"/>
              <a:t>relate to something in the case; prove something worthwhile</a:t>
            </a:r>
          </a:p>
          <a:p>
            <a:pPr marL="457200" lvl="2" eaLnBrk="1" hangingPunct="1">
              <a:spcBef>
                <a:spcPts val="0"/>
              </a:spcBef>
              <a:buFont typeface="Arial" pitchFamily="34" charset="0"/>
              <a:buNone/>
            </a:pPr>
            <a:r>
              <a:rPr lang="en-US" sz="1000" b="1" dirty="0"/>
              <a:t>Motion in Limine:  </a:t>
            </a:r>
            <a:r>
              <a:rPr lang="en-US" sz="1000" dirty="0"/>
              <a:t>motion by lawyer to get hearing to determine if evidence is admissible before the trial.</a:t>
            </a:r>
          </a:p>
          <a:p>
            <a:pPr eaLnBrk="1" hangingPunct="1">
              <a:spcBef>
                <a:spcPct val="0"/>
              </a:spcBef>
            </a:pPr>
            <a:endParaRPr lang="en-US" sz="1000" b="0" dirty="0"/>
          </a:p>
          <a:p>
            <a:pPr eaLnBrk="1" hangingPunct="1">
              <a:spcBef>
                <a:spcPct val="0"/>
              </a:spcBef>
            </a:pPr>
            <a:r>
              <a:rPr lang="en-US" sz="1000" b="0" dirty="0"/>
              <a:t>All relevant evidence is admissible unless some rule says it isn’t (exclusions reverse rules)(exceptions defeat exclusions)</a:t>
            </a:r>
          </a:p>
          <a:p>
            <a:pPr eaLnBrk="1" hangingPunct="1">
              <a:spcBef>
                <a:spcPct val="0"/>
              </a:spcBef>
            </a:pPr>
            <a:endParaRPr lang="en-US" sz="1000" b="0" dirty="0"/>
          </a:p>
          <a:p>
            <a:pPr eaLnBrk="1" hangingPunct="1">
              <a:spcBef>
                <a:spcPct val="0"/>
              </a:spcBef>
            </a:pPr>
            <a:r>
              <a:rPr lang="en-US" sz="1000" b="0" dirty="0"/>
              <a:t>Evidence must pass the hearsay rule (based on 1</a:t>
            </a:r>
            <a:r>
              <a:rPr lang="en-US" sz="1000" b="0" baseline="30000" dirty="0"/>
              <a:t>st</a:t>
            </a:r>
            <a:r>
              <a:rPr lang="en-US" sz="1000" b="0" dirty="0"/>
              <a:t> hand knowledge), follow a chain of custody, not be excluded for violation or technicality</a:t>
            </a:r>
          </a:p>
          <a:p>
            <a:pPr eaLnBrk="1" hangingPunct="1">
              <a:spcBef>
                <a:spcPct val="0"/>
              </a:spcBef>
            </a:pPr>
            <a:endParaRPr lang="en-US" sz="1000" b="0" dirty="0"/>
          </a:p>
          <a:p>
            <a:pPr eaLnBrk="1" hangingPunct="1">
              <a:spcBef>
                <a:spcPct val="0"/>
              </a:spcBef>
            </a:pPr>
            <a:r>
              <a:rPr lang="en-US" sz="1000" b="0" dirty="0"/>
              <a:t>Evidence must be relevant, have probative value, meet the rules, have no exclusions unless there is an exception, be acceptable to the judge</a:t>
            </a:r>
          </a:p>
          <a:p>
            <a:endParaRPr lang="en-US" dirty="0"/>
          </a:p>
        </p:txBody>
      </p:sp>
      <p:sp>
        <p:nvSpPr>
          <p:cNvPr id="4" name="Slide Number Placeholder 3"/>
          <p:cNvSpPr>
            <a:spLocks noGrp="1"/>
          </p:cNvSpPr>
          <p:nvPr>
            <p:ph type="sldNum" sz="quarter" idx="10"/>
          </p:nvPr>
        </p:nvSpPr>
        <p:spPr/>
        <p:txBody>
          <a:bodyPr/>
          <a:lstStyle/>
          <a:p>
            <a:pPr>
              <a:defRPr/>
            </a:pPr>
            <a:fld id="{3A0FB3EE-E4F1-4985-825D-4E3A9C3E3743}" type="slidenum">
              <a:rPr lang="en-US" smtClean="0">
                <a:solidFill>
                  <a:srgbClr val="000000"/>
                </a:solidFill>
              </a:rPr>
              <a:pPr>
                <a:defRPr/>
              </a:pPr>
              <a:t>21</a:t>
            </a:fld>
            <a:endParaRPr lang="en-US" dirty="0">
              <a:solidFill>
                <a:srgbClr val="000000"/>
              </a:solidFill>
            </a:endParaRPr>
          </a:p>
        </p:txBody>
      </p:sp>
    </p:spTree>
    <p:extLst>
      <p:ext uri="{BB962C8B-B14F-4D97-AF65-F5344CB8AC3E}">
        <p14:creationId xmlns:p14="http://schemas.microsoft.com/office/powerpoint/2010/main" val="26140112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2305" name="Rectangle 7"/>
          <p:cNvSpPr>
            <a:spLocks noGrp="1" noChangeArrowheads="1"/>
          </p:cNvSpPr>
          <p:nvPr>
            <p:ph type="sldNum" sz="quarter" idx="5"/>
          </p:nvPr>
        </p:nvSpPr>
        <p:spPr>
          <a:noFill/>
        </p:spPr>
        <p:txBody>
          <a:bodyPr/>
          <a:lstStyle/>
          <a:p>
            <a:fld id="{974B8009-7220-4CA6-BAEB-DA98CB99F558}" type="slidenum">
              <a:rPr lang="en-US" smtClean="0">
                <a:solidFill>
                  <a:srgbClr val="000000"/>
                </a:solidFill>
                <a:cs typeface="Arial" charset="0"/>
              </a:rPr>
              <a:pPr/>
              <a:t>22</a:t>
            </a:fld>
            <a:endParaRPr lang="en-US" dirty="0">
              <a:solidFill>
                <a:srgbClr val="000000"/>
              </a:solidFill>
              <a:cs typeface="Arial" charset="0"/>
            </a:endParaRPr>
          </a:p>
        </p:txBody>
      </p:sp>
      <p:sp>
        <p:nvSpPr>
          <p:cNvPr id="1762306" name="Rectangle 2"/>
          <p:cNvSpPr>
            <a:spLocks noGrp="1" noRot="1" noChangeAspect="1" noChangeArrowheads="1" noTextEdit="1"/>
          </p:cNvSpPr>
          <p:nvPr>
            <p:ph type="sldImg"/>
          </p:nvPr>
        </p:nvSpPr>
        <p:spPr>
          <a:ln/>
        </p:spPr>
      </p:sp>
      <p:sp>
        <p:nvSpPr>
          <p:cNvPr id="1762307" name="Rectangle 3"/>
          <p:cNvSpPr>
            <a:spLocks noGrp="1" noChangeArrowheads="1"/>
          </p:cNvSpPr>
          <p:nvPr>
            <p:ph type="body" idx="1"/>
          </p:nvPr>
        </p:nvSpPr>
        <p:spPr>
          <a:noFill/>
          <a:ln/>
        </p:spPr>
        <p:txBody>
          <a:bodyPr/>
          <a:lstStyle/>
          <a:p>
            <a:r>
              <a:rPr lang="en-US" sz="1200" b="1" i="0" u="none" strike="noStrike" kern="1200" baseline="0" dirty="0" smtClean="0">
                <a:solidFill>
                  <a:schemeClr val="tx1"/>
                </a:solidFill>
                <a:latin typeface="+mn-lt"/>
                <a:ea typeface="+mn-ea"/>
                <a:cs typeface="+mn-cs"/>
              </a:rPr>
              <a:t>artifacts </a:t>
            </a:r>
            <a:r>
              <a:rPr lang="en-US" sz="1200" b="0" i="0" u="none" strike="noStrike" kern="1200" baseline="0" dirty="0" smtClean="0">
                <a:solidFill>
                  <a:schemeClr val="tx1"/>
                </a:solidFill>
                <a:latin typeface="+mn-lt"/>
                <a:ea typeface="+mn-ea"/>
                <a:cs typeface="+mn-cs"/>
              </a:rPr>
              <a:t>Any items of evidence left behind by a suspect when performing a criminal or otherwise</a:t>
            </a:r>
          </a:p>
          <a:p>
            <a:r>
              <a:rPr lang="en-US" sz="1200" b="0" i="0" u="none" strike="noStrike" kern="1200" baseline="0" dirty="0" smtClean="0">
                <a:solidFill>
                  <a:schemeClr val="tx1"/>
                </a:solidFill>
                <a:latin typeface="+mn-lt"/>
                <a:ea typeface="+mn-ea"/>
                <a:cs typeface="+mn-cs"/>
              </a:rPr>
              <a:t>violating activity. Syb3ex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sz="1200" b="0" kern="1200" dirty="0" smtClean="0">
              <a:solidFill>
                <a:schemeClr val="tx1"/>
              </a:solidFill>
              <a:effectLst/>
              <a:latin typeface="+mn-lt"/>
              <a:ea typeface="+mn-ea"/>
              <a:cs typeface="+mn-cs"/>
            </a:endParaRPr>
          </a:p>
          <a:p>
            <a:endParaRPr lang="en-US" sz="1200" b="0" kern="1200" dirty="0" smtClean="0">
              <a:solidFill>
                <a:schemeClr val="tx1"/>
              </a:solidFill>
              <a:effectLst/>
              <a:latin typeface="+mn-lt"/>
              <a:ea typeface="+mn-ea"/>
              <a:cs typeface="+mn-cs"/>
            </a:endParaRPr>
          </a:p>
          <a:p>
            <a:r>
              <a:rPr lang="en-US" sz="1200" b="0" kern="1200" dirty="0" smtClean="0">
                <a:solidFill>
                  <a:schemeClr val="tx1"/>
                </a:solidFill>
                <a:effectLst/>
                <a:latin typeface="+mn-lt"/>
                <a:ea typeface="+mn-ea"/>
                <a:cs typeface="+mn-cs"/>
              </a:rPr>
              <a:t>Do </a:t>
            </a:r>
            <a:r>
              <a:rPr lang="en-US" sz="1200" b="0" kern="1200" dirty="0">
                <a:solidFill>
                  <a:schemeClr val="tx1"/>
                </a:solidFill>
                <a:effectLst/>
                <a:latin typeface="+mn-lt"/>
                <a:ea typeface="+mn-ea"/>
                <a:cs typeface="+mn-cs"/>
              </a:rPr>
              <a:t>all collection before any examinations or analysis	Establish liaison with law enforcement</a:t>
            </a:r>
          </a:p>
          <a:p>
            <a:r>
              <a:rPr lang="en-US" sz="1200" b="0" kern="1200" dirty="0">
                <a:solidFill>
                  <a:schemeClr val="tx1"/>
                </a:solidFill>
                <a:effectLst/>
                <a:latin typeface="+mn-lt"/>
                <a:ea typeface="+mn-ea"/>
                <a:cs typeface="+mn-cs"/>
              </a:rPr>
              <a:t>Decide when to call in law enforcement		Create reporting process</a:t>
            </a:r>
          </a:p>
          <a:p>
            <a:r>
              <a:rPr lang="en-US" sz="1200" b="0" kern="1200" dirty="0">
                <a:solidFill>
                  <a:schemeClr val="tx1"/>
                </a:solidFill>
                <a:effectLst/>
                <a:latin typeface="+mn-lt"/>
                <a:ea typeface="+mn-ea"/>
                <a:cs typeface="+mn-cs"/>
              </a:rPr>
              <a:t>Plan and conduct investigations		Senior management</a:t>
            </a:r>
          </a:p>
          <a:p>
            <a:r>
              <a:rPr lang="en-US" sz="1200" b="0" kern="1200" dirty="0">
                <a:solidFill>
                  <a:schemeClr val="tx1"/>
                </a:solidFill>
                <a:effectLst/>
                <a:latin typeface="+mn-lt"/>
                <a:ea typeface="+mn-ea"/>
                <a:cs typeface="+mn-cs"/>
              </a:rPr>
              <a:t>HR				Proper collection techniques</a:t>
            </a:r>
          </a:p>
          <a:p>
            <a:r>
              <a:rPr lang="en-US" sz="1200" b="0" kern="1200" dirty="0">
                <a:solidFill>
                  <a:schemeClr val="tx1"/>
                </a:solidFill>
                <a:effectLst/>
                <a:latin typeface="+mn-lt"/>
                <a:ea typeface="+mn-ea"/>
                <a:cs typeface="+mn-cs"/>
              </a:rPr>
              <a:t>Collection issues:  FAT32-4gb file size limit may have to segment, don’t compress so you can recover if corrupted.</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Digital/Electronic evidence</a:t>
            </a:r>
            <a:r>
              <a:rPr lang="en-US" sz="1200" kern="1200" dirty="0">
                <a:solidFill>
                  <a:schemeClr val="tx1"/>
                </a:solidFill>
                <a:effectLst/>
                <a:latin typeface="+mn-lt"/>
                <a:ea typeface="+mn-ea"/>
                <a:cs typeface="+mn-cs"/>
              </a:rPr>
              <a:t>:</a:t>
            </a:r>
          </a:p>
          <a:p>
            <a:pPr marL="457200" lvl="1" indent="0">
              <a:buFont typeface="Arial" panose="020B0604020202020204" pitchFamily="34" charset="0"/>
              <a:buNone/>
            </a:pPr>
            <a:r>
              <a:rPr lang="en-US" sz="1200" kern="1200" dirty="0">
                <a:solidFill>
                  <a:schemeClr val="tx1"/>
                </a:solidFill>
                <a:effectLst/>
                <a:latin typeface="+mn-lt"/>
                <a:ea typeface="+mn-ea"/>
                <a:cs typeface="+mn-cs"/>
              </a:rPr>
              <a:t>May have a short “life span”</a:t>
            </a:r>
          </a:p>
          <a:p>
            <a:pPr marL="457200" lvl="1" indent="0">
              <a:buFont typeface="Arial" panose="020B0604020202020204" pitchFamily="34" charset="0"/>
              <a:buNone/>
            </a:pPr>
            <a:r>
              <a:rPr lang="en-US" sz="1200" kern="1200" dirty="0">
                <a:solidFill>
                  <a:schemeClr val="tx1"/>
                </a:solidFill>
                <a:effectLst/>
                <a:latin typeface="+mn-lt"/>
                <a:ea typeface="+mn-ea"/>
                <a:cs typeface="+mn-cs"/>
              </a:rPr>
              <a:t>Document, Document, Document</a:t>
            </a:r>
          </a:p>
          <a:p>
            <a:pPr marL="457200" lvl="1" indent="0">
              <a:buFont typeface="Arial" panose="020B0604020202020204" pitchFamily="34" charset="0"/>
              <a:buNone/>
            </a:pPr>
            <a:r>
              <a:rPr lang="en-US" sz="1200" kern="1200" dirty="0">
                <a:solidFill>
                  <a:schemeClr val="tx1"/>
                </a:solidFill>
                <a:effectLst/>
                <a:latin typeface="+mn-lt"/>
                <a:ea typeface="+mn-ea"/>
                <a:cs typeface="+mn-cs"/>
              </a:rPr>
              <a:t>Evidence integrity</a:t>
            </a:r>
          </a:p>
          <a:p>
            <a:pPr marL="914400" lvl="2" indent="0">
              <a:buFont typeface="Wingdings" panose="05000000000000000000" pitchFamily="2" charset="2"/>
              <a:buNone/>
            </a:pPr>
            <a:r>
              <a:rPr lang="en-US" sz="1200" kern="1200" dirty="0">
                <a:solidFill>
                  <a:schemeClr val="tx1"/>
                </a:solidFill>
                <a:effectLst/>
                <a:latin typeface="+mn-lt"/>
                <a:ea typeface="+mn-ea"/>
                <a:cs typeface="+mn-cs"/>
              </a:rPr>
              <a:t>Hash (MD5/SHA-1)</a:t>
            </a:r>
          </a:p>
          <a:p>
            <a:pPr marL="914400" lvl="2" indent="0">
              <a:buFont typeface="Wingdings" panose="05000000000000000000" pitchFamily="2" charset="2"/>
              <a:buNone/>
            </a:pPr>
            <a:r>
              <a:rPr lang="en-US" sz="1200" kern="1200" dirty="0">
                <a:solidFill>
                  <a:schemeClr val="tx1"/>
                </a:solidFill>
                <a:effectLst/>
                <a:latin typeface="+mn-lt"/>
                <a:ea typeface="+mn-ea"/>
                <a:cs typeface="+mn-cs"/>
              </a:rPr>
              <a:t>Digital Signature</a:t>
            </a:r>
          </a:p>
          <a:p>
            <a:pPr eaLnBrk="1" hangingPunct="1">
              <a:spcBef>
                <a:spcPct val="0"/>
              </a:spcBef>
            </a:pPr>
            <a:endParaRPr lang="en-US" b="1" dirty="0"/>
          </a:p>
          <a:p>
            <a:pPr eaLnBrk="1" hangingPunct="1">
              <a:spcBef>
                <a:spcPct val="0"/>
              </a:spcBef>
            </a:pPr>
            <a:r>
              <a:rPr lang="en-US" b="1" dirty="0"/>
              <a:t>Media Analysis:</a:t>
            </a:r>
          </a:p>
          <a:p>
            <a:pPr marL="457200" lvl="1" indent="0">
              <a:buFont typeface="Arial" panose="020B0604020202020204" pitchFamily="34" charset="0"/>
              <a:buNone/>
            </a:pPr>
            <a:r>
              <a:rPr lang="en-US" sz="1200" kern="1200" dirty="0">
                <a:solidFill>
                  <a:schemeClr val="tx1"/>
                </a:solidFill>
                <a:effectLst/>
                <a:latin typeface="+mn-lt"/>
                <a:ea typeface="+mn-ea"/>
                <a:cs typeface="+mn-cs"/>
              </a:rPr>
              <a:t>Allocated space</a:t>
            </a:r>
          </a:p>
          <a:p>
            <a:pPr marL="914400" lvl="2" indent="0">
              <a:buFont typeface="Wingdings" panose="05000000000000000000" pitchFamily="2" charset="2"/>
              <a:buNone/>
            </a:pPr>
            <a:r>
              <a:rPr lang="en-US" sz="1200" kern="1200" dirty="0">
                <a:solidFill>
                  <a:schemeClr val="tx1"/>
                </a:solidFill>
                <a:effectLst/>
                <a:latin typeface="+mn-lt"/>
                <a:ea typeface="+mn-ea"/>
                <a:cs typeface="+mn-cs"/>
              </a:rPr>
              <a:t>Area of disk actively containing data</a:t>
            </a:r>
          </a:p>
          <a:p>
            <a:pPr marL="457200" lvl="1" indent="0">
              <a:buFont typeface="Arial" panose="020B0604020202020204" pitchFamily="34" charset="0"/>
              <a:buNone/>
            </a:pPr>
            <a:r>
              <a:rPr lang="en-US" sz="1200" kern="1200" dirty="0">
                <a:solidFill>
                  <a:schemeClr val="tx1"/>
                </a:solidFill>
                <a:effectLst/>
                <a:latin typeface="+mn-lt"/>
                <a:ea typeface="+mn-ea"/>
                <a:cs typeface="+mn-cs"/>
              </a:rPr>
              <a:t>Unallocated space</a:t>
            </a:r>
          </a:p>
          <a:p>
            <a:pPr marL="914400" lvl="2" indent="0">
              <a:buFont typeface="Wingdings" panose="05000000000000000000" pitchFamily="2" charset="2"/>
              <a:buNone/>
            </a:pPr>
            <a:r>
              <a:rPr lang="en-US" sz="1200" kern="1200" dirty="0">
                <a:solidFill>
                  <a:schemeClr val="tx1"/>
                </a:solidFill>
                <a:effectLst/>
                <a:latin typeface="+mn-lt"/>
                <a:ea typeface="+mn-ea"/>
                <a:cs typeface="+mn-cs"/>
              </a:rPr>
              <a:t>Portion of disk that does not contain active data (deleted files, etc.)</a:t>
            </a:r>
          </a:p>
          <a:p>
            <a:pPr marL="457200" lvl="1" indent="0">
              <a:buFont typeface="Arial" panose="020B0604020202020204" pitchFamily="34" charset="0"/>
              <a:buNone/>
            </a:pPr>
            <a:r>
              <a:rPr lang="en-US" sz="1200" kern="1200" dirty="0">
                <a:solidFill>
                  <a:schemeClr val="tx1"/>
                </a:solidFill>
                <a:effectLst/>
                <a:latin typeface="+mn-lt"/>
                <a:ea typeface="+mn-ea"/>
                <a:cs typeface="+mn-cs"/>
              </a:rPr>
              <a:t>Slack space</a:t>
            </a:r>
          </a:p>
          <a:p>
            <a:pPr marL="914400" lvl="2" indent="0">
              <a:buFont typeface="Wingdings" panose="05000000000000000000" pitchFamily="2" charset="2"/>
              <a:buNone/>
            </a:pPr>
            <a:r>
              <a:rPr lang="en-US" sz="1200" kern="1200" dirty="0">
                <a:solidFill>
                  <a:schemeClr val="tx1"/>
                </a:solidFill>
                <a:effectLst/>
                <a:latin typeface="+mn-lt"/>
                <a:ea typeface="+mn-ea"/>
                <a:cs typeface="+mn-cs"/>
              </a:rPr>
              <a:t>Data stored in leftover cluster space</a:t>
            </a:r>
          </a:p>
          <a:p>
            <a:pPr marL="457200" lvl="1" indent="0">
              <a:buFont typeface="Arial" panose="020B0604020202020204" pitchFamily="34" charset="0"/>
              <a:buNone/>
            </a:pPr>
            <a:r>
              <a:rPr lang="en-US" sz="1200" kern="1200" dirty="0">
                <a:solidFill>
                  <a:schemeClr val="tx1"/>
                </a:solidFill>
                <a:effectLst/>
                <a:latin typeface="+mn-lt"/>
                <a:ea typeface="+mn-ea"/>
                <a:cs typeface="+mn-cs"/>
              </a:rPr>
              <a:t>Bad blocks/clusters/sectors</a:t>
            </a:r>
          </a:p>
          <a:p>
            <a:pPr marL="914400" lvl="2" indent="0">
              <a:buFont typeface="Wingdings" panose="05000000000000000000" pitchFamily="2" charset="2"/>
              <a:buNone/>
            </a:pPr>
            <a:r>
              <a:rPr lang="en-US" sz="1200" kern="1200" dirty="0">
                <a:solidFill>
                  <a:schemeClr val="tx1"/>
                </a:solidFill>
                <a:effectLst/>
                <a:latin typeface="+mn-lt"/>
                <a:ea typeface="+mn-ea"/>
                <a:cs typeface="+mn-cs"/>
              </a:rPr>
              <a:t>May have been intentionally marked as bad by attacker</a:t>
            </a:r>
          </a:p>
          <a:p>
            <a:pPr marL="0" lvl="0" indent="0">
              <a:buFont typeface="Wingdings" panose="05000000000000000000" pitchFamily="2" charset="2"/>
              <a:buNone/>
            </a:pPr>
            <a:endParaRPr lang="en-US" sz="1200" kern="1200" dirty="0">
              <a:solidFill>
                <a:schemeClr val="tx1"/>
              </a:solidFill>
              <a:effectLst/>
              <a:latin typeface="+mn-lt"/>
              <a:ea typeface="+mn-ea"/>
              <a:cs typeface="+mn-cs"/>
            </a:endParaRPr>
          </a:p>
          <a:p>
            <a:pPr marL="0" lvl="0" indent="0">
              <a:buFont typeface="Wingdings" panose="05000000000000000000" pitchFamily="2" charset="2"/>
              <a:buNone/>
            </a:pPr>
            <a:r>
              <a:rPr lang="en-US" sz="1200" b="1" kern="1200" dirty="0">
                <a:solidFill>
                  <a:schemeClr val="tx1"/>
                </a:solidFill>
                <a:effectLst/>
                <a:latin typeface="+mn-lt"/>
                <a:ea typeface="+mn-ea"/>
                <a:cs typeface="+mn-cs"/>
              </a:rPr>
              <a:t>Network</a:t>
            </a:r>
            <a:r>
              <a:rPr lang="en-US" sz="1200" b="1" kern="1200" baseline="0" dirty="0">
                <a:solidFill>
                  <a:schemeClr val="tx1"/>
                </a:solidFill>
                <a:effectLst/>
                <a:latin typeface="+mn-lt"/>
                <a:ea typeface="+mn-ea"/>
                <a:cs typeface="+mn-cs"/>
              </a:rPr>
              <a:t> Analysis</a:t>
            </a:r>
            <a:r>
              <a:rPr lang="en-US" sz="1200" kern="1200" baseline="0" dirty="0">
                <a:solidFill>
                  <a:schemeClr val="tx1"/>
                </a:solidFill>
                <a:effectLst/>
                <a:latin typeface="+mn-lt"/>
                <a:ea typeface="+mn-ea"/>
                <a:cs typeface="+mn-cs"/>
              </a:rPr>
              <a:t>:</a:t>
            </a:r>
          </a:p>
          <a:p>
            <a:pPr marL="457200" lvl="1" indent="0">
              <a:buFont typeface="Arial" panose="020B0604020202020204" pitchFamily="34" charset="0"/>
              <a:buNone/>
            </a:pPr>
            <a:r>
              <a:rPr lang="en-US" dirty="0"/>
              <a:t>Study of data in motion</a:t>
            </a:r>
          </a:p>
          <a:p>
            <a:pPr marL="457200" lvl="1" indent="0">
              <a:buFont typeface="Arial" panose="020B0604020202020204" pitchFamily="34" charset="0"/>
              <a:buNone/>
            </a:pPr>
            <a:r>
              <a:rPr lang="en-US" dirty="0"/>
              <a:t>Recovering data from network equipment and reconstructing the original transaction, conversation, transfer, etc.</a:t>
            </a:r>
          </a:p>
          <a:p>
            <a:pPr marL="914400" lvl="2" indent="0">
              <a:buFont typeface="Wingdings" panose="05000000000000000000" pitchFamily="2" charset="2"/>
              <a:buNone/>
            </a:pPr>
            <a:r>
              <a:rPr lang="en-US" dirty="0"/>
              <a:t>Packet payload often finds its way to the hard disk but the virtual envelope that it traveled in is only recorded by network devices it traversed</a:t>
            </a:r>
          </a:p>
          <a:p>
            <a:pPr marL="0" lvl="0" indent="0">
              <a:buFont typeface="Wingdings" panose="05000000000000000000" pitchFamily="2" charset="2"/>
              <a:buNone/>
            </a:pPr>
            <a:endParaRPr lang="en-US" sz="1200" kern="1200" baseline="0" dirty="0">
              <a:solidFill>
                <a:schemeClr val="tx1"/>
              </a:solidFill>
              <a:effectLst/>
              <a:latin typeface="+mn-lt"/>
              <a:ea typeface="+mn-ea"/>
              <a:cs typeface="+mn-cs"/>
            </a:endParaRPr>
          </a:p>
          <a:p>
            <a:pPr marL="0" lvl="0" indent="0">
              <a:buFont typeface="Wingdings" panose="05000000000000000000" pitchFamily="2" charset="2"/>
              <a:buNone/>
            </a:pPr>
            <a:r>
              <a:rPr lang="en-US" sz="1200" b="1" kern="1200" baseline="0" dirty="0">
                <a:solidFill>
                  <a:schemeClr val="tx1"/>
                </a:solidFill>
                <a:effectLst/>
                <a:latin typeface="+mn-lt"/>
                <a:ea typeface="+mn-ea"/>
                <a:cs typeface="+mn-cs"/>
              </a:rPr>
              <a:t>Software Analysis</a:t>
            </a:r>
            <a:r>
              <a:rPr lang="en-US" sz="1200" kern="1200" baseline="0" dirty="0">
                <a:solidFill>
                  <a:schemeClr val="tx1"/>
                </a:solidFill>
                <a:effectLst/>
                <a:latin typeface="+mn-lt"/>
                <a:ea typeface="+mn-ea"/>
                <a:cs typeface="+mn-cs"/>
              </a:rPr>
              <a:t>:</a:t>
            </a:r>
          </a:p>
          <a:p>
            <a:pPr marL="0" lvl="0" indent="0">
              <a:buFont typeface="Wingdings" panose="05000000000000000000" pitchFamily="2" charset="2"/>
              <a:buNone/>
            </a:pPr>
            <a:endParaRPr lang="en-US" sz="1200" kern="1200" baseline="0" dirty="0">
              <a:solidFill>
                <a:schemeClr val="tx1"/>
              </a:solidFill>
              <a:effectLst/>
              <a:latin typeface="+mn-lt"/>
              <a:ea typeface="+mn-ea"/>
              <a:cs typeface="+mn-cs"/>
            </a:endParaRPr>
          </a:p>
          <a:p>
            <a:pPr marL="0" lvl="0" indent="0">
              <a:buFont typeface="Wingdings" panose="05000000000000000000" pitchFamily="2" charset="2"/>
              <a:buNone/>
            </a:pPr>
            <a:r>
              <a:rPr lang="en-US" sz="1200" b="1" kern="1200" baseline="0" dirty="0">
                <a:solidFill>
                  <a:schemeClr val="tx1"/>
                </a:solidFill>
                <a:effectLst/>
                <a:latin typeface="+mn-lt"/>
                <a:ea typeface="+mn-ea"/>
                <a:cs typeface="+mn-cs"/>
              </a:rPr>
              <a:t>Hardware/Embedded Device Analysis</a:t>
            </a:r>
            <a:r>
              <a:rPr lang="en-US" sz="1200" kern="1200" baseline="0" dirty="0">
                <a:solidFill>
                  <a:schemeClr val="tx1"/>
                </a:solidFill>
                <a:effectLst/>
                <a:latin typeface="+mn-lt"/>
                <a:ea typeface="+mn-ea"/>
                <a:cs typeface="+mn-cs"/>
              </a:rPr>
              <a:t>:</a:t>
            </a:r>
            <a:endParaRPr lang="en-US" b="1" dirty="0"/>
          </a:p>
          <a:p>
            <a:pPr eaLnBrk="1" hangingPunct="1">
              <a:spcBef>
                <a:spcPct val="0"/>
              </a:spcBef>
            </a:pPr>
            <a:endParaRPr lang="en-US" b="1" dirty="0"/>
          </a:p>
          <a:p>
            <a:pPr eaLnBrk="1" hangingPunct="1">
              <a:spcBef>
                <a:spcPct val="0"/>
              </a:spcBef>
            </a:pPr>
            <a:r>
              <a:rPr lang="en-US" b="1" dirty="0"/>
              <a:t>E-Discovery:  </a:t>
            </a:r>
            <a:r>
              <a:rPr lang="en-US" b="0" dirty="0"/>
              <a:t>(Dec</a:t>
            </a:r>
            <a:r>
              <a:rPr lang="en-US" b="0" baseline="0" dirty="0"/>
              <a:t> 1, 2006 amendment to federal rules of civil procedures)  opposing parties must discuss e-discovery within 99 days of filing.  E-discovery must be filed with the court (e-discovery plan) within 120 days of filing.</a:t>
            </a:r>
          </a:p>
          <a:p>
            <a:pPr eaLnBrk="1" hangingPunct="1">
              <a:spcBef>
                <a:spcPct val="0"/>
              </a:spcBef>
            </a:pPr>
            <a:r>
              <a:rPr lang="en-US" b="1" baseline="0" dirty="0"/>
              <a:t>Litigation hold:  </a:t>
            </a:r>
            <a:r>
              <a:rPr lang="en-US" b="0" baseline="0" dirty="0"/>
              <a:t>as soon as you are suspected of being a party in a suit, all purging of electronically stored information (ESI) must stop.  Audit trails to prove the protections of ESI may be required.</a:t>
            </a:r>
          </a:p>
          <a:p>
            <a:pPr eaLnBrk="1" hangingPunct="1">
              <a:spcBef>
                <a:spcPct val="0"/>
              </a:spcBef>
            </a:pPr>
            <a:endParaRPr lang="en-US" b="0" baseline="0" dirty="0"/>
          </a:p>
          <a:p>
            <a:pPr eaLnBrk="1" hangingPunct="1">
              <a:spcBef>
                <a:spcPct val="0"/>
              </a:spcBef>
            </a:pPr>
            <a:r>
              <a:rPr lang="en-US" b="0" baseline="0" dirty="0"/>
              <a:t>Discovery rules are designed to eliminate surprise.</a:t>
            </a:r>
          </a:p>
          <a:p>
            <a:pPr eaLnBrk="1" hangingPunct="1">
              <a:spcBef>
                <a:spcPct val="0"/>
              </a:spcBef>
            </a:pPr>
            <a:endParaRPr lang="en-US" b="0" baseline="0" dirty="0"/>
          </a:p>
          <a:p>
            <a:pPr eaLnBrk="1" hangingPunct="1">
              <a:spcBef>
                <a:spcPct val="0"/>
              </a:spcBef>
            </a:pPr>
            <a:r>
              <a:rPr lang="en-US" b="0" baseline="0" dirty="0"/>
              <a:t>E-discovery is used like a weapon.  Companies will settle to avoid costs of e-discovery if suits target dollar amounts lower than court costs.</a:t>
            </a:r>
            <a:endParaRPr lang="en-US" b="1" dirty="0"/>
          </a:p>
          <a:p>
            <a:pPr eaLnBrk="1" hangingPunct="1">
              <a:spcBef>
                <a:spcPct val="0"/>
              </a:spcBef>
            </a:pPr>
            <a:endParaRPr lang="en-US" b="1" dirty="0"/>
          </a:p>
          <a:p>
            <a:pPr eaLnBrk="1" hangingPunct="1">
              <a:spcBef>
                <a:spcPct val="0"/>
              </a:spcBef>
            </a:pPr>
            <a:r>
              <a:rPr lang="en-US" b="1" dirty="0"/>
              <a:t>Source:</a:t>
            </a:r>
            <a:r>
              <a:rPr lang="en-US" dirty="0"/>
              <a:t> Sybex CISSP Study Guide 4</a:t>
            </a:r>
            <a:r>
              <a:rPr lang="en-US" baseline="30000" dirty="0"/>
              <a:t>th</a:t>
            </a:r>
            <a:r>
              <a:rPr lang="en-US" dirty="0"/>
              <a:t> Edition</a:t>
            </a:r>
          </a:p>
          <a:p>
            <a:pPr eaLnBrk="1" hangingPunct="1">
              <a:spcBef>
                <a:spcPct val="0"/>
              </a:spcBef>
            </a:pPr>
            <a:r>
              <a:rPr lang="en-US" dirty="0"/>
              <a:t>ISC2 Guide to the </a:t>
            </a:r>
            <a:r>
              <a:rPr lang="en-US" dirty="0" smtClean="0"/>
              <a:t>CBK</a:t>
            </a:r>
          </a:p>
          <a:p>
            <a:pPr eaLnBrk="1" hangingPunct="1">
              <a:spcBef>
                <a:spcPct val="0"/>
              </a:spcBef>
            </a:pPr>
            <a:endParaRPr lang="en-US" dirty="0" smtClean="0"/>
          </a:p>
          <a:p>
            <a:pPr lvl="0"/>
            <a:r>
              <a:rPr lang="en-US" b="1" dirty="0" smtClean="0"/>
              <a:t>Slack space</a:t>
            </a:r>
            <a:r>
              <a:rPr lang="en-US" dirty="0" smtClean="0"/>
              <a:t> is a form of internal fragmentation, i.e. </a:t>
            </a:r>
            <a:r>
              <a:rPr lang="en-US" u="sng" dirty="0" smtClean="0"/>
              <a:t>wasted </a:t>
            </a:r>
            <a:r>
              <a:rPr lang="en-US" b="1" u="sng" dirty="0" smtClean="0"/>
              <a:t>space</a:t>
            </a:r>
            <a:r>
              <a:rPr lang="en-US" u="sng" dirty="0" smtClean="0"/>
              <a:t>, on a hard disk</a:t>
            </a:r>
            <a:r>
              <a:rPr lang="en-US" dirty="0" smtClean="0"/>
              <a:t>. When a file is written to disk it's stored at the “beginning” of the cluster. A cluster is defined as a collection of logically contiguous sectors and the smallest amount of disk </a:t>
            </a:r>
            <a:r>
              <a:rPr lang="en-US" b="1" dirty="0" smtClean="0"/>
              <a:t>space</a:t>
            </a:r>
            <a:r>
              <a:rPr lang="en-US" dirty="0" smtClean="0"/>
              <a:t> that can be allocated to hold a file.</a:t>
            </a:r>
          </a:p>
          <a:p>
            <a:pPr lvl="0"/>
            <a:endParaRPr lang="en-US" dirty="0" smtClean="0"/>
          </a:p>
          <a:p>
            <a:pPr lvl="0"/>
            <a:r>
              <a:rPr lang="en-US" dirty="0" smtClean="0"/>
              <a:t>Slack space is an important form of evidence in the field of forensic investigation. Often, slack space can contain relevant information about a suspect that a prosecutor can use in a trial. </a:t>
            </a:r>
            <a:r>
              <a:rPr lang="en-US" b="1" dirty="0" smtClean="0"/>
              <a:t>For example, if a user deleted files that filled an entire hard drive cluster, and then saved new files that only filled half of the cluster, the latter half would not necessarily be empty</a:t>
            </a:r>
            <a:r>
              <a:rPr lang="en-US" dirty="0" smtClean="0"/>
              <a:t>. It may include leftover information from the deleted files. This information could be extracted by forensic investigators using special computer forensic tools.</a:t>
            </a:r>
            <a:endParaRPr lang="en-US" dirty="0"/>
          </a:p>
        </p:txBody>
      </p:sp>
    </p:spTree>
    <p:extLst>
      <p:ext uri="{BB962C8B-B14F-4D97-AF65-F5344CB8AC3E}">
        <p14:creationId xmlns:p14="http://schemas.microsoft.com/office/powerpoint/2010/main" val="370832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7"/>
          <p:cNvSpPr>
            <a:spLocks noGrp="1" noChangeArrowheads="1"/>
          </p:cNvSpPr>
          <p:nvPr>
            <p:ph type="sldNum" sz="quarter" idx="5"/>
          </p:nvPr>
        </p:nvSpPr>
        <p:spPr>
          <a:noFill/>
        </p:spPr>
        <p:txBody>
          <a:bodyPr/>
          <a:lstStyle/>
          <a:p>
            <a:fld id="{2DE30E70-F2B6-4FD6-B345-569C63E68E90}" type="slidenum">
              <a:rPr lang="en-US" smtClean="0">
                <a:solidFill>
                  <a:srgbClr val="000000"/>
                </a:solidFill>
                <a:cs typeface="Arial" charset="0"/>
              </a:rPr>
              <a:pPr/>
              <a:t>23</a:t>
            </a:fld>
            <a:endParaRPr lang="en-US" dirty="0">
              <a:solidFill>
                <a:srgbClr val="000000"/>
              </a:solidFill>
              <a:cs typeface="Arial" charset="0"/>
            </a:endParaRPr>
          </a:p>
        </p:txBody>
      </p:sp>
      <p:sp>
        <p:nvSpPr>
          <p:cNvPr id="323586" name="Rectangle 2"/>
          <p:cNvSpPr>
            <a:spLocks noGrp="1" noRot="1" noChangeAspect="1" noChangeArrowheads="1" noTextEdit="1"/>
          </p:cNvSpPr>
          <p:nvPr>
            <p:ph type="sldImg"/>
          </p:nvPr>
        </p:nvSpPr>
        <p:spPr>
          <a:xfrm>
            <a:off x="331788" y="387350"/>
            <a:ext cx="6196012" cy="3486150"/>
          </a:xfrm>
          <a:ln/>
        </p:spPr>
      </p:sp>
      <p:sp>
        <p:nvSpPr>
          <p:cNvPr id="141316" name="Rectangle 3"/>
          <p:cNvSpPr>
            <a:spLocks noGrp="1" noChangeArrowheads="1"/>
          </p:cNvSpPr>
          <p:nvPr>
            <p:ph type="body" idx="1"/>
          </p:nvPr>
        </p:nvSpPr>
        <p:spPr>
          <a:xfrm>
            <a:off x="533138" y="4183063"/>
            <a:ext cx="5943599" cy="4957762"/>
          </a:xfrm>
          <a:ln/>
        </p:spPr>
        <p:txBody>
          <a:bodyPr/>
          <a:lstStyle/>
          <a:p>
            <a:r>
              <a:rPr lang="en-US" sz="1100" b="1" i="0" u="sng" kern="1200" dirty="0" smtClean="0">
                <a:solidFill>
                  <a:schemeClr val="tx1"/>
                </a:solidFill>
                <a:effectLst/>
                <a:latin typeface="+mn-lt"/>
                <a:ea typeface="+mn-ea"/>
                <a:cs typeface="+mn-cs"/>
              </a:rPr>
              <a:t>What are Alternate Data Streams?</a:t>
            </a:r>
          </a:p>
          <a:p>
            <a:r>
              <a:rPr lang="en-US" sz="1100" b="0" i="0" kern="1200" dirty="0" smtClean="0">
                <a:solidFill>
                  <a:schemeClr val="tx1"/>
                </a:solidFill>
                <a:effectLst/>
                <a:latin typeface="+mn-lt"/>
                <a:ea typeface="+mn-ea"/>
                <a:cs typeface="+mn-cs"/>
              </a:rPr>
              <a:t>Alternate Data Streams (ADS) are a file attribute only found on the </a:t>
            </a:r>
            <a:r>
              <a:rPr lang="en-US" sz="1100" b="0" i="0" u="none" strike="noStrike" kern="1200" dirty="0" smtClean="0">
                <a:solidFill>
                  <a:schemeClr val="tx1"/>
                </a:solidFill>
                <a:effectLst/>
                <a:latin typeface="+mn-lt"/>
                <a:ea typeface="+mn-ea"/>
                <a:cs typeface="+mn-cs"/>
                <a:hlinkClick r:id="rId3"/>
              </a:rPr>
              <a:t>NTFS file system</a:t>
            </a:r>
            <a:r>
              <a:rPr lang="en-US" sz="1100" b="0" i="0" kern="1200" dirty="0" smtClean="0">
                <a:solidFill>
                  <a:schemeClr val="tx1"/>
                </a:solidFill>
                <a:effectLst/>
                <a:latin typeface="+mn-lt"/>
                <a:ea typeface="+mn-ea"/>
                <a:cs typeface="+mn-cs"/>
              </a:rPr>
              <a:t>.</a:t>
            </a:r>
            <a:r>
              <a:rPr lang="en-US" sz="1100" b="0" i="0" kern="1200" baseline="0" dirty="0" smtClean="0">
                <a:solidFill>
                  <a:schemeClr val="tx1"/>
                </a:solidFill>
                <a:effectLst/>
                <a:latin typeface="+mn-lt"/>
                <a:ea typeface="+mn-ea"/>
                <a:cs typeface="+mn-cs"/>
              </a:rPr>
              <a:t> </a:t>
            </a:r>
            <a:r>
              <a:rPr lang="en-US" sz="1100" b="0" i="0" kern="1200" dirty="0" smtClean="0">
                <a:solidFill>
                  <a:schemeClr val="tx1"/>
                </a:solidFill>
                <a:effectLst/>
                <a:latin typeface="+mn-lt"/>
                <a:ea typeface="+mn-ea"/>
                <a:cs typeface="+mn-cs"/>
              </a:rPr>
              <a:t>In this system a file is built up from a couple of attributes, one of them is </a:t>
            </a:r>
            <a:r>
              <a:rPr lang="en-US" sz="1100" b="0" i="1" kern="1200" dirty="0" smtClean="0">
                <a:solidFill>
                  <a:schemeClr val="tx1"/>
                </a:solidFill>
                <a:effectLst/>
                <a:latin typeface="+mn-lt"/>
                <a:ea typeface="+mn-ea"/>
                <a:cs typeface="+mn-cs"/>
              </a:rPr>
              <a:t>$Data</a:t>
            </a:r>
            <a:r>
              <a:rPr lang="en-US" sz="1100" b="0" i="0" kern="1200" dirty="0" smtClean="0">
                <a:solidFill>
                  <a:schemeClr val="tx1"/>
                </a:solidFill>
                <a:effectLst/>
                <a:latin typeface="+mn-lt"/>
                <a:ea typeface="+mn-ea"/>
                <a:cs typeface="+mn-cs"/>
              </a:rPr>
              <a:t>, aka the data attribute. Looking at the regular data stream of a text file there is no mystery. It simply contains the text inside the text file. But that is only the primary data stream.</a:t>
            </a:r>
          </a:p>
          <a:p>
            <a:r>
              <a:rPr lang="en-US" sz="1100" b="0" i="0" kern="1200" dirty="0" smtClean="0">
                <a:solidFill>
                  <a:schemeClr val="tx1"/>
                </a:solidFill>
                <a:effectLst/>
                <a:latin typeface="+mn-lt"/>
                <a:ea typeface="+mn-ea"/>
                <a:cs typeface="+mn-cs"/>
              </a:rPr>
              <a:t>This one is sometimes referred to as the unnamed data stream since the name string of this attribute is empty ( “” ) . So any data stream that has a name is considered alternate.</a:t>
            </a:r>
          </a:p>
          <a:p>
            <a:r>
              <a:rPr lang="en-US" sz="1100" b="0" i="0" kern="1200" dirty="0" smtClean="0">
                <a:solidFill>
                  <a:schemeClr val="tx1"/>
                </a:solidFill>
                <a:effectLst/>
                <a:latin typeface="+mn-lt"/>
                <a:ea typeface="+mn-ea"/>
                <a:cs typeface="+mn-cs"/>
              </a:rPr>
              <a:t>These data streams suffer from a bad reputation since they have been used and abused to write hidden data. Varying from data about where a file came from to complete malware files (e.g. </a:t>
            </a:r>
            <a:r>
              <a:rPr lang="en-US" sz="1100" b="0" i="0" u="none" strike="noStrike" kern="1200" dirty="0" err="1" smtClean="0">
                <a:solidFill>
                  <a:schemeClr val="tx1"/>
                </a:solidFill>
                <a:effectLst/>
                <a:latin typeface="+mn-lt"/>
                <a:ea typeface="+mn-ea"/>
                <a:cs typeface="+mn-cs"/>
                <a:hlinkClick r:id="rId4"/>
              </a:rPr>
              <a:t>Backdoor.Rustock.A</a:t>
            </a:r>
            <a:r>
              <a:rPr lang="en-US" sz="1100" b="0" i="0" kern="1200" dirty="0" smtClean="0">
                <a:solidFill>
                  <a:schemeClr val="tx1"/>
                </a:solidFill>
                <a:effectLst/>
                <a:latin typeface="+mn-lt"/>
                <a:ea typeface="+mn-ea"/>
                <a:cs typeface="+mn-cs"/>
              </a:rPr>
              <a:t>)</a:t>
            </a:r>
          </a:p>
          <a:p>
            <a:r>
              <a:rPr lang="en-US" sz="1100" b="0" i="0" kern="1200" dirty="0" smtClean="0">
                <a:solidFill>
                  <a:schemeClr val="tx1"/>
                </a:solidFill>
                <a:effectLst/>
                <a:latin typeface="+mn-lt"/>
                <a:ea typeface="+mn-ea"/>
                <a:cs typeface="+mn-cs"/>
              </a:rPr>
              <a:t>If you are up for an experiment, we can easily create and read an alternate data stream.</a:t>
            </a:r>
            <a:r>
              <a:rPr lang="en-US" sz="1100" b="0" i="0" kern="1200" baseline="0" dirty="0" smtClean="0">
                <a:solidFill>
                  <a:schemeClr val="tx1"/>
                </a:solidFill>
                <a:effectLst/>
                <a:latin typeface="+mn-lt"/>
                <a:ea typeface="+mn-ea"/>
                <a:cs typeface="+mn-cs"/>
              </a:rPr>
              <a:t> </a:t>
            </a:r>
            <a:r>
              <a:rPr lang="en-US" sz="1100" dirty="0" smtClean="0">
                <a:hlinkClick r:id="rId5"/>
              </a:rPr>
              <a:t>https://blog.malwarebytes.com/101/2015/07/introduction-to-alternate-data-streams/</a:t>
            </a:r>
            <a:endParaRPr lang="en-US" sz="1100" dirty="0" smtClean="0"/>
          </a:p>
          <a:p>
            <a:endParaRPr lang="en-US" sz="1100" b="0" i="0" kern="1200" dirty="0" smtClean="0">
              <a:solidFill>
                <a:schemeClr val="tx1"/>
              </a:solidFill>
              <a:effectLst/>
              <a:latin typeface="+mn-lt"/>
              <a:ea typeface="+mn-ea"/>
              <a:cs typeface="+mn-cs"/>
            </a:endParaRPr>
          </a:p>
          <a:p>
            <a:pPr eaLnBrk="1" hangingPunct="1">
              <a:defRPr/>
            </a:pPr>
            <a:r>
              <a:rPr lang="en-US" sz="1100" b="1" dirty="0" smtClean="0">
                <a:latin typeface="Arial" pitchFamily="34" charset="0"/>
                <a:cs typeface="Arial" pitchFamily="34" charset="0"/>
              </a:rPr>
              <a:t>Graphics</a:t>
            </a:r>
            <a:r>
              <a:rPr lang="en-US" sz="1100" b="1" dirty="0">
                <a:latin typeface="Arial" pitchFamily="34" charset="0"/>
                <a:cs typeface="Arial" pitchFamily="34" charset="0"/>
              </a:rPr>
              <a:t>:</a:t>
            </a:r>
          </a:p>
          <a:p>
            <a:pPr lvl="1" eaLnBrk="1" hangingPunct="1">
              <a:spcBef>
                <a:spcPts val="0"/>
              </a:spcBef>
              <a:buFontTx/>
              <a:buNone/>
              <a:defRPr/>
            </a:pPr>
            <a:r>
              <a:rPr lang="en-US" sz="1100" dirty="0">
                <a:latin typeface="Arial" pitchFamily="34" charset="0"/>
                <a:cs typeface="Arial" pitchFamily="34" charset="0"/>
              </a:rPr>
              <a:t> By removing all but the last 2 bits of each color component in a graphic, an almost completely black image results. Making the resulting image 85 times brighter, results in a different image.</a:t>
            </a:r>
          </a:p>
          <a:p>
            <a:pPr eaLnBrk="1" hangingPunct="1">
              <a:lnSpc>
                <a:spcPct val="80000"/>
              </a:lnSpc>
              <a:defRPr/>
            </a:pPr>
            <a:endParaRPr lang="en-US" sz="1100" dirty="0">
              <a:latin typeface="Arial" pitchFamily="34" charset="0"/>
              <a:cs typeface="Arial" pitchFamily="34" charset="0"/>
            </a:endParaRPr>
          </a:p>
          <a:p>
            <a:pPr eaLnBrk="1" hangingPunct="1">
              <a:lnSpc>
                <a:spcPct val="80000"/>
              </a:lnSpc>
              <a:defRPr/>
            </a:pPr>
            <a:r>
              <a:rPr lang="en-US" sz="1100" b="1" dirty="0">
                <a:latin typeface="Arial" pitchFamily="34" charset="0"/>
                <a:cs typeface="Arial" pitchFamily="34" charset="0"/>
              </a:rPr>
              <a:t>Sound files:</a:t>
            </a:r>
          </a:p>
          <a:p>
            <a:pPr lvl="1" eaLnBrk="1" hangingPunct="1">
              <a:lnSpc>
                <a:spcPct val="80000"/>
              </a:lnSpc>
              <a:spcBef>
                <a:spcPts val="0"/>
              </a:spcBef>
              <a:buFontTx/>
              <a:buNone/>
              <a:defRPr/>
            </a:pPr>
            <a:r>
              <a:rPr lang="en-US" sz="1100" dirty="0">
                <a:latin typeface="Arial" pitchFamily="34" charset="0"/>
                <a:cs typeface="Arial" pitchFamily="34" charset="0"/>
              </a:rPr>
              <a:t> Old Way: Playing a record backwards on a record player would reveal a hidden message.</a:t>
            </a:r>
          </a:p>
          <a:p>
            <a:pPr lvl="1" eaLnBrk="1" hangingPunct="1">
              <a:lnSpc>
                <a:spcPct val="80000"/>
              </a:lnSpc>
              <a:buFontTx/>
              <a:buNone/>
              <a:defRPr/>
            </a:pPr>
            <a:r>
              <a:rPr lang="en-US" sz="1100" dirty="0">
                <a:latin typeface="Arial" pitchFamily="34" charset="0"/>
                <a:cs typeface="Arial" pitchFamily="34" charset="0"/>
              </a:rPr>
              <a:t> New Way: In an MP3 steganographic file system, one can insert a USB key and listen to music while stealing and collecting info from the company.</a:t>
            </a:r>
          </a:p>
          <a:p>
            <a:pPr eaLnBrk="1" hangingPunct="1">
              <a:lnSpc>
                <a:spcPct val="80000"/>
              </a:lnSpc>
              <a:defRPr/>
            </a:pPr>
            <a:endParaRPr lang="en-US" sz="1100" dirty="0">
              <a:latin typeface="Arial" pitchFamily="34" charset="0"/>
              <a:cs typeface="Arial" pitchFamily="34" charset="0"/>
            </a:endParaRPr>
          </a:p>
          <a:p>
            <a:pPr eaLnBrk="1" hangingPunct="1">
              <a:defRPr/>
            </a:pPr>
            <a:r>
              <a:rPr lang="en-US" sz="1100" b="1" dirty="0">
                <a:latin typeface="Arial" pitchFamily="34" charset="0"/>
                <a:cs typeface="Arial" pitchFamily="34" charset="0"/>
              </a:rPr>
              <a:t>Alternate data streams (ADS):</a:t>
            </a:r>
            <a:r>
              <a:rPr lang="en-US" sz="1100" dirty="0">
                <a:latin typeface="Arial" pitchFamily="34" charset="0"/>
                <a:cs typeface="Arial" pitchFamily="34" charset="0"/>
              </a:rPr>
              <a:t>  </a:t>
            </a:r>
          </a:p>
          <a:p>
            <a:pPr lvl="1" eaLnBrk="1" hangingPunct="1">
              <a:spcBef>
                <a:spcPts val="0"/>
              </a:spcBef>
              <a:buFont typeface="Arial" pitchFamily="34" charset="0"/>
              <a:buNone/>
              <a:defRPr/>
            </a:pPr>
            <a:r>
              <a:rPr lang="en-US" sz="1100" dirty="0">
                <a:latin typeface="Arial" pitchFamily="34" charset="0"/>
                <a:cs typeface="Arial" pitchFamily="34" charset="0"/>
              </a:rPr>
              <a:t>Allows files to be associated with more than one data stream. One file can be a link to multiple Alternate Data Streams of files of any size.</a:t>
            </a:r>
          </a:p>
          <a:p>
            <a:pPr lvl="1" eaLnBrk="1" hangingPunct="1">
              <a:buFont typeface="Arial" pitchFamily="34" charset="0"/>
              <a:buNone/>
              <a:defRPr/>
            </a:pPr>
            <a:r>
              <a:rPr lang="en-US" sz="1100" dirty="0">
                <a:latin typeface="Arial" pitchFamily="34" charset="0"/>
                <a:cs typeface="Arial" pitchFamily="34" charset="0"/>
              </a:rPr>
              <a:t>(NTFS) New Technology File System allows for Alternate Data Streams</a:t>
            </a:r>
          </a:p>
          <a:p>
            <a:pPr lvl="1" eaLnBrk="1" hangingPunct="1">
              <a:buFont typeface="Arial" pitchFamily="34" charset="0"/>
              <a:buNone/>
              <a:defRPr/>
            </a:pPr>
            <a:r>
              <a:rPr lang="en-US" sz="1100" dirty="0">
                <a:latin typeface="Arial" pitchFamily="34" charset="0"/>
                <a:cs typeface="Arial" pitchFamily="34" charset="0"/>
              </a:rPr>
              <a:t>Difficult to detect: Doesn’t show up when you run c:\dir</a:t>
            </a:r>
          </a:p>
          <a:p>
            <a:pPr marL="914400" lvl="2" indent="0">
              <a:buFont typeface="Arial" panose="020B0604020202020204" pitchFamily="34" charset="0"/>
              <a:buNone/>
              <a:defRPr/>
            </a:pPr>
            <a:r>
              <a:rPr lang="en-US" sz="1100" dirty="0">
                <a:latin typeface="Arial" pitchFamily="34" charset="0"/>
                <a:cs typeface="Arial" pitchFamily="34" charset="0"/>
              </a:rPr>
              <a:t>C:\notepad  </a:t>
            </a:r>
            <a:r>
              <a:rPr lang="en-US" sz="1100" dirty="0" err="1">
                <a:latin typeface="Arial" pitchFamily="34" charset="0"/>
                <a:cs typeface="Arial" pitchFamily="34" charset="0"/>
              </a:rPr>
              <a:t>mike.txt:mikehidden.txt</a:t>
            </a:r>
            <a:endParaRPr lang="en-US" sz="1100" dirty="0">
              <a:latin typeface="Arial" pitchFamily="34" charset="0"/>
              <a:cs typeface="Arial" pitchFamily="34" charset="0"/>
            </a:endParaRPr>
          </a:p>
          <a:p>
            <a:pPr marL="914400" lvl="2" indent="0">
              <a:buFont typeface="Arial" panose="020B0604020202020204" pitchFamily="34" charset="0"/>
              <a:buNone/>
              <a:defRPr/>
            </a:pPr>
            <a:r>
              <a:rPr lang="en-US" sz="1100" dirty="0">
                <a:latin typeface="Arial" pitchFamily="34" charset="0"/>
                <a:cs typeface="Arial" pitchFamily="34" charset="0"/>
              </a:rPr>
              <a:t>This allows mikehidden.txt to be a hidden ADS</a:t>
            </a:r>
          </a:p>
          <a:p>
            <a:pPr marL="914400" lvl="2" indent="0">
              <a:buFont typeface="Arial" panose="020B0604020202020204" pitchFamily="34" charset="0"/>
              <a:buNone/>
              <a:defRPr/>
            </a:pPr>
            <a:r>
              <a:rPr lang="en-US" sz="1100" dirty="0">
                <a:latin typeface="Arial" pitchFamily="34" charset="0"/>
                <a:cs typeface="Arial" pitchFamily="34" charset="0"/>
              </a:rPr>
              <a:t>C:\dir</a:t>
            </a:r>
          </a:p>
          <a:p>
            <a:pPr marL="914400" lvl="2" indent="0">
              <a:buFont typeface="Arial" panose="020B0604020202020204" pitchFamily="34" charset="0"/>
              <a:buNone/>
              <a:defRPr/>
            </a:pPr>
            <a:r>
              <a:rPr lang="en-US" sz="1100" dirty="0">
                <a:latin typeface="Arial" pitchFamily="34" charset="0"/>
                <a:cs typeface="Arial" pitchFamily="34" charset="0"/>
              </a:rPr>
              <a:t>02/26/2004  02:29p         0  mike.txt</a:t>
            </a:r>
          </a:p>
          <a:p>
            <a:pPr marL="914400" lvl="2" indent="0">
              <a:buFont typeface="Arial" panose="020B0604020202020204" pitchFamily="34" charset="0"/>
              <a:buNone/>
              <a:defRPr/>
            </a:pPr>
            <a:r>
              <a:rPr lang="en-US" sz="1100" dirty="0">
                <a:latin typeface="Arial" pitchFamily="34" charset="0"/>
                <a:cs typeface="Arial" pitchFamily="34" charset="0"/>
              </a:rPr>
              <a:t>Notice – no indication of mikehidden.txt</a:t>
            </a:r>
          </a:p>
          <a:p>
            <a:pPr marL="914400" lvl="2" indent="0">
              <a:buFont typeface="Arial" panose="020B0604020202020204" pitchFamily="34" charset="0"/>
              <a:buNone/>
              <a:defRPr/>
            </a:pPr>
            <a:r>
              <a:rPr lang="en-US" sz="1100" dirty="0">
                <a:latin typeface="Arial" pitchFamily="34" charset="0"/>
                <a:cs typeface="Arial" pitchFamily="34" charset="0"/>
              </a:rPr>
              <a:t>Although a message was saved in the mikehidden.txt, the mike.txt shows 0 bytes!</a:t>
            </a:r>
          </a:p>
          <a:p>
            <a:pPr eaLnBrk="1" hangingPunct="1">
              <a:spcBef>
                <a:spcPct val="0"/>
              </a:spcBef>
              <a:defRPr/>
            </a:pPr>
            <a:endParaRPr lang="en-US" sz="1100" b="1" dirty="0"/>
          </a:p>
          <a:p>
            <a:pPr eaLnBrk="1" hangingPunct="1">
              <a:spcBef>
                <a:spcPct val="0"/>
              </a:spcBef>
              <a:defRPr/>
            </a:pPr>
            <a:r>
              <a:rPr lang="en-US" sz="1100" b="1" dirty="0"/>
              <a:t>Sources:</a:t>
            </a:r>
            <a:r>
              <a:rPr lang="en-US" sz="1100" dirty="0"/>
              <a:t> </a:t>
            </a:r>
          </a:p>
          <a:p>
            <a:pPr eaLnBrk="1" hangingPunct="1">
              <a:spcBef>
                <a:spcPct val="0"/>
              </a:spcBef>
              <a:defRPr/>
            </a:pPr>
            <a:r>
              <a:rPr lang="en-US" sz="1100" dirty="0"/>
              <a:t>(ISC)2 CBK 2008 (pgs. 235-236)</a:t>
            </a:r>
          </a:p>
          <a:p>
            <a:pPr eaLnBrk="1" hangingPunct="1">
              <a:spcBef>
                <a:spcPct val="0"/>
              </a:spcBef>
              <a:defRPr/>
            </a:pPr>
            <a:r>
              <a:rPr lang="en-US" sz="1100" dirty="0"/>
              <a:t>Shon Harris CISSP All-in-One Exam Guide 4</a:t>
            </a:r>
            <a:r>
              <a:rPr lang="en-US" sz="1100" baseline="30000" dirty="0"/>
              <a:t>th</a:t>
            </a:r>
            <a:r>
              <a:rPr lang="en-US" sz="1100" dirty="0"/>
              <a:t> Edition (pgs. 674)</a:t>
            </a:r>
          </a:p>
        </p:txBody>
      </p:sp>
    </p:spTree>
    <p:extLst>
      <p:ext uri="{BB962C8B-B14F-4D97-AF65-F5344CB8AC3E}">
        <p14:creationId xmlns:p14="http://schemas.microsoft.com/office/powerpoint/2010/main" val="11995571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7"/>
          <p:cNvSpPr>
            <a:spLocks noGrp="1" noChangeArrowheads="1"/>
          </p:cNvSpPr>
          <p:nvPr>
            <p:ph type="sldNum" sz="quarter" idx="5"/>
          </p:nvPr>
        </p:nvSpPr>
        <p:spPr>
          <a:noFill/>
        </p:spPr>
        <p:txBody>
          <a:bodyPr/>
          <a:lstStyle/>
          <a:p>
            <a:fld id="{2DE30E70-F2B6-4FD6-B345-569C63E68E90}" type="slidenum">
              <a:rPr lang="en-US" smtClean="0">
                <a:solidFill>
                  <a:srgbClr val="000000"/>
                </a:solidFill>
                <a:cs typeface="Arial" charset="0"/>
              </a:rPr>
              <a:pPr/>
              <a:t>24</a:t>
            </a:fld>
            <a:endParaRPr lang="en-US" dirty="0">
              <a:solidFill>
                <a:srgbClr val="000000"/>
              </a:solidFill>
              <a:cs typeface="Arial" charset="0"/>
            </a:endParaRPr>
          </a:p>
        </p:txBody>
      </p:sp>
      <p:sp>
        <p:nvSpPr>
          <p:cNvPr id="323586" name="Rectangle 2"/>
          <p:cNvSpPr>
            <a:spLocks noGrp="1" noRot="1" noChangeAspect="1" noChangeArrowheads="1" noTextEdit="1"/>
          </p:cNvSpPr>
          <p:nvPr>
            <p:ph type="sldImg"/>
          </p:nvPr>
        </p:nvSpPr>
        <p:spPr>
          <a:xfrm>
            <a:off x="331788" y="387350"/>
            <a:ext cx="6196012" cy="3486150"/>
          </a:xfrm>
          <a:ln/>
        </p:spPr>
      </p:sp>
      <p:sp>
        <p:nvSpPr>
          <p:cNvPr id="141316" name="Rectangle 3"/>
          <p:cNvSpPr>
            <a:spLocks noGrp="1" noChangeArrowheads="1"/>
          </p:cNvSpPr>
          <p:nvPr>
            <p:ph type="body" idx="1"/>
          </p:nvPr>
        </p:nvSpPr>
        <p:spPr>
          <a:xfrm>
            <a:off x="533138" y="4183063"/>
            <a:ext cx="5943599" cy="4957762"/>
          </a:xfrm>
          <a:ln/>
        </p:spPr>
        <p:txBody>
          <a:bodyPr/>
          <a:lstStyle/>
          <a:p>
            <a:r>
              <a:rPr lang="en-US" sz="1200" b="1" i="0" u="none" strike="noStrike" kern="1200" baseline="0" dirty="0" smtClean="0">
                <a:solidFill>
                  <a:schemeClr val="tx1"/>
                </a:solidFill>
                <a:latin typeface="+mn-lt"/>
                <a:ea typeface="+mn-ea"/>
                <a:cs typeface="+mn-cs"/>
              </a:rPr>
              <a:t>steganography </a:t>
            </a:r>
            <a:r>
              <a:rPr lang="en-US" sz="1200" b="0" i="0" u="none" strike="noStrike" kern="1200" baseline="0" dirty="0" smtClean="0">
                <a:solidFill>
                  <a:schemeClr val="tx1"/>
                </a:solidFill>
                <a:latin typeface="+mn-lt"/>
                <a:ea typeface="+mn-ea"/>
                <a:cs typeface="+mn-cs"/>
              </a:rPr>
              <a:t>The act of embedding messages within another message, commonly used</a:t>
            </a:r>
          </a:p>
          <a:p>
            <a:r>
              <a:rPr lang="en-US" sz="1200" b="0" i="0" u="none" strike="noStrike" kern="1200" baseline="0" dirty="0" smtClean="0">
                <a:solidFill>
                  <a:schemeClr val="tx1"/>
                </a:solidFill>
                <a:latin typeface="+mn-lt"/>
                <a:ea typeface="+mn-ea"/>
                <a:cs typeface="+mn-cs"/>
              </a:rPr>
              <a:t>within an image or a WAV file.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8</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endParaRPr lang="en-US" sz="1100" b="1" dirty="0" smtClean="0">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050" b="0" dirty="0" smtClean="0">
                <a:latin typeface="Arial" pitchFamily="34" charset="0"/>
                <a:cs typeface="Arial" pitchFamily="34" charset="0"/>
              </a:rPr>
              <a:t>Names of popular steganography</a:t>
            </a:r>
            <a:r>
              <a:rPr lang="en-US" sz="1050" b="0" baseline="0" dirty="0" smtClean="0">
                <a:latin typeface="Arial" pitchFamily="34" charset="0"/>
                <a:cs typeface="Arial" pitchFamily="34" charset="0"/>
              </a:rPr>
              <a:t> software: </a:t>
            </a:r>
            <a:r>
              <a:rPr lang="en-US" sz="1100" b="0" i="0" kern="1200" dirty="0" err="1" smtClean="0">
                <a:solidFill>
                  <a:schemeClr val="tx1"/>
                </a:solidFill>
                <a:effectLst/>
                <a:latin typeface="+mn-lt"/>
                <a:ea typeface="+mn-ea"/>
                <a:cs typeface="+mn-cs"/>
              </a:rPr>
              <a:t>xiao</a:t>
            </a:r>
            <a:r>
              <a:rPr lang="en-US" sz="1100" b="0" i="0" kern="1200" dirty="0" smtClean="0">
                <a:solidFill>
                  <a:schemeClr val="tx1"/>
                </a:solidFill>
                <a:effectLst/>
                <a:latin typeface="+mn-lt"/>
                <a:ea typeface="+mn-ea"/>
                <a:cs typeface="+mn-cs"/>
              </a:rPr>
              <a:t> steganography,</a:t>
            </a:r>
            <a:r>
              <a:rPr lang="en-US" sz="1100" b="0" i="0" kern="1200" baseline="0" dirty="0" smtClean="0">
                <a:solidFill>
                  <a:schemeClr val="tx1"/>
                </a:solidFill>
                <a:effectLst/>
                <a:latin typeface="+mn-lt"/>
                <a:ea typeface="+mn-ea"/>
                <a:cs typeface="+mn-cs"/>
              </a:rPr>
              <a:t> </a:t>
            </a:r>
            <a:r>
              <a:rPr lang="en-US" sz="1100" b="0" i="0" kern="1200" dirty="0" smtClean="0">
                <a:solidFill>
                  <a:schemeClr val="tx1"/>
                </a:solidFill>
                <a:effectLst/>
                <a:latin typeface="+mn-lt"/>
                <a:ea typeface="+mn-ea"/>
                <a:cs typeface="+mn-cs"/>
              </a:rPr>
              <a:t>image steganography, </a:t>
            </a:r>
            <a:r>
              <a:rPr lang="en-US" sz="1100" b="0" i="0" kern="1200" dirty="0" err="1" smtClean="0">
                <a:solidFill>
                  <a:schemeClr val="tx1"/>
                </a:solidFill>
                <a:effectLst/>
                <a:latin typeface="+mn-lt"/>
                <a:ea typeface="+mn-ea"/>
                <a:cs typeface="+mn-cs"/>
              </a:rPr>
              <a:t>steghide</a:t>
            </a:r>
            <a:r>
              <a:rPr lang="en-US" sz="1100" b="0" i="0" kern="1200" dirty="0" smtClean="0">
                <a:solidFill>
                  <a:schemeClr val="tx1"/>
                </a:solidFill>
                <a:effectLst/>
                <a:latin typeface="+mn-lt"/>
                <a:ea typeface="+mn-ea"/>
                <a:cs typeface="+mn-cs"/>
              </a:rPr>
              <a:t>, </a:t>
            </a:r>
            <a:r>
              <a:rPr lang="en-US" sz="1100" b="0" i="0" kern="1200" dirty="0" err="1" smtClean="0">
                <a:solidFill>
                  <a:schemeClr val="tx1"/>
                </a:solidFill>
                <a:effectLst/>
                <a:latin typeface="+mn-lt"/>
                <a:ea typeface="+mn-ea"/>
                <a:cs typeface="+mn-cs"/>
              </a:rPr>
              <a:t>crypture</a:t>
            </a:r>
            <a:r>
              <a:rPr lang="en-US" sz="1100" b="0" i="0" kern="1200" dirty="0" smtClean="0">
                <a:solidFill>
                  <a:schemeClr val="tx1"/>
                </a:solidFill>
                <a:effectLst/>
                <a:latin typeface="+mn-lt"/>
                <a:ea typeface="+mn-ea"/>
                <a:cs typeface="+mn-cs"/>
              </a:rPr>
              <a:t>, </a:t>
            </a:r>
            <a:r>
              <a:rPr lang="en-US" sz="1100" b="0" i="0" kern="1200" dirty="0" err="1" smtClean="0">
                <a:solidFill>
                  <a:schemeClr val="tx1"/>
                </a:solidFill>
                <a:effectLst/>
                <a:latin typeface="+mn-lt"/>
                <a:ea typeface="+mn-ea"/>
                <a:cs typeface="+mn-cs"/>
              </a:rPr>
              <a:t>SteganographX</a:t>
            </a:r>
            <a:r>
              <a:rPr lang="en-US" sz="1100" b="0" i="0" kern="1200" dirty="0" smtClean="0">
                <a:solidFill>
                  <a:schemeClr val="tx1"/>
                </a:solidFill>
                <a:effectLst/>
                <a:latin typeface="+mn-lt"/>
                <a:ea typeface="+mn-ea"/>
                <a:cs typeface="+mn-cs"/>
              </a:rPr>
              <a:t> Plus </a:t>
            </a:r>
            <a:endParaRPr lang="en-US" sz="1100" b="0" dirty="0" smtClean="0">
              <a:latin typeface="Arial" pitchFamily="34" charset="0"/>
              <a:cs typeface="Arial" pitchFamily="34" charset="0"/>
            </a:endParaRPr>
          </a:p>
          <a:p>
            <a:endParaRPr lang="en-US" sz="1100" b="1" dirty="0" smtClean="0">
              <a:latin typeface="Arial" pitchFamily="34" charset="0"/>
              <a:cs typeface="Arial" pitchFamily="34" charset="0"/>
            </a:endParaRPr>
          </a:p>
          <a:p>
            <a:pPr eaLnBrk="1" hangingPunct="1">
              <a:defRPr/>
            </a:pPr>
            <a:r>
              <a:rPr lang="en-US" sz="1100" b="1" dirty="0" smtClean="0">
                <a:latin typeface="Arial" pitchFamily="34" charset="0"/>
                <a:cs typeface="Arial" pitchFamily="34" charset="0"/>
              </a:rPr>
              <a:t>Graphics</a:t>
            </a:r>
            <a:endParaRPr lang="en-US" sz="1100" b="1" dirty="0">
              <a:latin typeface="Arial" pitchFamily="34" charset="0"/>
              <a:cs typeface="Arial" pitchFamily="34" charset="0"/>
            </a:endParaRPr>
          </a:p>
          <a:p>
            <a:pPr lvl="1" eaLnBrk="1" hangingPunct="1">
              <a:spcBef>
                <a:spcPts val="0"/>
              </a:spcBef>
              <a:buFontTx/>
              <a:buNone/>
              <a:defRPr/>
            </a:pPr>
            <a:r>
              <a:rPr lang="en-US" sz="1100" dirty="0">
                <a:latin typeface="Arial" pitchFamily="34" charset="0"/>
                <a:cs typeface="Arial" pitchFamily="34" charset="0"/>
              </a:rPr>
              <a:t> By removing all but the last 2 bits of each color component in a graphic, an almost completely black image results. Making the resulting image 85 times brighter, results in a different image.</a:t>
            </a:r>
          </a:p>
          <a:p>
            <a:pPr eaLnBrk="1" hangingPunct="1">
              <a:lnSpc>
                <a:spcPct val="80000"/>
              </a:lnSpc>
              <a:defRPr/>
            </a:pPr>
            <a:endParaRPr lang="en-US" sz="1100" dirty="0">
              <a:latin typeface="Arial" pitchFamily="34" charset="0"/>
              <a:cs typeface="Arial" pitchFamily="34" charset="0"/>
            </a:endParaRPr>
          </a:p>
          <a:p>
            <a:pPr eaLnBrk="1" hangingPunct="1">
              <a:lnSpc>
                <a:spcPct val="80000"/>
              </a:lnSpc>
              <a:defRPr/>
            </a:pPr>
            <a:r>
              <a:rPr lang="en-US" sz="1100" b="1" dirty="0">
                <a:latin typeface="Arial" pitchFamily="34" charset="0"/>
                <a:cs typeface="Arial" pitchFamily="34" charset="0"/>
              </a:rPr>
              <a:t>Sound files</a:t>
            </a:r>
          </a:p>
          <a:p>
            <a:pPr lvl="1" eaLnBrk="1" hangingPunct="1">
              <a:lnSpc>
                <a:spcPct val="80000"/>
              </a:lnSpc>
              <a:spcBef>
                <a:spcPts val="0"/>
              </a:spcBef>
              <a:buFontTx/>
              <a:buNone/>
              <a:defRPr/>
            </a:pPr>
            <a:r>
              <a:rPr lang="en-US" sz="1100" dirty="0">
                <a:latin typeface="Arial" pitchFamily="34" charset="0"/>
                <a:cs typeface="Arial" pitchFamily="34" charset="0"/>
              </a:rPr>
              <a:t> Old Way: Playing a record backwards on a record player would reveal a hidden message.</a:t>
            </a:r>
          </a:p>
          <a:p>
            <a:pPr lvl="1" eaLnBrk="1" hangingPunct="1">
              <a:lnSpc>
                <a:spcPct val="80000"/>
              </a:lnSpc>
              <a:buFontTx/>
              <a:buNone/>
              <a:defRPr/>
            </a:pPr>
            <a:r>
              <a:rPr lang="en-US" sz="1100" dirty="0">
                <a:latin typeface="Arial" pitchFamily="34" charset="0"/>
                <a:cs typeface="Arial" pitchFamily="34" charset="0"/>
              </a:rPr>
              <a:t> New Way: In an MP3 </a:t>
            </a:r>
            <a:r>
              <a:rPr lang="en-US" sz="1100" dirty="0" err="1">
                <a:latin typeface="Arial" pitchFamily="34" charset="0"/>
                <a:cs typeface="Arial" pitchFamily="34" charset="0"/>
              </a:rPr>
              <a:t>steganographic</a:t>
            </a:r>
            <a:r>
              <a:rPr lang="en-US" sz="1100" dirty="0">
                <a:latin typeface="Arial" pitchFamily="34" charset="0"/>
                <a:cs typeface="Arial" pitchFamily="34" charset="0"/>
              </a:rPr>
              <a:t> file system, one can insert a USB key and listen to music while stealing and collecting info from the company.</a:t>
            </a:r>
          </a:p>
          <a:p>
            <a:pPr eaLnBrk="1" hangingPunct="1">
              <a:lnSpc>
                <a:spcPct val="80000"/>
              </a:lnSpc>
              <a:defRPr/>
            </a:pPr>
            <a:endParaRPr lang="en-US" sz="1100" dirty="0">
              <a:latin typeface="Arial" pitchFamily="34" charset="0"/>
              <a:cs typeface="Arial" pitchFamily="34" charset="0"/>
            </a:endParaRPr>
          </a:p>
          <a:p>
            <a:pPr eaLnBrk="1" hangingPunct="1">
              <a:defRPr/>
            </a:pPr>
            <a:r>
              <a:rPr lang="en-US" sz="1100" b="1" dirty="0">
                <a:latin typeface="Arial" pitchFamily="34" charset="0"/>
                <a:cs typeface="Arial" pitchFamily="34" charset="0"/>
              </a:rPr>
              <a:t>Alternate data streams</a:t>
            </a:r>
            <a:r>
              <a:rPr lang="en-US" sz="1100" dirty="0">
                <a:latin typeface="Arial" pitchFamily="34" charset="0"/>
                <a:cs typeface="Arial" pitchFamily="34" charset="0"/>
              </a:rPr>
              <a:t> (ADS)  </a:t>
            </a:r>
          </a:p>
          <a:p>
            <a:pPr lvl="1" eaLnBrk="1" hangingPunct="1">
              <a:spcBef>
                <a:spcPts val="0"/>
              </a:spcBef>
              <a:buFont typeface="Arial" pitchFamily="34" charset="0"/>
              <a:buNone/>
              <a:defRPr/>
            </a:pPr>
            <a:r>
              <a:rPr lang="en-US" sz="1100" dirty="0">
                <a:latin typeface="Arial" pitchFamily="34" charset="0"/>
                <a:cs typeface="Arial" pitchFamily="34" charset="0"/>
              </a:rPr>
              <a:t> Allows files to be associated with more than one data stream. One file can be a link to multiple Alternate Data Streams of files of any size.</a:t>
            </a:r>
          </a:p>
          <a:p>
            <a:pPr lvl="1" eaLnBrk="1" hangingPunct="1">
              <a:buFont typeface="Arial" pitchFamily="34" charset="0"/>
              <a:buNone/>
              <a:defRPr/>
            </a:pPr>
            <a:r>
              <a:rPr lang="en-US" sz="1100" dirty="0">
                <a:latin typeface="Arial" pitchFamily="34" charset="0"/>
                <a:cs typeface="Arial" pitchFamily="34" charset="0"/>
              </a:rPr>
              <a:t> (NTFS) New Technology File System allows for Alternate Data Streams</a:t>
            </a:r>
          </a:p>
          <a:p>
            <a:pPr lvl="1" eaLnBrk="1" hangingPunct="1">
              <a:buFont typeface="Arial" pitchFamily="34" charset="0"/>
              <a:buNone/>
              <a:defRPr/>
            </a:pPr>
            <a:r>
              <a:rPr lang="en-US" sz="1100" dirty="0">
                <a:latin typeface="Arial" pitchFamily="34" charset="0"/>
                <a:cs typeface="Arial" pitchFamily="34" charset="0"/>
              </a:rPr>
              <a:t> Difficult to detect: Doesn’t show up when you run c:\dir</a:t>
            </a:r>
          </a:p>
          <a:p>
            <a:pPr marL="914400" lvl="2" indent="0">
              <a:buFont typeface="Arial" panose="020B0604020202020204" pitchFamily="34" charset="0"/>
              <a:buNone/>
              <a:defRPr/>
            </a:pPr>
            <a:r>
              <a:rPr lang="en-US" sz="1100" dirty="0">
                <a:latin typeface="Arial" pitchFamily="34" charset="0"/>
                <a:cs typeface="Arial" pitchFamily="34" charset="0"/>
              </a:rPr>
              <a:t>C:\notepad  mike.txt:mikehidden.txt</a:t>
            </a:r>
          </a:p>
          <a:p>
            <a:pPr marL="914400" lvl="2" indent="0">
              <a:buFont typeface="Arial" panose="020B0604020202020204" pitchFamily="34" charset="0"/>
              <a:buNone/>
              <a:defRPr/>
            </a:pPr>
            <a:r>
              <a:rPr lang="en-US" sz="1100" dirty="0">
                <a:latin typeface="Arial" pitchFamily="34" charset="0"/>
                <a:cs typeface="Arial" pitchFamily="34" charset="0"/>
              </a:rPr>
              <a:t>This allows mikehidden.txt to be a hidden ADS</a:t>
            </a:r>
          </a:p>
          <a:p>
            <a:pPr marL="914400" lvl="2" indent="0">
              <a:buFont typeface="Arial" panose="020B0604020202020204" pitchFamily="34" charset="0"/>
              <a:buNone/>
              <a:defRPr/>
            </a:pPr>
            <a:r>
              <a:rPr lang="en-US" sz="1100" dirty="0">
                <a:latin typeface="Arial" pitchFamily="34" charset="0"/>
                <a:cs typeface="Arial" pitchFamily="34" charset="0"/>
              </a:rPr>
              <a:t>C:\dir</a:t>
            </a:r>
          </a:p>
          <a:p>
            <a:pPr marL="914400" lvl="2" indent="0">
              <a:buFont typeface="Arial" panose="020B0604020202020204" pitchFamily="34" charset="0"/>
              <a:buNone/>
              <a:defRPr/>
            </a:pPr>
            <a:r>
              <a:rPr lang="en-US" sz="1100" dirty="0">
                <a:latin typeface="Arial" pitchFamily="34" charset="0"/>
                <a:cs typeface="Arial" pitchFamily="34" charset="0"/>
              </a:rPr>
              <a:t>02/26/2004  02:29p         0  mike.txt</a:t>
            </a:r>
          </a:p>
          <a:p>
            <a:pPr marL="914400" lvl="2" indent="0">
              <a:buFont typeface="Arial" panose="020B0604020202020204" pitchFamily="34" charset="0"/>
              <a:buNone/>
              <a:defRPr/>
            </a:pPr>
            <a:r>
              <a:rPr lang="en-US" sz="1100" dirty="0">
                <a:latin typeface="Arial" pitchFamily="34" charset="0"/>
                <a:cs typeface="Arial" pitchFamily="34" charset="0"/>
              </a:rPr>
              <a:t>Notice – no indication of mikehidden.txt</a:t>
            </a:r>
          </a:p>
          <a:p>
            <a:pPr marL="914400" lvl="2" indent="0">
              <a:buFont typeface="Arial" panose="020B0604020202020204" pitchFamily="34" charset="0"/>
              <a:buNone/>
              <a:defRPr/>
            </a:pPr>
            <a:r>
              <a:rPr lang="en-US" sz="1100" dirty="0">
                <a:latin typeface="Arial" pitchFamily="34" charset="0"/>
                <a:cs typeface="Arial" pitchFamily="34" charset="0"/>
              </a:rPr>
              <a:t>Although a message was saved in the mikehidden.txt, the mike.txt shows 0 bytes!</a:t>
            </a:r>
          </a:p>
          <a:p>
            <a:pPr eaLnBrk="1" hangingPunct="1">
              <a:spcBef>
                <a:spcPct val="0"/>
              </a:spcBef>
              <a:defRPr/>
            </a:pPr>
            <a:endParaRPr lang="en-US" sz="1100" b="1" dirty="0"/>
          </a:p>
          <a:p>
            <a:pPr eaLnBrk="1" hangingPunct="1">
              <a:spcBef>
                <a:spcPct val="0"/>
              </a:spcBef>
              <a:defRPr/>
            </a:pPr>
            <a:r>
              <a:rPr lang="en-US" sz="1100" b="1" dirty="0"/>
              <a:t>Sources:</a:t>
            </a:r>
            <a:r>
              <a:rPr lang="en-US" sz="1100" dirty="0"/>
              <a:t> </a:t>
            </a:r>
          </a:p>
          <a:p>
            <a:pPr eaLnBrk="1" hangingPunct="1">
              <a:spcBef>
                <a:spcPct val="0"/>
              </a:spcBef>
              <a:defRPr/>
            </a:pPr>
            <a:r>
              <a:rPr lang="en-US" sz="1100" dirty="0"/>
              <a:t>(ISC)2 CBK 2008 (pgs. 235-236)</a:t>
            </a:r>
          </a:p>
          <a:p>
            <a:pPr eaLnBrk="1" hangingPunct="1">
              <a:spcBef>
                <a:spcPct val="0"/>
              </a:spcBef>
              <a:defRPr/>
            </a:pPr>
            <a:r>
              <a:rPr lang="en-US" sz="1100" dirty="0"/>
              <a:t>Shon Harris CISSP All-in-One Exam Guide 4</a:t>
            </a:r>
            <a:r>
              <a:rPr lang="en-US" sz="1100" baseline="30000" dirty="0"/>
              <a:t>th</a:t>
            </a:r>
            <a:r>
              <a:rPr lang="en-US" sz="1100" dirty="0"/>
              <a:t> Edition (pgs. 674)</a:t>
            </a:r>
          </a:p>
        </p:txBody>
      </p:sp>
    </p:spTree>
    <p:extLst>
      <p:ext uri="{BB962C8B-B14F-4D97-AF65-F5344CB8AC3E}">
        <p14:creationId xmlns:p14="http://schemas.microsoft.com/office/powerpoint/2010/main" val="9554400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disaster </a:t>
            </a:r>
            <a:r>
              <a:rPr lang="en-US" sz="1200" b="0" i="0" u="none" strike="noStrike" kern="1200" baseline="0" dirty="0" smtClean="0">
                <a:solidFill>
                  <a:schemeClr val="tx1"/>
                </a:solidFill>
                <a:latin typeface="+mn-lt"/>
                <a:ea typeface="+mn-ea"/>
                <a:cs typeface="+mn-cs"/>
              </a:rPr>
              <a:t>An event that brings great damage, loss, or destruction to a system or environment.</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natural disaster </a:t>
            </a:r>
            <a:r>
              <a:rPr lang="en-US" sz="1200" b="0" i="0" u="none" strike="noStrike" kern="1200" baseline="0" dirty="0" smtClean="0">
                <a:solidFill>
                  <a:schemeClr val="tx1"/>
                </a:solidFill>
                <a:latin typeface="+mn-lt"/>
                <a:ea typeface="+mn-ea"/>
                <a:cs typeface="+mn-cs"/>
              </a:rPr>
              <a:t>A disaster that is not caused by humans, such as earthquakes, mudslides,</a:t>
            </a:r>
          </a:p>
          <a:p>
            <a:r>
              <a:rPr lang="en-US" sz="1200" b="0" i="0" u="none" strike="noStrike" kern="1200" baseline="0" dirty="0" smtClean="0">
                <a:solidFill>
                  <a:schemeClr val="tx1"/>
                </a:solidFill>
                <a:latin typeface="+mn-lt"/>
                <a:ea typeface="+mn-ea"/>
                <a:cs typeface="+mn-cs"/>
              </a:rPr>
              <a:t>sinkholes, fires, floods, hurricanes, tornadoes, falling rocks, snow, rainfall, ice, humidity, heat,</a:t>
            </a:r>
          </a:p>
          <a:p>
            <a:r>
              <a:rPr lang="en-US" sz="1200" b="0" i="0" u="none" strike="noStrike" kern="1200" baseline="0" dirty="0" smtClean="0">
                <a:solidFill>
                  <a:schemeClr val="tx1"/>
                </a:solidFill>
                <a:latin typeface="+mn-lt"/>
                <a:ea typeface="+mn-ea"/>
                <a:cs typeface="+mn-cs"/>
              </a:rPr>
              <a:t>extreme cold, and so on.</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human-made</a:t>
            </a:r>
          </a:p>
          <a:p>
            <a:r>
              <a:rPr lang="en-US" sz="1200" b="1" i="0" u="none" strike="noStrike" kern="1200" baseline="0" dirty="0" smtClean="0">
                <a:solidFill>
                  <a:schemeClr val="tx1"/>
                </a:solidFill>
                <a:latin typeface="+mn-lt"/>
                <a:ea typeface="+mn-ea"/>
                <a:cs typeface="+mn-cs"/>
              </a:rPr>
              <a:t>disasters </a:t>
            </a:r>
            <a:r>
              <a:rPr lang="en-US" sz="1200" b="0" i="0" u="none" strike="noStrike" kern="1200" baseline="0" dirty="0" err="1" smtClean="0">
                <a:solidFill>
                  <a:schemeClr val="tx1"/>
                </a:solidFill>
                <a:latin typeface="+mn-lt"/>
                <a:ea typeface="+mn-ea"/>
                <a:cs typeface="+mn-cs"/>
              </a:rPr>
              <a:t>Disasters</a:t>
            </a:r>
            <a:r>
              <a:rPr lang="en-US" sz="1200" b="0" i="0" u="none" strike="noStrike" kern="1200" baseline="0" dirty="0" smtClean="0">
                <a:solidFill>
                  <a:schemeClr val="tx1"/>
                </a:solidFill>
                <a:latin typeface="+mn-lt"/>
                <a:ea typeface="+mn-ea"/>
                <a:cs typeface="+mn-cs"/>
              </a:rPr>
              <a:t> caused by humans, including explosions, electrical fires,</a:t>
            </a:r>
          </a:p>
          <a:p>
            <a:r>
              <a:rPr lang="en-US" sz="1200" b="0" i="0" u="none" strike="noStrike" kern="1200" baseline="0" dirty="0" smtClean="0">
                <a:solidFill>
                  <a:schemeClr val="tx1"/>
                </a:solidFill>
                <a:latin typeface="+mn-lt"/>
                <a:ea typeface="+mn-ea"/>
                <a:cs typeface="+mn-cs"/>
              </a:rPr>
              <a:t>terrorist acts, power outages, utility failures, hardware/software failures, labor difficulties,</a:t>
            </a:r>
          </a:p>
          <a:p>
            <a:r>
              <a:rPr lang="en-US" sz="1200" b="0" i="0" u="none" strike="noStrike" kern="1200" baseline="0" dirty="0" smtClean="0">
                <a:solidFill>
                  <a:schemeClr val="tx1"/>
                </a:solidFill>
                <a:latin typeface="+mn-lt"/>
                <a:ea typeface="+mn-ea"/>
                <a:cs typeface="+mn-cs"/>
              </a:rPr>
              <a:t>theft, and vandalism.</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endParaRPr lang="en-US" sz="1200" b="0" i="0" u="none" strike="noStrike" kern="1200" baseline="0" dirty="0" smtClean="0">
              <a:solidFill>
                <a:schemeClr val="tx1"/>
              </a:solidFill>
              <a:latin typeface="+mn-lt"/>
              <a:ea typeface="+mn-ea"/>
              <a:cs typeface="+mn-cs"/>
            </a:endParaRPr>
          </a:p>
          <a:p>
            <a:r>
              <a:rPr lang="en-US" dirty="0" smtClean="0"/>
              <a:t>Errors </a:t>
            </a:r>
            <a:r>
              <a:rPr lang="en-US" dirty="0"/>
              <a:t>&amp; omissions: considered the most common source of disruption Caused by humans working within an organization.</a:t>
            </a:r>
          </a:p>
          <a:p>
            <a:endParaRPr lang="en-US" dirty="0"/>
          </a:p>
          <a:p>
            <a:pPr>
              <a:buNone/>
            </a:pPr>
            <a:r>
              <a:rPr lang="en-US" dirty="0"/>
              <a:t>Separation of duties is a common method of lessening the likelihood of this type of disruption.</a:t>
            </a:r>
          </a:p>
        </p:txBody>
      </p:sp>
      <p:sp>
        <p:nvSpPr>
          <p:cNvPr id="4" name="Slide Number Placeholder 3"/>
          <p:cNvSpPr>
            <a:spLocks noGrp="1"/>
          </p:cNvSpPr>
          <p:nvPr>
            <p:ph type="sldNum" sz="quarter" idx="10"/>
          </p:nvPr>
        </p:nvSpPr>
        <p:spPr/>
        <p:txBody>
          <a:bodyPr/>
          <a:lstStyle/>
          <a:p>
            <a:fld id="{8405BB71-09F7-4E98-B737-C0CDE9D17111}" type="slidenum">
              <a:rPr lang="en-US" smtClean="0"/>
              <a:pPr/>
              <a:t>26</a:t>
            </a:fld>
            <a:endParaRPr lang="en-US"/>
          </a:p>
        </p:txBody>
      </p:sp>
    </p:spTree>
    <p:extLst>
      <p:ext uri="{BB962C8B-B14F-4D97-AF65-F5344CB8AC3E}">
        <p14:creationId xmlns:p14="http://schemas.microsoft.com/office/powerpoint/2010/main" val="742981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sz="1200" b="1" i="0" u="none" strike="noStrike" kern="1200" baseline="0" dirty="0" err="1" smtClean="0">
                <a:solidFill>
                  <a:schemeClr val="tx1"/>
                </a:solidFill>
                <a:latin typeface="+mn-lt"/>
                <a:ea typeface="+mn-ea"/>
                <a:cs typeface="+mn-cs"/>
              </a:rPr>
              <a:t>Metasploit</a:t>
            </a:r>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 vulnerability scanning and penetration testing tool used to exploit flaws in</a:t>
            </a:r>
          </a:p>
          <a:p>
            <a:r>
              <a:rPr lang="en-US" sz="1200" b="0" i="0" u="none" strike="noStrike" kern="1200" baseline="0" dirty="0" smtClean="0">
                <a:solidFill>
                  <a:schemeClr val="tx1"/>
                </a:solidFill>
                <a:latin typeface="+mn-lt"/>
                <a:ea typeface="+mn-ea"/>
                <a:cs typeface="+mn-cs"/>
              </a:rPr>
              <a:t>applications, computers, and networking systems. </a:t>
            </a:r>
          </a:p>
          <a:p>
            <a:r>
              <a:rPr lang="en-US" sz="1200" b="1" i="0" u="none" strike="noStrike" kern="1200" baseline="0" dirty="0" err="1" smtClean="0">
                <a:solidFill>
                  <a:schemeClr val="tx1"/>
                </a:solidFill>
                <a:latin typeface="+mn-lt"/>
                <a:ea typeface="+mn-ea"/>
                <a:cs typeface="+mn-cs"/>
              </a:rPr>
              <a:t>sqlmap</a:t>
            </a:r>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An open-source database vulnerability scanner.</a:t>
            </a:r>
          </a:p>
          <a:p>
            <a:r>
              <a:rPr lang="en-US" sz="1200" b="1" i="0" u="none" strike="noStrike" kern="1200" baseline="0" dirty="0" smtClean="0">
                <a:solidFill>
                  <a:schemeClr val="tx1"/>
                </a:solidFill>
                <a:latin typeface="+mn-lt"/>
                <a:ea typeface="+mn-ea"/>
                <a:cs typeface="+mn-cs"/>
              </a:rPr>
              <a:t>unauthenticated scan </a:t>
            </a:r>
            <a:r>
              <a:rPr lang="en-US" sz="1200" b="0" i="0" u="none" strike="noStrike" kern="1200" baseline="0" dirty="0" smtClean="0">
                <a:solidFill>
                  <a:schemeClr val="tx1"/>
                </a:solidFill>
                <a:latin typeface="+mn-lt"/>
                <a:ea typeface="+mn-ea"/>
                <a:cs typeface="+mn-cs"/>
              </a:rPr>
              <a:t>A form of vulnerability scan that tests the target systems without</a:t>
            </a:r>
          </a:p>
          <a:p>
            <a:r>
              <a:rPr lang="en-US" sz="1200" b="0" i="0" u="none" strike="noStrike" kern="1200" baseline="0" dirty="0" smtClean="0">
                <a:solidFill>
                  <a:schemeClr val="tx1"/>
                </a:solidFill>
                <a:latin typeface="+mn-lt"/>
                <a:ea typeface="+mn-ea"/>
                <a:cs typeface="+mn-cs"/>
              </a:rPr>
              <a:t>having passwords or other special information that would grant the scanner special privileges.</a:t>
            </a:r>
          </a:p>
          <a:p>
            <a:r>
              <a:rPr lang="en-US" sz="1200" b="0" i="0" u="none" strike="noStrike" kern="1200" baseline="0" dirty="0" smtClean="0">
                <a:solidFill>
                  <a:schemeClr val="tx1"/>
                </a:solidFill>
                <a:latin typeface="+mn-lt"/>
                <a:ea typeface="+mn-ea"/>
                <a:cs typeface="+mn-cs"/>
              </a:rPr>
              <a:t>This allows the scan to run from the perspective of an attacker but also limits the</a:t>
            </a:r>
          </a:p>
          <a:p>
            <a:r>
              <a:rPr lang="en-US" sz="1200" b="0" i="0" u="none" strike="noStrike" kern="1200" baseline="0" dirty="0" smtClean="0">
                <a:solidFill>
                  <a:schemeClr val="tx1"/>
                </a:solidFill>
                <a:latin typeface="+mn-lt"/>
                <a:ea typeface="+mn-ea"/>
                <a:cs typeface="+mn-cs"/>
              </a:rPr>
              <a:t>ability of the scanner to fully evaluate possible vulnerabilities.</a:t>
            </a:r>
          </a:p>
          <a:p>
            <a:r>
              <a:rPr lang="en-US" sz="1200" b="1" i="0" u="none" strike="noStrike" kern="1200" baseline="0" dirty="0" smtClean="0">
                <a:solidFill>
                  <a:schemeClr val="tx1"/>
                </a:solidFill>
                <a:latin typeface="+mn-lt"/>
                <a:ea typeface="+mn-ea"/>
                <a:cs typeface="+mn-cs"/>
              </a:rPr>
              <a:t>vulnerability </a:t>
            </a:r>
            <a:r>
              <a:rPr lang="en-US" sz="1200" b="0" i="0" u="none" strike="noStrike" kern="1200" baseline="0" dirty="0" smtClean="0">
                <a:solidFill>
                  <a:schemeClr val="tx1"/>
                </a:solidFill>
                <a:latin typeface="+mn-lt"/>
                <a:ea typeface="+mn-ea"/>
                <a:cs typeface="+mn-cs"/>
              </a:rPr>
              <a:t>A weakness. It can be due to the existence of a flaw, loophole, oversight,</a:t>
            </a:r>
          </a:p>
          <a:p>
            <a:r>
              <a:rPr lang="en-US" sz="1200" b="0" i="0" u="none" strike="noStrike" kern="1200" baseline="0" dirty="0" smtClean="0">
                <a:solidFill>
                  <a:schemeClr val="tx1"/>
                </a:solidFill>
                <a:latin typeface="+mn-lt"/>
                <a:ea typeface="+mn-ea"/>
                <a:cs typeface="+mn-cs"/>
              </a:rPr>
              <a:t>error, limitation, frailty, or susceptibility in the IT infrastructure or any other aspect of an</a:t>
            </a:r>
          </a:p>
          <a:p>
            <a:r>
              <a:rPr lang="en-US" sz="1200" b="0" i="0" u="none" strike="noStrike" kern="1200" baseline="0" dirty="0" smtClean="0">
                <a:solidFill>
                  <a:schemeClr val="tx1"/>
                </a:solidFill>
                <a:latin typeface="+mn-lt"/>
                <a:ea typeface="+mn-ea"/>
                <a:cs typeface="+mn-cs"/>
              </a:rPr>
              <a:t>organization. It can also be the result of the absence of a safeguard or countermeasure or a</a:t>
            </a:r>
          </a:p>
          <a:p>
            <a:r>
              <a:rPr lang="en-US" sz="1200" b="0" i="0" u="none" strike="noStrike" kern="1200" baseline="0" dirty="0" smtClean="0">
                <a:solidFill>
                  <a:schemeClr val="tx1"/>
                </a:solidFill>
                <a:latin typeface="+mn-lt"/>
                <a:ea typeface="+mn-ea"/>
                <a:cs typeface="+mn-cs"/>
              </a:rPr>
              <a:t>weakness in a protection measure.</a:t>
            </a:r>
          </a:p>
          <a:p>
            <a:r>
              <a:rPr lang="en-US" sz="1200" b="1" i="0" u="none" strike="noStrike" kern="1200" baseline="0" dirty="0" smtClean="0">
                <a:solidFill>
                  <a:schemeClr val="tx1"/>
                </a:solidFill>
                <a:latin typeface="+mn-lt"/>
                <a:ea typeface="+mn-ea"/>
                <a:cs typeface="+mn-cs"/>
              </a:rPr>
              <a:t>vulnerability analysis </a:t>
            </a:r>
            <a:r>
              <a:rPr lang="en-US" sz="1200" b="0" i="0" u="none" strike="noStrike" kern="1200" baseline="0" dirty="0" smtClean="0">
                <a:solidFill>
                  <a:schemeClr val="tx1"/>
                </a:solidFill>
                <a:latin typeface="+mn-lt"/>
                <a:ea typeface="+mn-ea"/>
                <a:cs typeface="+mn-cs"/>
              </a:rPr>
              <a:t>A process used to identify vulnerabilities, or weaknesses. It can</a:t>
            </a:r>
          </a:p>
          <a:p>
            <a:r>
              <a:rPr lang="en-US" sz="1200" b="0" i="0" u="none" strike="noStrike" kern="1200" baseline="0" dirty="0" smtClean="0">
                <a:solidFill>
                  <a:schemeClr val="tx1"/>
                </a:solidFill>
                <a:latin typeface="+mn-lt"/>
                <a:ea typeface="+mn-ea"/>
                <a:cs typeface="+mn-cs"/>
              </a:rPr>
              <a:t>include both technical means, such as vulnerability scans, and nontechnical means, such as</a:t>
            </a:r>
          </a:p>
          <a:p>
            <a:r>
              <a:rPr lang="en-US" sz="1200" b="0" i="0" u="none" strike="noStrike" kern="1200" baseline="0" dirty="0" smtClean="0">
                <a:solidFill>
                  <a:schemeClr val="tx1"/>
                </a:solidFill>
                <a:latin typeface="+mn-lt"/>
                <a:ea typeface="+mn-ea"/>
                <a:cs typeface="+mn-cs"/>
              </a:rPr>
              <a:t>an evaluation or inspection of existing data on threats and vulnerabilities.</a:t>
            </a:r>
          </a:p>
          <a:p>
            <a:r>
              <a:rPr lang="en-US" sz="1200" b="1" i="0" u="none" strike="noStrike" kern="1200" baseline="0" dirty="0" smtClean="0">
                <a:solidFill>
                  <a:schemeClr val="tx1"/>
                </a:solidFill>
                <a:latin typeface="+mn-lt"/>
                <a:ea typeface="+mn-ea"/>
                <a:cs typeface="+mn-cs"/>
              </a:rPr>
              <a:t>vulnerability management </a:t>
            </a:r>
            <a:r>
              <a:rPr lang="en-US" sz="1200" b="0" i="0" u="none" strike="noStrike" kern="1200" baseline="0" dirty="0" smtClean="0">
                <a:solidFill>
                  <a:schemeClr val="tx1"/>
                </a:solidFill>
                <a:latin typeface="+mn-lt"/>
                <a:ea typeface="+mn-ea"/>
                <a:cs typeface="+mn-cs"/>
              </a:rPr>
              <a:t>A program used to detect weaknesses within an organization.</a:t>
            </a:r>
          </a:p>
          <a:p>
            <a:r>
              <a:rPr lang="en-US" sz="1200" b="0" i="0" u="none" strike="noStrike" kern="1200" baseline="0" dirty="0" smtClean="0">
                <a:solidFill>
                  <a:schemeClr val="tx1"/>
                </a:solidFill>
                <a:latin typeface="+mn-lt"/>
                <a:ea typeface="+mn-ea"/>
                <a:cs typeface="+mn-cs"/>
              </a:rPr>
              <a:t>Vulnerability scans and vulnerability assessments are two common elements of a vulnerability</a:t>
            </a:r>
          </a:p>
          <a:p>
            <a:r>
              <a:rPr lang="en-US" sz="1200" b="0" i="0" u="none" strike="noStrike" kern="1200" baseline="0" dirty="0" smtClean="0">
                <a:solidFill>
                  <a:schemeClr val="tx1"/>
                </a:solidFill>
                <a:latin typeface="+mn-lt"/>
                <a:ea typeface="+mn-ea"/>
                <a:cs typeface="+mn-cs"/>
              </a:rPr>
              <a:t>management program. Vulnerability scans are technical scans performed regularly, and</a:t>
            </a:r>
          </a:p>
          <a:p>
            <a:r>
              <a:rPr lang="en-US" sz="1200" b="0" i="0" u="none" strike="noStrike" kern="1200" baseline="0" dirty="0" smtClean="0">
                <a:solidFill>
                  <a:schemeClr val="tx1"/>
                </a:solidFill>
                <a:latin typeface="+mn-lt"/>
                <a:ea typeface="+mn-ea"/>
                <a:cs typeface="+mn-cs"/>
              </a:rPr>
              <a:t>vulnerability assessments are normally combined with a risk assessment.</a:t>
            </a:r>
          </a:p>
          <a:p>
            <a:r>
              <a:rPr lang="en-US" sz="1200" b="1" i="0" u="none" strike="noStrike" kern="1200" baseline="0" dirty="0" smtClean="0">
                <a:solidFill>
                  <a:schemeClr val="tx1"/>
                </a:solidFill>
                <a:latin typeface="+mn-lt"/>
                <a:ea typeface="+mn-ea"/>
                <a:cs typeface="+mn-cs"/>
              </a:rPr>
              <a:t>vulnerability scan </a:t>
            </a:r>
            <a:r>
              <a:rPr lang="en-US" sz="1200" b="0" i="0" u="none" strike="noStrike" kern="1200" baseline="0" dirty="0" smtClean="0">
                <a:solidFill>
                  <a:schemeClr val="tx1"/>
                </a:solidFill>
                <a:latin typeface="+mn-lt"/>
                <a:ea typeface="+mn-ea"/>
                <a:cs typeface="+mn-cs"/>
              </a:rPr>
              <a:t>A test performed on a system to find weaknesses in the security infrastructure.</a:t>
            </a:r>
          </a:p>
          <a:p>
            <a:r>
              <a:rPr lang="en-US" sz="1200" b="0" i="0" u="none" strike="noStrike" kern="1200" baseline="0" dirty="0" smtClean="0">
                <a:solidFill>
                  <a:schemeClr val="tx1"/>
                </a:solidFill>
                <a:latin typeface="+mn-lt"/>
                <a:ea typeface="+mn-ea"/>
                <a:cs typeface="+mn-cs"/>
              </a:rPr>
              <a:t>Vulnerability scans automatically probe systems, applications, and networks</a:t>
            </a:r>
          </a:p>
          <a:p>
            <a:r>
              <a:rPr lang="en-US" sz="1200" b="0" i="0" u="none" strike="noStrike" kern="1200" baseline="0" dirty="0" smtClean="0">
                <a:solidFill>
                  <a:schemeClr val="tx1"/>
                </a:solidFill>
                <a:latin typeface="+mn-lt"/>
                <a:ea typeface="+mn-ea"/>
                <a:cs typeface="+mn-cs"/>
              </a:rPr>
              <a:t>looking for weaknesses that may be exploited by an attacker. The scanning tools used in</a:t>
            </a:r>
          </a:p>
          <a:p>
            <a:r>
              <a:rPr lang="en-US" sz="1200" b="0" i="0" u="none" strike="noStrike" kern="1200" baseline="0" dirty="0" smtClean="0">
                <a:solidFill>
                  <a:schemeClr val="tx1"/>
                </a:solidFill>
                <a:latin typeface="+mn-lt"/>
                <a:ea typeface="+mn-ea"/>
                <a:cs typeface="+mn-cs"/>
              </a:rPr>
              <a:t>these tests provide quick point-and-click tests that perform otherwise tedious tasks without</a:t>
            </a:r>
          </a:p>
          <a:p>
            <a:r>
              <a:rPr lang="en-US" sz="1200" b="0" i="0" u="none" strike="noStrike" kern="1200" baseline="0" dirty="0" smtClean="0">
                <a:solidFill>
                  <a:schemeClr val="tx1"/>
                </a:solidFill>
                <a:latin typeface="+mn-lt"/>
                <a:ea typeface="+mn-ea"/>
                <a:cs typeface="+mn-cs"/>
              </a:rPr>
              <a:t>requiring manual intervention.</a:t>
            </a:r>
          </a:p>
          <a:p>
            <a:r>
              <a:rPr lang="en-US" sz="1200" b="1" i="0" u="none" strike="noStrike" kern="1200" baseline="0" dirty="0" smtClean="0">
                <a:solidFill>
                  <a:schemeClr val="tx1"/>
                </a:solidFill>
                <a:latin typeface="+mn-lt"/>
                <a:ea typeface="+mn-ea"/>
                <a:cs typeface="+mn-cs"/>
              </a:rPr>
              <a:t>vulnerability scanners </a:t>
            </a:r>
            <a:r>
              <a:rPr lang="en-US" sz="1200" b="0" i="0" u="none" strike="noStrike" kern="1200" baseline="0" dirty="0" smtClean="0">
                <a:solidFill>
                  <a:schemeClr val="tx1"/>
                </a:solidFill>
                <a:latin typeface="+mn-lt"/>
                <a:ea typeface="+mn-ea"/>
                <a:cs typeface="+mn-cs"/>
              </a:rPr>
              <a:t>A software tool used to test systems and networks for known</a:t>
            </a:r>
          </a:p>
          <a:p>
            <a:r>
              <a:rPr lang="en-US" sz="1200" b="0" i="0" u="none" strike="noStrike" kern="1200" baseline="0" dirty="0" smtClean="0">
                <a:solidFill>
                  <a:schemeClr val="tx1"/>
                </a:solidFill>
                <a:latin typeface="+mn-lt"/>
                <a:ea typeface="+mn-ea"/>
                <a:cs typeface="+mn-cs"/>
              </a:rPr>
              <a:t>security issues, such as unpatched systems. Both attackers and security administrators use</a:t>
            </a:r>
          </a:p>
          <a:p>
            <a:r>
              <a:rPr lang="en-US" sz="1200" b="0" i="0" u="none" strike="noStrike" kern="1200" baseline="0" dirty="0" smtClean="0">
                <a:solidFill>
                  <a:schemeClr val="tx1"/>
                </a:solidFill>
                <a:latin typeface="+mn-lt"/>
                <a:ea typeface="+mn-ea"/>
                <a:cs typeface="+mn-cs"/>
              </a:rPr>
              <a:t>vulnerability scanners.</a:t>
            </a:r>
          </a:p>
          <a:p>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8</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b="1" dirty="0" smtClean="0"/>
          </a:p>
          <a:p>
            <a:r>
              <a:rPr lang="en-US" b="1" dirty="0" smtClean="0"/>
              <a:t>Security</a:t>
            </a:r>
            <a:r>
              <a:rPr lang="en-US" b="1" baseline="0" dirty="0" smtClean="0"/>
              <a:t> </a:t>
            </a:r>
            <a:r>
              <a:rPr lang="en-US" b="1" baseline="0" dirty="0"/>
              <a:t>Audits</a:t>
            </a:r>
          </a:p>
          <a:p>
            <a:pPr marL="171450" indent="-171450">
              <a:buFont typeface="Arial" panose="020B0604020202020204" pitchFamily="34" charset="0"/>
              <a:buChar char="•"/>
            </a:pPr>
            <a:r>
              <a:rPr lang="en-US" dirty="0"/>
              <a:t>A test against a published standard</a:t>
            </a:r>
          </a:p>
          <a:p>
            <a:pPr marL="171450" indent="-171450">
              <a:buFont typeface="Arial" panose="020B0604020202020204" pitchFamily="34" charset="0"/>
              <a:buChar char="•"/>
            </a:pPr>
            <a:r>
              <a:rPr lang="en-US" dirty="0"/>
              <a:t>Example:  Payment Card Industry Data Security Standard (PCIDSS)</a:t>
            </a:r>
          </a:p>
          <a:p>
            <a:pPr marL="171450" indent="-171450">
              <a:buFont typeface="Arial" panose="020B0604020202020204" pitchFamily="34" charset="0"/>
              <a:buChar char="•"/>
            </a:pPr>
            <a:r>
              <a:rPr lang="en-US" dirty="0"/>
              <a:t>Created by payment card industry security standards council and Adopted by some states as a model for their state security requirements</a:t>
            </a:r>
          </a:p>
          <a:p>
            <a:pPr marL="171450" indent="-171450">
              <a:buFont typeface="Arial" panose="020B0604020202020204" pitchFamily="34" charset="0"/>
              <a:buChar char="•"/>
            </a:pPr>
            <a:r>
              <a:rPr lang="en-US" dirty="0"/>
              <a:t>Has core principles</a:t>
            </a:r>
          </a:p>
          <a:p>
            <a:pPr marL="628650" lvl="1" indent="-171450">
              <a:buFont typeface="Arial" panose="020B0604020202020204" pitchFamily="34" charset="0"/>
              <a:buChar char="•"/>
            </a:pPr>
            <a:r>
              <a:rPr lang="en-US" dirty="0"/>
              <a:t>Build and maintain a secure network</a:t>
            </a:r>
          </a:p>
          <a:p>
            <a:pPr marL="628650" lvl="1" indent="-171450">
              <a:buFont typeface="Arial" panose="020B0604020202020204" pitchFamily="34" charset="0"/>
              <a:buChar char="•"/>
            </a:pPr>
            <a:r>
              <a:rPr lang="en-US" dirty="0"/>
              <a:t>Protect  card holder data</a:t>
            </a:r>
          </a:p>
          <a:p>
            <a:pPr marL="628650" lvl="1" indent="-171450">
              <a:buFont typeface="Arial" panose="020B0604020202020204" pitchFamily="34" charset="0"/>
              <a:buChar char="•"/>
            </a:pPr>
            <a:r>
              <a:rPr lang="en-US" dirty="0"/>
              <a:t>Maintain a vulnerability management program</a:t>
            </a:r>
          </a:p>
          <a:p>
            <a:pPr marL="628650" lvl="1" indent="-171450">
              <a:buFont typeface="Arial" panose="020B0604020202020204" pitchFamily="34" charset="0"/>
              <a:buChar char="•"/>
            </a:pPr>
            <a:r>
              <a:rPr lang="en-US" dirty="0"/>
              <a:t>Implement strong access control measures</a:t>
            </a:r>
          </a:p>
          <a:p>
            <a:pPr marL="628650" lvl="1" indent="-171450">
              <a:buFont typeface="Arial" panose="020B0604020202020204" pitchFamily="34" charset="0"/>
              <a:buChar char="•"/>
            </a:pPr>
            <a:r>
              <a:rPr lang="en-US" dirty="0"/>
              <a:t>Regularly monitor and test network</a:t>
            </a:r>
          </a:p>
          <a:p>
            <a:pPr marL="628650" lvl="1" indent="-171450">
              <a:buFont typeface="Arial" panose="020B0604020202020204" pitchFamily="34" charset="0"/>
              <a:buChar char="•"/>
            </a:pPr>
            <a:r>
              <a:rPr lang="en-US" dirty="0"/>
              <a:t>Maintain information security policy</a:t>
            </a:r>
          </a:p>
          <a:p>
            <a:endParaRPr lang="en-US" dirty="0"/>
          </a:p>
          <a:p>
            <a:r>
              <a:rPr lang="en-US" b="1" dirty="0"/>
              <a:t>Security Assessment</a:t>
            </a:r>
          </a:p>
          <a:p>
            <a:pPr marL="171450" indent="-171450">
              <a:buFont typeface="Arial" panose="020B0604020202020204" pitchFamily="34" charset="0"/>
              <a:buChar char="•"/>
            </a:pPr>
            <a:r>
              <a:rPr lang="en-US" dirty="0"/>
              <a:t>Big picture view of access control effectiveness</a:t>
            </a:r>
          </a:p>
          <a:p>
            <a:pPr marL="171450" indent="-171450">
              <a:buFont typeface="Arial" panose="020B0604020202020204" pitchFamily="34" charset="0"/>
              <a:buChar char="•"/>
            </a:pPr>
            <a:r>
              <a:rPr lang="en-US" dirty="0"/>
              <a:t>Broad Scope</a:t>
            </a:r>
          </a:p>
          <a:p>
            <a:pPr marL="171450" indent="-171450">
              <a:buFont typeface="Arial" panose="020B0604020202020204" pitchFamily="34" charset="0"/>
              <a:buChar char="•"/>
            </a:pPr>
            <a:r>
              <a:rPr lang="en-US" dirty="0"/>
              <a:t>Areas included in assessments:</a:t>
            </a:r>
          </a:p>
          <a:p>
            <a:pPr marL="628650" lvl="1" indent="-171450">
              <a:buFont typeface="Arial" panose="020B0604020202020204" pitchFamily="34" charset="0"/>
              <a:buChar char="•"/>
            </a:pPr>
            <a:r>
              <a:rPr lang="en-US" dirty="0"/>
              <a:t>Policies, procedures, admin controls</a:t>
            </a:r>
          </a:p>
          <a:p>
            <a:pPr marL="628650" lvl="1" indent="-171450">
              <a:buFont typeface="Arial" panose="020B0604020202020204" pitchFamily="34" charset="0"/>
              <a:buChar char="•"/>
            </a:pPr>
            <a:r>
              <a:rPr lang="en-US" dirty="0"/>
              <a:t>Change management</a:t>
            </a:r>
          </a:p>
          <a:p>
            <a:pPr marL="628650" lvl="1" indent="-171450">
              <a:buFont typeface="Arial" panose="020B0604020202020204" pitchFamily="34" charset="0"/>
              <a:buChar char="•"/>
            </a:pPr>
            <a:r>
              <a:rPr lang="en-US" dirty="0"/>
              <a:t>Architecture</a:t>
            </a:r>
          </a:p>
          <a:p>
            <a:pPr marL="628650" lvl="1" indent="-171450">
              <a:buFont typeface="Arial" panose="020B0604020202020204" pitchFamily="34" charset="0"/>
              <a:buChar char="•"/>
            </a:pPr>
            <a:r>
              <a:rPr lang="en-US" dirty="0"/>
              <a:t>Penetration tests</a:t>
            </a:r>
          </a:p>
          <a:p>
            <a:pPr marL="628650" lvl="1" indent="-171450">
              <a:buFont typeface="Arial" panose="020B0604020202020204" pitchFamily="34" charset="0"/>
              <a:buChar char="•"/>
            </a:pPr>
            <a:r>
              <a:rPr lang="en-US" dirty="0"/>
              <a:t>Vulnerability assessments</a:t>
            </a:r>
          </a:p>
          <a:p>
            <a:pPr marL="628650" lvl="1" indent="-171450">
              <a:buFont typeface="Arial" panose="020B0604020202020204" pitchFamily="34" charset="0"/>
              <a:buChar char="•"/>
            </a:pPr>
            <a:r>
              <a:rPr lang="en-US" dirty="0"/>
              <a:t>Security audits</a:t>
            </a:r>
          </a:p>
        </p:txBody>
      </p:sp>
      <p:sp>
        <p:nvSpPr>
          <p:cNvPr id="4" name="Slide Number Placeholder 3"/>
          <p:cNvSpPr>
            <a:spLocks noGrp="1"/>
          </p:cNvSpPr>
          <p:nvPr>
            <p:ph type="sldNum" sz="quarter" idx="10"/>
          </p:nvPr>
        </p:nvSpPr>
        <p:spPr/>
        <p:txBody>
          <a:bodyPr/>
          <a:lstStyle/>
          <a:p>
            <a:pPr>
              <a:defRPr/>
            </a:pPr>
            <a:fld id="{3A0FB3EE-E4F1-4985-825D-4E3A9C3E3743}" type="slidenum">
              <a:rPr lang="en-US" smtClean="0">
                <a:solidFill>
                  <a:srgbClr val="000000"/>
                </a:solidFill>
              </a:rPr>
              <a:pPr>
                <a:defRPr/>
              </a:pPr>
              <a:t>27</a:t>
            </a:fld>
            <a:endParaRPr lang="en-US" dirty="0">
              <a:solidFill>
                <a:srgbClr val="000000"/>
              </a:solidFill>
            </a:endParaRPr>
          </a:p>
        </p:txBody>
      </p:sp>
    </p:spTree>
    <p:extLst>
      <p:ext uri="{BB962C8B-B14F-4D97-AF65-F5344CB8AC3E}">
        <p14:creationId xmlns:p14="http://schemas.microsoft.com/office/powerpoint/2010/main" val="643814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8737" name="Rectangle 7"/>
          <p:cNvSpPr>
            <a:spLocks noGrp="1" noChangeArrowheads="1"/>
          </p:cNvSpPr>
          <p:nvPr>
            <p:ph type="sldNum" sz="quarter" idx="5"/>
          </p:nvPr>
        </p:nvSpPr>
        <p:spPr>
          <a:noFill/>
        </p:spPr>
        <p:txBody>
          <a:bodyPr/>
          <a:lstStyle/>
          <a:p>
            <a:fld id="{68C6CB16-03DB-4DC7-B915-CF649819D572}" type="slidenum">
              <a:rPr lang="en-US" smtClean="0">
                <a:solidFill>
                  <a:srgbClr val="000000"/>
                </a:solidFill>
                <a:cs typeface="Arial" charset="0"/>
              </a:rPr>
              <a:pPr/>
              <a:t>28</a:t>
            </a:fld>
            <a:endParaRPr lang="en-US" dirty="0">
              <a:solidFill>
                <a:srgbClr val="000000"/>
              </a:solidFill>
              <a:cs typeface="Arial" charset="0"/>
            </a:endParaRPr>
          </a:p>
        </p:txBody>
      </p:sp>
      <p:sp>
        <p:nvSpPr>
          <p:cNvPr id="1268738" name="Rectangle 2"/>
          <p:cNvSpPr>
            <a:spLocks noGrp="1" noRot="1" noChangeAspect="1" noChangeArrowheads="1" noTextEdit="1"/>
          </p:cNvSpPr>
          <p:nvPr>
            <p:ph type="sldImg"/>
          </p:nvPr>
        </p:nvSpPr>
        <p:spPr>
          <a:xfrm>
            <a:off x="1155700" y="663575"/>
            <a:ext cx="4400550" cy="2476500"/>
          </a:xfrm>
          <a:ln/>
        </p:spPr>
      </p:sp>
      <p:sp>
        <p:nvSpPr>
          <p:cNvPr id="1268739" name="Rectangle 3"/>
          <p:cNvSpPr>
            <a:spLocks noGrp="1" noChangeArrowheads="1"/>
          </p:cNvSpPr>
          <p:nvPr>
            <p:ph type="body" idx="1"/>
          </p:nvPr>
        </p:nvSpPr>
        <p:spPr>
          <a:xfrm>
            <a:off x="499915" y="3319463"/>
            <a:ext cx="5929361" cy="5281612"/>
          </a:xfrm>
          <a:noFill/>
          <a:ln/>
        </p:spPr>
        <p:txBody>
          <a:bodyPr/>
          <a:lstStyle/>
          <a:p>
            <a:r>
              <a:rPr lang="en-US" sz="1200" b="1" i="0" u="none" strike="noStrike" kern="1200" baseline="0" dirty="0" smtClean="0">
                <a:solidFill>
                  <a:schemeClr val="tx1"/>
                </a:solidFill>
                <a:latin typeface="+mn-lt"/>
                <a:ea typeface="+mn-ea"/>
                <a:cs typeface="+mn-cs"/>
              </a:rPr>
              <a:t>penetration test, penetration testing </a:t>
            </a:r>
            <a:r>
              <a:rPr lang="en-US" sz="1200" b="0" i="0" u="none" strike="noStrike" kern="1200" baseline="0" dirty="0" smtClean="0">
                <a:solidFill>
                  <a:schemeClr val="tx1"/>
                </a:solidFill>
                <a:latin typeface="+mn-lt"/>
                <a:ea typeface="+mn-ea"/>
                <a:cs typeface="+mn-cs"/>
              </a:rPr>
              <a:t>A form of customized vulnerability scan that is</a:t>
            </a:r>
          </a:p>
          <a:p>
            <a:r>
              <a:rPr lang="en-US" sz="1200" b="0" i="0" u="none" strike="noStrike" kern="1200" baseline="0" dirty="0" smtClean="0">
                <a:solidFill>
                  <a:schemeClr val="tx1"/>
                </a:solidFill>
                <a:latin typeface="+mn-lt"/>
                <a:ea typeface="+mn-ea"/>
                <a:cs typeface="+mn-cs"/>
              </a:rPr>
              <a:t>performed by a special team of trained authorized entity security specialists rather than by</a:t>
            </a:r>
          </a:p>
          <a:p>
            <a:r>
              <a:rPr lang="en-US" sz="1200" b="0" i="0" u="none" strike="noStrike" kern="1200" baseline="0" dirty="0" smtClean="0">
                <a:solidFill>
                  <a:schemeClr val="tx1"/>
                </a:solidFill>
                <a:latin typeface="+mn-lt"/>
                <a:ea typeface="+mn-ea"/>
                <a:cs typeface="+mn-cs"/>
              </a:rPr>
              <a:t>an internal security administrator using an automated tool. Penetration tests can take many</a:t>
            </a:r>
          </a:p>
          <a:p>
            <a:r>
              <a:rPr lang="en-US" sz="1200" b="0" i="0" u="none" strike="noStrike" kern="1200" baseline="0" dirty="0" smtClean="0">
                <a:solidFill>
                  <a:schemeClr val="tx1"/>
                </a:solidFill>
                <a:latin typeface="+mn-lt"/>
                <a:ea typeface="+mn-ea"/>
                <a:cs typeface="+mn-cs"/>
              </a:rPr>
              <a:t>forms, including hacking in from the outside, simulating a disgruntled employee, social-engineering</a:t>
            </a:r>
          </a:p>
          <a:p>
            <a:r>
              <a:rPr lang="en-US" sz="1200" b="0" i="0" u="none" strike="noStrike" kern="1200" baseline="0" dirty="0" smtClean="0">
                <a:solidFill>
                  <a:schemeClr val="tx1"/>
                </a:solidFill>
                <a:latin typeface="+mn-lt"/>
                <a:ea typeface="+mn-ea"/>
                <a:cs typeface="+mn-cs"/>
              </a:rPr>
              <a:t>attacks, physical attacks, and remote connectivity and virtual private network</a:t>
            </a:r>
          </a:p>
          <a:p>
            <a:r>
              <a:rPr lang="en-US" sz="1200" b="0" i="0" u="none" strike="noStrike" kern="1200" baseline="0" dirty="0" smtClean="0">
                <a:solidFill>
                  <a:schemeClr val="tx1"/>
                </a:solidFill>
                <a:latin typeface="+mn-lt"/>
                <a:ea typeface="+mn-ea"/>
                <a:cs typeface="+mn-cs"/>
              </a:rPr>
              <a:t>(VPN) attacks. Aka ethical hacking and </a:t>
            </a:r>
            <a:r>
              <a:rPr lang="en-US" sz="1200" b="0" i="0" u="none" strike="noStrike" kern="1200" baseline="0" dirty="0" err="1" smtClean="0">
                <a:solidFill>
                  <a:schemeClr val="tx1"/>
                </a:solidFill>
                <a:latin typeface="+mn-lt"/>
                <a:ea typeface="+mn-ea"/>
                <a:cs typeface="+mn-cs"/>
              </a:rPr>
              <a:t>pentest</a:t>
            </a:r>
            <a:r>
              <a:rPr lang="en-US" sz="1200" b="0" i="0" u="none" strike="noStrike" kern="1200" baseline="0" dirty="0" smtClean="0">
                <a:solidFill>
                  <a:schemeClr val="tx1"/>
                </a:solidFill>
                <a:latin typeface="+mn-lt"/>
                <a:ea typeface="+mn-ea"/>
                <a:cs typeface="+mn-cs"/>
              </a:rPr>
              <a:t>. Penetration testing should be performed</a:t>
            </a:r>
          </a:p>
          <a:p>
            <a:r>
              <a:rPr lang="en-US" sz="1200" b="0" i="0" u="none" strike="noStrike" kern="1200" baseline="0" dirty="0" smtClean="0">
                <a:solidFill>
                  <a:schemeClr val="tx1"/>
                </a:solidFill>
                <a:latin typeface="+mn-lt"/>
                <a:ea typeface="+mn-ea"/>
                <a:cs typeface="+mn-cs"/>
              </a:rPr>
              <a:t>only with the consent and knowledge of the management staff.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b="1" dirty="0" smtClean="0"/>
              <a:t>To </a:t>
            </a:r>
            <a:r>
              <a:rPr lang="en-US" b="1" dirty="0"/>
              <a:t>be successful, set clearly defined objectives, scope, stated goals, agreed-upon limitations, and acceptable activities</a:t>
            </a:r>
          </a:p>
          <a:p>
            <a:pPr eaLnBrk="1" hangingPunct="1"/>
            <a:endParaRPr lang="en-US" dirty="0"/>
          </a:p>
          <a:p>
            <a:pPr eaLnBrk="1" hangingPunct="1"/>
            <a:r>
              <a:rPr lang="en-US" b="1" dirty="0"/>
              <a:t>Helps you identify:</a:t>
            </a:r>
          </a:p>
          <a:p>
            <a:pPr marL="171450" indent="-171450" eaLnBrk="1" hangingPunct="1">
              <a:buFont typeface="Arial" panose="020B0604020202020204" pitchFamily="34" charset="0"/>
              <a:buChar char="•"/>
            </a:pPr>
            <a:r>
              <a:rPr lang="en-US" dirty="0"/>
              <a:t>Vulnerabilities of the system</a:t>
            </a:r>
          </a:p>
          <a:p>
            <a:pPr marL="171450" indent="-171450" eaLnBrk="1" hangingPunct="1">
              <a:buFont typeface="Arial" panose="020B0604020202020204" pitchFamily="34" charset="0"/>
              <a:buChar char="•"/>
            </a:pPr>
            <a:r>
              <a:rPr lang="en-US" dirty="0"/>
              <a:t>Gaps in security measures</a:t>
            </a:r>
          </a:p>
          <a:p>
            <a:pPr marL="171450" indent="-171450" eaLnBrk="1" hangingPunct="1">
              <a:buFont typeface="Arial" panose="020B0604020202020204" pitchFamily="34" charset="0"/>
              <a:buChar char="•"/>
            </a:pPr>
            <a:r>
              <a:rPr lang="en-US" dirty="0"/>
              <a:t>IDS and intrusion response capability</a:t>
            </a:r>
          </a:p>
          <a:p>
            <a:pPr marL="171450" indent="-171450" eaLnBrk="1" hangingPunct="1">
              <a:buFont typeface="Arial" panose="020B0604020202020204" pitchFamily="34" charset="0"/>
              <a:buChar char="•"/>
            </a:pPr>
            <a:r>
              <a:rPr lang="en-US" dirty="0"/>
              <a:t>Whether anyone is monitoring audit logs</a:t>
            </a:r>
          </a:p>
          <a:p>
            <a:pPr marL="171450" indent="-171450" eaLnBrk="1" hangingPunct="1">
              <a:buFont typeface="Arial" panose="020B0604020202020204" pitchFamily="34" charset="0"/>
              <a:buChar char="•"/>
            </a:pPr>
            <a:r>
              <a:rPr lang="en-US" dirty="0"/>
              <a:t>How suspicious activity is reported</a:t>
            </a:r>
          </a:p>
          <a:p>
            <a:pPr marL="171450" indent="-171450" eaLnBrk="1" hangingPunct="1">
              <a:buFont typeface="Arial" panose="020B0604020202020204" pitchFamily="34" charset="0"/>
              <a:buChar char="•"/>
            </a:pPr>
            <a:r>
              <a:rPr lang="en-US" dirty="0"/>
              <a:t>Suggested countermeasures</a:t>
            </a:r>
          </a:p>
          <a:p>
            <a:pPr eaLnBrk="1" hangingPunct="1"/>
            <a:endParaRPr lang="en-US" dirty="0"/>
          </a:p>
          <a:p>
            <a:pPr eaLnBrk="1" hangingPunct="1"/>
            <a:r>
              <a:rPr lang="en-US" b="1" dirty="0"/>
              <a:t>Pen testers must:</a:t>
            </a:r>
          </a:p>
          <a:p>
            <a:pPr marL="171450" indent="-171450">
              <a:buFont typeface="Arial" panose="020B0604020202020204" pitchFamily="34" charset="0"/>
              <a:buChar char="•"/>
            </a:pPr>
            <a:r>
              <a:rPr lang="en-US" dirty="0"/>
              <a:t>Always protect client data and system integrity</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Maintain the confidentiality of all sensitive client data - </a:t>
            </a:r>
            <a:r>
              <a:rPr lang="en-US" b="1" dirty="0"/>
              <a:t>there is no legal right to access confidential data (use dummy files)</a:t>
            </a:r>
          </a:p>
          <a:p>
            <a:pPr marL="171450" indent="-171450">
              <a:buFont typeface="Arial" panose="020B0604020202020204" pitchFamily="34" charset="0"/>
              <a:buChar char="•"/>
            </a:pPr>
            <a:r>
              <a:rPr lang="en-US" dirty="0"/>
              <a:t>End the penetration test and escalate the issue, if during the test, past or current malicious activity is identified</a:t>
            </a:r>
          </a:p>
          <a:p>
            <a:pPr marL="171450" indent="-171450">
              <a:buFont typeface="Arial" panose="020B0604020202020204" pitchFamily="34" charset="0"/>
              <a:buChar char="•"/>
            </a:pPr>
            <a:r>
              <a:rPr lang="en-US" dirty="0"/>
              <a:t>Scope and permission for testing should be obtained in writing prior to testing.</a:t>
            </a:r>
          </a:p>
          <a:p>
            <a:pPr marL="171450" indent="-171450">
              <a:buFont typeface="Arial" panose="020B0604020202020204" pitchFamily="34" charset="0"/>
              <a:buChar char="•"/>
            </a:pPr>
            <a:r>
              <a:rPr lang="en-US" dirty="0"/>
              <a:t>Do not fix or repair the system, you are only authorized to test it.</a:t>
            </a:r>
          </a:p>
          <a:p>
            <a:pPr marL="171450" indent="-171450">
              <a:buFont typeface="Arial" panose="020B0604020202020204" pitchFamily="34" charset="0"/>
              <a:buChar char="•"/>
            </a:pPr>
            <a:r>
              <a:rPr lang="en-US" dirty="0"/>
              <a:t>Protect the penetration testing results as it identifies possible information on breaching client security</a:t>
            </a:r>
          </a:p>
          <a:p>
            <a:endParaRPr lang="en-US" dirty="0"/>
          </a:p>
          <a:p>
            <a:pPr eaLnBrk="1" hangingPunct="1"/>
            <a:r>
              <a:rPr lang="en-US" b="1" dirty="0"/>
              <a:t>Prepare for ethical questions on exam addressing the role of the pen tester</a:t>
            </a:r>
          </a:p>
          <a:p>
            <a:pPr eaLnBrk="1" hangingPunct="1"/>
            <a:endParaRPr lang="en-US" b="1" dirty="0"/>
          </a:p>
          <a:p>
            <a:pPr eaLnBrk="1" hangingPunct="1"/>
            <a:endParaRPr lang="en-US" b="1" dirty="0"/>
          </a:p>
        </p:txBody>
      </p:sp>
    </p:spTree>
    <p:extLst>
      <p:ext uri="{BB962C8B-B14F-4D97-AF65-F5344CB8AC3E}">
        <p14:creationId xmlns:p14="http://schemas.microsoft.com/office/powerpoint/2010/main" val="41362264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85" name="Rectangle 7"/>
          <p:cNvSpPr>
            <a:spLocks noGrp="1" noChangeArrowheads="1"/>
          </p:cNvSpPr>
          <p:nvPr>
            <p:ph type="sldNum" sz="quarter" idx="5"/>
          </p:nvPr>
        </p:nvSpPr>
        <p:spPr>
          <a:noFill/>
        </p:spPr>
        <p:txBody>
          <a:bodyPr/>
          <a:lstStyle/>
          <a:p>
            <a:fld id="{2A88F43E-3EBD-45A4-82F3-551949CBEB66}" type="slidenum">
              <a:rPr lang="en-US" smtClean="0">
                <a:solidFill>
                  <a:srgbClr val="000000"/>
                </a:solidFill>
                <a:cs typeface="Arial" charset="0"/>
              </a:rPr>
              <a:pPr/>
              <a:t>29</a:t>
            </a:fld>
            <a:endParaRPr lang="en-US" dirty="0">
              <a:solidFill>
                <a:srgbClr val="000000"/>
              </a:solidFill>
              <a:cs typeface="Arial" charset="0"/>
            </a:endParaRPr>
          </a:p>
        </p:txBody>
      </p:sp>
      <p:sp>
        <p:nvSpPr>
          <p:cNvPr id="1270786" name="Rectangle 2"/>
          <p:cNvSpPr>
            <a:spLocks noGrp="1" noRot="1" noChangeAspect="1" noChangeArrowheads="1" noTextEdit="1"/>
          </p:cNvSpPr>
          <p:nvPr>
            <p:ph type="sldImg"/>
          </p:nvPr>
        </p:nvSpPr>
        <p:spPr>
          <a:xfrm>
            <a:off x="1155700" y="663575"/>
            <a:ext cx="4400550" cy="2476500"/>
          </a:xfrm>
          <a:ln/>
        </p:spPr>
      </p:sp>
      <p:sp>
        <p:nvSpPr>
          <p:cNvPr id="1270787" name="Rectangle 3"/>
          <p:cNvSpPr>
            <a:spLocks noGrp="1" noChangeArrowheads="1"/>
          </p:cNvSpPr>
          <p:nvPr>
            <p:ph type="body" idx="1"/>
          </p:nvPr>
        </p:nvSpPr>
        <p:spPr>
          <a:xfrm>
            <a:off x="499915" y="3319462"/>
            <a:ext cx="5929361" cy="5672137"/>
          </a:xfrm>
          <a:noFill/>
          <a:ln/>
        </p:spPr>
        <p:txBody>
          <a:bodyPr/>
          <a:lstStyle/>
          <a:p>
            <a:pPr eaLnBrk="1" hangingPunct="1"/>
            <a:r>
              <a:rPr lang="en-US" sz="1000" b="1" dirty="0"/>
              <a:t>Penetration Testing Strategies:</a:t>
            </a:r>
          </a:p>
          <a:p>
            <a:pPr eaLnBrk="1" hangingPunct="1"/>
            <a:endParaRPr lang="en-US" sz="1000" b="1" dirty="0"/>
          </a:p>
          <a:p>
            <a:pPr marL="171450" indent="-171450" eaLnBrk="1" hangingPunct="1">
              <a:buFont typeface="Arial" panose="020B0604020202020204" pitchFamily="34" charset="0"/>
              <a:buChar char="•"/>
            </a:pPr>
            <a:r>
              <a:rPr lang="en-US" sz="1000" b="1" dirty="0"/>
              <a:t>External testing:  </a:t>
            </a:r>
            <a:r>
              <a:rPr lang="en-US" sz="1000" dirty="0"/>
              <a:t>attacks against the network perimeter using procedures performed from outside the organization’s systems .  Attack the externally visible servers or devices</a:t>
            </a:r>
          </a:p>
          <a:p>
            <a:pPr marL="171450" indent="-171450" eaLnBrk="1" hangingPunct="1">
              <a:buFont typeface="Arial" panose="020B0604020202020204" pitchFamily="34" charset="0"/>
              <a:buChar char="•"/>
            </a:pPr>
            <a:r>
              <a:rPr lang="en-US" sz="1000" b="1" dirty="0"/>
              <a:t>Internal testing:  </a:t>
            </a:r>
            <a:r>
              <a:rPr lang="en-US" sz="1000" dirty="0"/>
              <a:t>performed from within the organization’s technology environment.  Gives information on what could happen if the perimeter is penetrated or what an insider could do</a:t>
            </a:r>
          </a:p>
          <a:p>
            <a:pPr marL="171450" indent="-171450" eaLnBrk="1" hangingPunct="1">
              <a:buFont typeface="Arial" panose="020B0604020202020204" pitchFamily="34" charset="0"/>
              <a:buChar char="•"/>
            </a:pPr>
            <a:r>
              <a:rPr lang="en-US" sz="1000" b="1" dirty="0"/>
              <a:t>Blind testing:  </a:t>
            </a:r>
            <a:r>
              <a:rPr lang="en-US" sz="1000" dirty="0"/>
              <a:t>using publicly available information about target and conduct its penetration tests.  Can be more time consuming and expensive that other types</a:t>
            </a:r>
          </a:p>
          <a:p>
            <a:pPr marL="171450" indent="-171450" eaLnBrk="1" hangingPunct="1">
              <a:buFont typeface="Arial" panose="020B0604020202020204" pitchFamily="34" charset="0"/>
              <a:buChar char="•"/>
            </a:pPr>
            <a:r>
              <a:rPr lang="en-US" sz="1000" b="1" dirty="0"/>
              <a:t>Double-blind testing:  </a:t>
            </a:r>
            <a:r>
              <a:rPr lang="en-US" sz="1000" dirty="0"/>
              <a:t>more real life as the organization’s IT staff are not notified of the testing activities</a:t>
            </a:r>
          </a:p>
          <a:p>
            <a:pPr marL="171450" indent="-171450" eaLnBrk="1" hangingPunct="1">
              <a:buFont typeface="Arial" panose="020B0604020202020204" pitchFamily="34" charset="0"/>
              <a:buChar char="•"/>
            </a:pPr>
            <a:r>
              <a:rPr lang="en-US" sz="1000" b="1" dirty="0"/>
              <a:t>Targeted testing:  </a:t>
            </a:r>
            <a:r>
              <a:rPr lang="en-US" sz="1000" dirty="0"/>
              <a:t>(lights on) Both the IT department and the penetration team are made aware of the target and network design.    Takes less time, more cost  effective and efficient</a:t>
            </a:r>
          </a:p>
          <a:p>
            <a:pPr eaLnBrk="1" hangingPunct="1"/>
            <a:endParaRPr lang="en-US" sz="1000" dirty="0"/>
          </a:p>
          <a:p>
            <a:pPr eaLnBrk="1" hangingPunct="1"/>
            <a:r>
              <a:rPr lang="en-US" sz="1000" b="1" dirty="0"/>
              <a:t>Penetration Testing Categories:</a:t>
            </a:r>
          </a:p>
          <a:p>
            <a:pPr eaLnBrk="1" hangingPunct="1"/>
            <a:endParaRPr lang="en-US" sz="1000" b="1" dirty="0"/>
          </a:p>
          <a:p>
            <a:pPr marL="171450" indent="-171450" eaLnBrk="1" hangingPunct="1">
              <a:buFont typeface="Arial" panose="020B0604020202020204" pitchFamily="34" charset="0"/>
              <a:buChar char="•"/>
            </a:pPr>
            <a:r>
              <a:rPr lang="en-US" sz="1000" b="1" dirty="0"/>
              <a:t>Zero knowledge</a:t>
            </a:r>
            <a:r>
              <a:rPr lang="en-US" sz="1000" dirty="0"/>
              <a:t>: Sometimes “call black box or closed” The tester has no knowledge of network/system resources.  AKA:  blind   (DOES NOT REFLECT INSIDER ATTACKS)</a:t>
            </a:r>
          </a:p>
          <a:p>
            <a:pPr marL="628650" lvl="1" indent="-171450">
              <a:buFont typeface="Arial" panose="020B0604020202020204" pitchFamily="34" charset="0"/>
              <a:buChar char="•"/>
            </a:pPr>
            <a:r>
              <a:rPr lang="en-US" dirty="0"/>
              <a:t>Team does not have any knowledge of the target(blind)</a:t>
            </a:r>
          </a:p>
          <a:p>
            <a:pPr marL="628650" lvl="1" indent="-171450">
              <a:buFont typeface="Arial" panose="020B0604020202020204" pitchFamily="34" charset="0"/>
              <a:buChar char="•"/>
            </a:pPr>
            <a:r>
              <a:rPr lang="en-US" dirty="0"/>
              <a:t>Test to see what can be </a:t>
            </a:r>
            <a:r>
              <a:rPr lang="en-US" dirty="0" smtClean="0"/>
              <a:t>discovered</a:t>
            </a:r>
          </a:p>
          <a:p>
            <a:pPr lvl="1"/>
            <a:r>
              <a:rPr lang="en-US" sz="1200" b="1" i="0" u="none" strike="noStrike" kern="1200" baseline="0" dirty="0" smtClean="0">
                <a:solidFill>
                  <a:schemeClr val="tx1"/>
                </a:solidFill>
                <a:latin typeface="+mn-lt"/>
                <a:ea typeface="+mn-ea"/>
                <a:cs typeface="+mn-cs"/>
              </a:rPr>
              <a:t>unknown environment </a:t>
            </a:r>
            <a:r>
              <a:rPr lang="en-US" sz="1200" b="0" i="0" u="none" strike="noStrike" kern="1200" baseline="0" dirty="0" smtClean="0">
                <a:solidFill>
                  <a:schemeClr val="tx1"/>
                </a:solidFill>
                <a:latin typeface="+mn-lt"/>
                <a:ea typeface="+mn-ea"/>
                <a:cs typeface="+mn-cs"/>
              </a:rPr>
              <a:t>A device of unknown composition whose internal circuits,</a:t>
            </a:r>
          </a:p>
          <a:p>
            <a:pPr lvl="1"/>
            <a:r>
              <a:rPr lang="en-US" sz="1200" b="0" i="0" u="none" strike="noStrike" kern="1200" baseline="0" dirty="0" smtClean="0">
                <a:solidFill>
                  <a:schemeClr val="tx1"/>
                </a:solidFill>
                <a:latin typeface="+mn-lt"/>
                <a:ea typeface="+mn-ea"/>
                <a:cs typeface="+mn-cs"/>
              </a:rPr>
              <a:t>makeup, and processing functions are unknown but whose outputs in response to various</a:t>
            </a:r>
          </a:p>
          <a:p>
            <a:pPr lvl="1"/>
            <a:r>
              <a:rPr lang="en-US" sz="1200" b="0" i="0" u="none" strike="noStrike" kern="1200" baseline="0" dirty="0" smtClean="0">
                <a:solidFill>
                  <a:schemeClr val="tx1"/>
                </a:solidFill>
                <a:latin typeface="+mn-lt"/>
                <a:ea typeface="+mn-ea"/>
                <a:cs typeface="+mn-cs"/>
              </a:rPr>
              <a:t>kinds of inputs can be observed and analyzed. Unknown environment penetration testing</a:t>
            </a:r>
          </a:p>
          <a:p>
            <a:pPr lvl="1"/>
            <a:r>
              <a:rPr lang="en-US" sz="1200" b="0" i="0" u="none" strike="noStrike" kern="1200" baseline="0" dirty="0" smtClean="0">
                <a:solidFill>
                  <a:schemeClr val="tx1"/>
                </a:solidFill>
                <a:latin typeface="+mn-lt"/>
                <a:ea typeface="+mn-ea"/>
                <a:cs typeface="+mn-cs"/>
              </a:rPr>
              <a:t>proceeds without using any knowledge of how an organization is structured, what kinds of</a:t>
            </a:r>
          </a:p>
          <a:p>
            <a:pPr lvl="1"/>
            <a:r>
              <a:rPr lang="en-US" sz="1200" b="0" i="0" u="none" strike="noStrike" kern="1200" baseline="0" dirty="0" smtClean="0">
                <a:solidFill>
                  <a:schemeClr val="tx1"/>
                </a:solidFill>
                <a:latin typeface="+mn-lt"/>
                <a:ea typeface="+mn-ea"/>
                <a:cs typeface="+mn-cs"/>
              </a:rPr>
              <a:t>hardware and software it uses, or its security policies, processes, and </a:t>
            </a:r>
            <a:r>
              <a:rPr lang="en-US" sz="1200" b="0" i="0" u="none" strike="noStrike" kern="1200" baseline="0" dirty="0" err="1" smtClean="0">
                <a:solidFill>
                  <a:schemeClr val="tx1"/>
                </a:solidFill>
                <a:latin typeface="+mn-lt"/>
                <a:ea typeface="+mn-ea"/>
                <a:cs typeface="+mn-cs"/>
              </a:rPr>
              <a:t>procedures.</a:t>
            </a:r>
            <a:r>
              <a:rPr lang="en-US" sz="1000" b="1" dirty="0" err="1" smtClean="0"/>
              <a:t>Partial</a:t>
            </a:r>
            <a:r>
              <a:rPr lang="en-US" sz="1000" b="1" dirty="0" smtClean="0"/>
              <a:t> </a:t>
            </a:r>
            <a:r>
              <a:rPr lang="en-US" sz="1000" b="1" dirty="0"/>
              <a:t>Knowledge</a:t>
            </a:r>
            <a:r>
              <a:rPr lang="en-US" sz="1000" dirty="0"/>
              <a:t>: The company is providing some information to the tester</a:t>
            </a:r>
            <a:r>
              <a:rPr lang="en-US" sz="1000" dirty="0" smtClean="0"/>
              <a:t>. </a:t>
            </a:r>
            <a:r>
              <a:rPr lang="en-US" sz="1000" dirty="0" err="1" smtClean="0"/>
              <a:t>Sybex</a:t>
            </a:r>
            <a:r>
              <a:rPr lang="en-US" sz="1000" dirty="0" smtClean="0"/>
              <a:t> 9</a:t>
            </a:r>
            <a:r>
              <a:rPr lang="en-US" sz="1000" baseline="30000" dirty="0" smtClean="0"/>
              <a:t>th</a:t>
            </a:r>
            <a:r>
              <a:rPr lang="en-US" sz="1000" dirty="0" smtClean="0"/>
              <a:t> ed.</a:t>
            </a:r>
            <a:endParaRPr lang="en-US" sz="1000" dirty="0"/>
          </a:p>
          <a:p>
            <a:pPr marL="628650" lvl="1" indent="-171450">
              <a:buFont typeface="Arial" panose="020B0604020202020204" pitchFamily="34" charset="0"/>
              <a:buChar char="•"/>
            </a:pPr>
            <a:r>
              <a:rPr lang="en-US" dirty="0"/>
              <a:t>Team has some high level public or near public information about the target</a:t>
            </a:r>
          </a:p>
          <a:p>
            <a:pPr marL="628650" lvl="1" indent="-171450">
              <a:buFont typeface="Arial" panose="020B0604020202020204" pitchFamily="34" charset="0"/>
              <a:buChar char="•"/>
            </a:pPr>
            <a:r>
              <a:rPr lang="en-US" dirty="0"/>
              <a:t>Test used to control the </a:t>
            </a:r>
            <a:r>
              <a:rPr lang="en-US" dirty="0" smtClean="0"/>
              <a:t>scope</a:t>
            </a:r>
          </a:p>
          <a:p>
            <a:pPr lvl="1"/>
            <a:r>
              <a:rPr lang="en-US" sz="1200" b="1" i="0" u="none" strike="noStrike" kern="1200" baseline="0" dirty="0" smtClean="0">
                <a:solidFill>
                  <a:schemeClr val="tx1"/>
                </a:solidFill>
                <a:latin typeface="+mn-lt"/>
                <a:ea typeface="+mn-ea"/>
                <a:cs typeface="+mn-cs"/>
              </a:rPr>
              <a:t>partially known environment </a:t>
            </a:r>
            <a:r>
              <a:rPr lang="en-US" sz="1200" b="0" i="0" u="none" strike="noStrike" kern="1200" baseline="0" dirty="0" smtClean="0">
                <a:solidFill>
                  <a:schemeClr val="tx1"/>
                </a:solidFill>
                <a:latin typeface="+mn-lt"/>
                <a:ea typeface="+mn-ea"/>
                <a:cs typeface="+mn-cs"/>
              </a:rPr>
              <a:t>A form of penetration testing that combines the black-box/</a:t>
            </a:r>
          </a:p>
          <a:p>
            <a:pPr lvl="1"/>
            <a:r>
              <a:rPr lang="en-US" sz="1200" b="0" i="0" u="none" strike="noStrike" kern="1200" baseline="0" dirty="0" smtClean="0">
                <a:solidFill>
                  <a:schemeClr val="tx1"/>
                </a:solidFill>
                <a:latin typeface="+mn-lt"/>
                <a:ea typeface="+mn-ea"/>
                <a:cs typeface="+mn-cs"/>
              </a:rPr>
              <a:t>unknown environment and white-box/</a:t>
            </a:r>
          </a:p>
          <a:p>
            <a:pPr lvl="1"/>
            <a:r>
              <a:rPr lang="en-US" sz="1200" b="0" i="0" u="none" strike="noStrike" kern="1200" baseline="0" dirty="0" smtClean="0">
                <a:solidFill>
                  <a:schemeClr val="tx1"/>
                </a:solidFill>
                <a:latin typeface="+mn-lt"/>
                <a:ea typeface="+mn-ea"/>
                <a:cs typeface="+mn-cs"/>
              </a:rPr>
              <a:t>known environment techniques and is a popular</a:t>
            </a:r>
          </a:p>
          <a:p>
            <a:pPr lvl="1"/>
            <a:r>
              <a:rPr lang="en-US" sz="1200" b="0" i="0" u="none" strike="noStrike" kern="1200" baseline="0" dirty="0" smtClean="0">
                <a:solidFill>
                  <a:schemeClr val="tx1"/>
                </a:solidFill>
                <a:latin typeface="+mn-lt"/>
                <a:ea typeface="+mn-ea"/>
                <a:cs typeface="+mn-cs"/>
              </a:rPr>
              <a:t>approach to software validation. Testers approach the software from a user perspective, analyzing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inputs and outputs. Previously known as gray box. </a:t>
            </a:r>
            <a:r>
              <a:rPr lang="en-US" sz="1000" dirty="0" err="1" smtClean="0"/>
              <a:t>Sybex</a:t>
            </a:r>
            <a:r>
              <a:rPr lang="en-US" sz="1000" dirty="0" smtClean="0"/>
              <a:t> 9</a:t>
            </a:r>
            <a:r>
              <a:rPr lang="en-US" sz="1000" baseline="30000" dirty="0" smtClean="0"/>
              <a:t>th</a:t>
            </a:r>
            <a:r>
              <a:rPr lang="en-US" sz="1000" dirty="0" smtClean="0"/>
              <a:t> ed.</a:t>
            </a:r>
            <a:endParaRPr lang="en-US" sz="1000" b="1" dirty="0" smtClean="0"/>
          </a:p>
          <a:p>
            <a:pPr marL="171450" indent="-171450" eaLnBrk="1" hangingPunct="1">
              <a:buFont typeface="Arial" panose="020B0604020202020204" pitchFamily="34" charset="0"/>
              <a:buChar char="•"/>
            </a:pPr>
            <a:r>
              <a:rPr lang="en-US" sz="1000" b="1" dirty="0" smtClean="0"/>
              <a:t>Full </a:t>
            </a:r>
            <a:r>
              <a:rPr lang="en-US" sz="1000" b="1" dirty="0"/>
              <a:t>Knowledge</a:t>
            </a:r>
            <a:r>
              <a:rPr lang="en-US" sz="1000" dirty="0"/>
              <a:t>: Total knowledge of the network / system. Greater focus on what can be done, as opposed to what can be discovered.  AKA :  White or Crystal Box; (FAR MORE EFFICIENT)</a:t>
            </a:r>
          </a:p>
          <a:p>
            <a:pPr marL="628650" lvl="1" indent="-171450">
              <a:buFont typeface="Arial" panose="020B0604020202020204" pitchFamily="34" charset="0"/>
              <a:buChar char="•"/>
            </a:pPr>
            <a:r>
              <a:rPr lang="en-US" dirty="0"/>
              <a:t>Team has intimate knowledge of the target</a:t>
            </a:r>
          </a:p>
          <a:p>
            <a:pPr marL="628650" lvl="1" indent="-171450">
              <a:buFont typeface="Arial" panose="020B0604020202020204" pitchFamily="34" charset="0"/>
              <a:buChar char="•"/>
            </a:pPr>
            <a:r>
              <a:rPr lang="en-US" dirty="0"/>
              <a:t>Test to see what can be done</a:t>
            </a:r>
          </a:p>
          <a:p>
            <a:pPr marL="628650" lvl="1" indent="-171450">
              <a:buFont typeface="Arial" panose="020B0604020202020204" pitchFamily="34" charset="0"/>
              <a:buChar char="•"/>
            </a:pPr>
            <a:r>
              <a:rPr lang="en-US" dirty="0"/>
              <a:t>More efficient and safer to conduct</a:t>
            </a:r>
          </a:p>
        </p:txBody>
      </p:sp>
    </p:spTree>
    <p:extLst>
      <p:ext uri="{BB962C8B-B14F-4D97-AF65-F5344CB8AC3E}">
        <p14:creationId xmlns:p14="http://schemas.microsoft.com/office/powerpoint/2010/main" val="3984191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2833" name="Rectangle 7"/>
          <p:cNvSpPr>
            <a:spLocks noGrp="1" noChangeArrowheads="1"/>
          </p:cNvSpPr>
          <p:nvPr>
            <p:ph type="sldNum" sz="quarter" idx="5"/>
          </p:nvPr>
        </p:nvSpPr>
        <p:spPr>
          <a:noFill/>
        </p:spPr>
        <p:txBody>
          <a:bodyPr/>
          <a:lstStyle/>
          <a:p>
            <a:fld id="{482DD970-556A-4D70-9EF7-78C397858A17}" type="slidenum">
              <a:rPr lang="en-US" smtClean="0">
                <a:solidFill>
                  <a:srgbClr val="000000"/>
                </a:solidFill>
                <a:cs typeface="Arial" charset="0"/>
              </a:rPr>
              <a:pPr/>
              <a:t>30</a:t>
            </a:fld>
            <a:endParaRPr lang="en-US" dirty="0">
              <a:solidFill>
                <a:srgbClr val="000000"/>
              </a:solidFill>
              <a:cs typeface="Arial" charset="0"/>
            </a:endParaRPr>
          </a:p>
        </p:txBody>
      </p:sp>
      <p:sp>
        <p:nvSpPr>
          <p:cNvPr id="1272834" name="Rectangle 2"/>
          <p:cNvSpPr>
            <a:spLocks noGrp="1" noRot="1" noChangeAspect="1" noChangeArrowheads="1" noTextEdit="1"/>
          </p:cNvSpPr>
          <p:nvPr>
            <p:ph type="sldImg"/>
          </p:nvPr>
        </p:nvSpPr>
        <p:spPr>
          <a:xfrm>
            <a:off x="1155700" y="663575"/>
            <a:ext cx="4400550" cy="2476500"/>
          </a:xfrm>
          <a:ln/>
        </p:spPr>
      </p:sp>
      <p:sp>
        <p:nvSpPr>
          <p:cNvPr id="1272835" name="Rectangle 3"/>
          <p:cNvSpPr>
            <a:spLocks noGrp="1" noChangeArrowheads="1"/>
          </p:cNvSpPr>
          <p:nvPr>
            <p:ph type="body" idx="1"/>
          </p:nvPr>
        </p:nvSpPr>
        <p:spPr>
          <a:xfrm>
            <a:off x="499915" y="3319464"/>
            <a:ext cx="5929361" cy="5595937"/>
          </a:xfrm>
          <a:noFill/>
          <a:ln/>
        </p:spPr>
        <p:txBody>
          <a:bodyPr/>
          <a:lstStyle/>
          <a:p>
            <a:pPr marL="0" indent="0" eaLnBrk="1" hangingPunct="1">
              <a:spcBef>
                <a:spcPts val="0"/>
              </a:spcBef>
              <a:buFont typeface="Arial" panose="020B0604020202020204" pitchFamily="34" charset="0"/>
              <a:buNone/>
            </a:pPr>
            <a:r>
              <a:rPr lang="en-US" sz="1000" b="1" dirty="0"/>
              <a:t>Application Security testing:  </a:t>
            </a:r>
            <a:r>
              <a:rPr lang="en-US" sz="1000" dirty="0"/>
              <a:t>used to evaluate the controls within an application and its information process flow. Application can be a backdoor into our networks.  They sometime are allowed to bypass firewall and IDS.CIA must be incorporated in all application development</a:t>
            </a:r>
          </a:p>
          <a:p>
            <a:pPr eaLnBrk="1" hangingPunct="1">
              <a:spcBef>
                <a:spcPts val="0"/>
              </a:spcBef>
            </a:pPr>
            <a:endParaRPr lang="en-US" sz="1000" b="1" dirty="0"/>
          </a:p>
          <a:p>
            <a:pPr eaLnBrk="1" hangingPunct="1">
              <a:spcBef>
                <a:spcPts val="0"/>
              </a:spcBef>
            </a:pPr>
            <a:r>
              <a:rPr lang="en-US" sz="1000" b="1" dirty="0"/>
              <a:t>Denial of Service testing:  </a:t>
            </a:r>
            <a:r>
              <a:rPr lang="en-US" sz="1000" dirty="0"/>
              <a:t>evaluate a system’s susceptibility to attacks that will render it inoperable</a:t>
            </a:r>
          </a:p>
          <a:p>
            <a:pPr eaLnBrk="1" hangingPunct="1">
              <a:spcBef>
                <a:spcPts val="0"/>
              </a:spcBef>
            </a:pPr>
            <a:endParaRPr lang="en-US" sz="1000" b="1" dirty="0"/>
          </a:p>
          <a:p>
            <a:pPr eaLnBrk="1" hangingPunct="1">
              <a:spcBef>
                <a:spcPts val="0"/>
              </a:spcBef>
            </a:pPr>
            <a:r>
              <a:rPr lang="en-US" sz="1000" b="1" dirty="0"/>
              <a:t>War dialing:  </a:t>
            </a:r>
            <a:r>
              <a:rPr lang="en-US" sz="1000" dirty="0"/>
              <a:t>calling a rang of numbers to identify modems, remote access devices, and maintenance connections</a:t>
            </a:r>
          </a:p>
          <a:p>
            <a:pPr marL="0" lvl="1" eaLnBrk="1" hangingPunct="1">
              <a:spcBef>
                <a:spcPts val="0"/>
              </a:spcBef>
            </a:pPr>
            <a:endParaRPr lang="en-US" sz="1000" b="1" dirty="0"/>
          </a:p>
          <a:p>
            <a:pPr marL="0" lvl="1" eaLnBrk="1" hangingPunct="1">
              <a:spcBef>
                <a:spcPts val="0"/>
              </a:spcBef>
            </a:pPr>
            <a:r>
              <a:rPr lang="en-US" sz="1000" b="1" dirty="0"/>
              <a:t>Wireless network testing:  (war driving)</a:t>
            </a:r>
            <a:r>
              <a:rPr lang="en-US" sz="1000" dirty="0"/>
              <a:t> Goal of wireless testing is to identify security gaps of flaws in the design, implementation, or operation of the organization wireless networks</a:t>
            </a:r>
          </a:p>
          <a:p>
            <a:pPr marL="0" lvl="1" eaLnBrk="1" hangingPunct="1">
              <a:spcBef>
                <a:spcPts val="0"/>
              </a:spcBef>
            </a:pPr>
            <a:endParaRPr lang="en-US" sz="1000" dirty="0"/>
          </a:p>
          <a:p>
            <a:pPr marL="0" lvl="1" eaLnBrk="1" hangingPunct="1">
              <a:spcBef>
                <a:spcPts val="0"/>
              </a:spcBef>
            </a:pPr>
            <a:r>
              <a:rPr lang="en-US" sz="1000" b="1" dirty="0"/>
              <a:t>War driving</a:t>
            </a:r>
            <a:r>
              <a:rPr lang="en-US" sz="1000" dirty="0"/>
              <a:t>: identifying available access points</a:t>
            </a:r>
          </a:p>
          <a:p>
            <a:pPr eaLnBrk="1" hangingPunct="1">
              <a:spcBef>
                <a:spcPts val="0"/>
              </a:spcBef>
            </a:pPr>
            <a:endParaRPr lang="en-US" sz="1000" b="1" dirty="0"/>
          </a:p>
          <a:p>
            <a:pPr eaLnBrk="1" hangingPunct="1">
              <a:spcBef>
                <a:spcPts val="0"/>
              </a:spcBef>
            </a:pPr>
            <a:r>
              <a:rPr lang="en-US" sz="1000" b="1" dirty="0"/>
              <a:t>Social engineering:  </a:t>
            </a:r>
            <a:r>
              <a:rPr lang="en-US" sz="1000" dirty="0"/>
              <a:t>often used in conjunction with blind and double blind testing.  Test the less technical, but equally important components Human factor of gathering information. (USES THE HUMAN MIND TO BYPASS CONTROLS)</a:t>
            </a:r>
          </a:p>
          <a:p>
            <a:pPr marL="0" lvl="1" eaLnBrk="1" hangingPunct="1">
              <a:spcBef>
                <a:spcPts val="0"/>
              </a:spcBef>
            </a:pPr>
            <a:endParaRPr lang="en-US" sz="1000" b="1" dirty="0"/>
          </a:p>
          <a:p>
            <a:pPr marL="0" lvl="1" eaLnBrk="1" hangingPunct="1">
              <a:spcBef>
                <a:spcPts val="0"/>
              </a:spcBef>
            </a:pPr>
            <a:r>
              <a:rPr lang="en-US" sz="1000" b="1" dirty="0"/>
              <a:t>PBX and IP telephony testing:  </a:t>
            </a:r>
            <a:r>
              <a:rPr lang="en-US" sz="1000" dirty="0"/>
              <a:t>testing the voice mail system and the seizing of long distance trunks. Represents a potential to access into our networks; Hackers can gain access to voice-mail to gather information and monitor activity</a:t>
            </a:r>
          </a:p>
          <a:p>
            <a:pPr eaLnBrk="1" hangingPunct="1">
              <a:spcBef>
                <a:spcPts val="0"/>
              </a:spcBef>
            </a:pPr>
            <a:endParaRPr lang="en-US" sz="1000" b="1" dirty="0"/>
          </a:p>
          <a:p>
            <a:pPr eaLnBrk="1" hangingPunct="1">
              <a:spcBef>
                <a:spcPts val="0"/>
              </a:spcBef>
            </a:pPr>
            <a:r>
              <a:rPr lang="en-US" sz="1000" b="1" dirty="0"/>
              <a:t>IP telephony (VOIP):  </a:t>
            </a:r>
            <a:r>
              <a:rPr lang="en-US" sz="1000" dirty="0"/>
              <a:t>combination of networking and phone system create a problematic environment.  Voice–over-IP Integrated into our directly network so it needs to be tested regularly to see what vulnerabilities are present</a:t>
            </a:r>
          </a:p>
        </p:txBody>
      </p:sp>
    </p:spTree>
    <p:extLst>
      <p:ext uri="{BB962C8B-B14F-4D97-AF65-F5344CB8AC3E}">
        <p14:creationId xmlns:p14="http://schemas.microsoft.com/office/powerpoint/2010/main" val="12517027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Basic steps: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Planning</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Recon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Scanning (enumeration)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Vulnerability assessment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Exploitation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Reporting</a:t>
            </a:r>
          </a:p>
          <a:p>
            <a:endParaRPr lang="en-US" dirty="0"/>
          </a:p>
          <a:p>
            <a:r>
              <a:rPr lang="en-US" b="1" dirty="0"/>
              <a:t>Reconnaissance/Discovery</a:t>
            </a:r>
            <a:r>
              <a:rPr lang="en-US" dirty="0"/>
              <a:t> – searching for any available information on the target to assist in planning</a:t>
            </a:r>
            <a:r>
              <a:rPr lang="en-US" baseline="0" dirty="0"/>
              <a:t> or executing the test (i.e. ping sweeps, checking Internet news groups, dumpster diving, theft, etc.)</a:t>
            </a:r>
            <a:endParaRPr lang="en-US" dirty="0"/>
          </a:p>
          <a:p>
            <a:r>
              <a:rPr lang="en-US" b="1" dirty="0"/>
              <a:t>Enumeration</a:t>
            </a:r>
            <a:r>
              <a:rPr lang="en-US" dirty="0"/>
              <a:t> – aka network vulnerability discover; the process of sending network</a:t>
            </a:r>
            <a:r>
              <a:rPr lang="en-US" baseline="0" dirty="0"/>
              <a:t> probes or otherwise communicating with target systems and network devices in order to gain more information (i.e. port scanning)</a:t>
            </a:r>
            <a:endParaRPr lang="en-US" dirty="0"/>
          </a:p>
          <a:p>
            <a:r>
              <a:rPr lang="en-US" b="1" dirty="0"/>
              <a:t>Vulnerability Analysis </a:t>
            </a:r>
            <a:r>
              <a:rPr lang="en-US" dirty="0"/>
              <a:t>– analyze</a:t>
            </a:r>
            <a:r>
              <a:rPr lang="en-US" baseline="0" dirty="0"/>
              <a:t> collected data to determine potential vulnerabilities to exploit (i.e. search the Internet to seek options for exploitation)</a:t>
            </a:r>
            <a:endParaRPr lang="en-US" dirty="0"/>
          </a:p>
          <a:p>
            <a:r>
              <a:rPr lang="en-US" b="1" dirty="0"/>
              <a:t>Execution</a:t>
            </a:r>
            <a:r>
              <a:rPr lang="en-US" dirty="0"/>
              <a:t> – executing some form of attack scenario (i.e. exploiting</a:t>
            </a:r>
            <a:r>
              <a:rPr lang="en-US" baseline="0" dirty="0"/>
              <a:t> systems and applications)</a:t>
            </a:r>
            <a:endParaRPr lang="en-US" dirty="0"/>
          </a:p>
          <a:p>
            <a:r>
              <a:rPr lang="en-US" b="1" dirty="0"/>
              <a:t>Document Findings </a:t>
            </a:r>
            <a:r>
              <a:rPr lang="en-US" dirty="0"/>
              <a:t>– collect, analyze</a:t>
            </a:r>
            <a:r>
              <a:rPr lang="en-US" baseline="0" dirty="0"/>
              <a:t> and document findings so that the information may be used to improve the overall security profile of the environment</a:t>
            </a:r>
            <a:endParaRPr lang="en-US" dirty="0"/>
          </a:p>
        </p:txBody>
      </p:sp>
      <p:sp>
        <p:nvSpPr>
          <p:cNvPr id="4" name="Slide Number Placeholder 3"/>
          <p:cNvSpPr>
            <a:spLocks noGrp="1"/>
          </p:cNvSpPr>
          <p:nvPr>
            <p:ph type="sldNum" sz="quarter" idx="10"/>
          </p:nvPr>
        </p:nvSpPr>
        <p:spPr/>
        <p:txBody>
          <a:bodyPr/>
          <a:lstStyle/>
          <a:p>
            <a:fld id="{8405BB71-09F7-4E98-B737-C0CDE9D17111}" type="slidenum">
              <a:rPr lang="en-US" smtClean="0"/>
              <a:pPr/>
              <a:t>31</a:t>
            </a:fld>
            <a:endParaRPr lang="en-US"/>
          </a:p>
        </p:txBody>
      </p:sp>
    </p:spTree>
    <p:extLst>
      <p:ext uri="{BB962C8B-B14F-4D97-AF65-F5344CB8AC3E}">
        <p14:creationId xmlns:p14="http://schemas.microsoft.com/office/powerpoint/2010/main" val="19737829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u="none" strike="noStrike" kern="1200" baseline="0" dirty="0" smtClean="0">
                <a:solidFill>
                  <a:schemeClr val="tx1"/>
                </a:solidFill>
                <a:latin typeface="+mn-lt"/>
                <a:ea typeface="+mn-ea"/>
                <a:cs typeface="+mn-cs"/>
              </a:rPr>
              <a:t>security information and event management (SIEM) </a:t>
            </a:r>
            <a:r>
              <a:rPr lang="en-US" sz="1200" b="0" i="0" u="none" strike="noStrike" kern="1200" baseline="0" dirty="0" smtClean="0">
                <a:solidFill>
                  <a:schemeClr val="tx1"/>
                </a:solidFill>
                <a:latin typeface="+mn-lt"/>
                <a:ea typeface="+mn-ea"/>
                <a:cs typeface="+mn-cs"/>
              </a:rPr>
              <a:t>A centralized application to automate</a:t>
            </a:r>
          </a:p>
          <a:p>
            <a:r>
              <a:rPr lang="en-US" sz="1200" b="0" i="0" u="none" strike="noStrike" kern="1200" baseline="0" dirty="0" smtClean="0">
                <a:solidFill>
                  <a:schemeClr val="tx1"/>
                </a:solidFill>
                <a:latin typeface="+mn-lt"/>
                <a:ea typeface="+mn-ea"/>
                <a:cs typeface="+mn-cs"/>
              </a:rPr>
              <a:t>the monitoring of network systems across an enterprise network.</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log collectors </a:t>
            </a:r>
            <a:r>
              <a:rPr lang="en-US" sz="1200" b="0" i="0" u="none" strike="noStrike" kern="1200" baseline="0" dirty="0" smtClean="0">
                <a:solidFill>
                  <a:schemeClr val="tx1"/>
                </a:solidFill>
                <a:latin typeface="+mn-lt"/>
                <a:ea typeface="+mn-ea"/>
                <a:cs typeface="+mn-cs"/>
              </a:rPr>
              <a:t>Services that record logs, perform aggregation, or implement centralized logging,</a:t>
            </a:r>
          </a:p>
          <a:p>
            <a:r>
              <a:rPr lang="en-US" sz="1200" b="0" i="0" u="none" strike="noStrike" kern="1200" baseline="0" dirty="0" smtClean="0">
                <a:solidFill>
                  <a:schemeClr val="tx1"/>
                </a:solidFill>
                <a:latin typeface="+mn-lt"/>
                <a:ea typeface="+mn-ea"/>
                <a:cs typeface="+mn-cs"/>
              </a:rPr>
              <a:t>such as security information and event management (SIEM) and syslog.</a:t>
            </a:r>
          </a:p>
          <a:p>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dirty="0" smtClean="0"/>
              <a:t>Uses three main languages to facilitate information being processed:</a:t>
            </a:r>
            <a:r>
              <a:rPr lang="en-US" baseline="0" dirty="0" smtClean="0"/>
              <a:t>  Structured Threat Information </a:t>
            </a:r>
            <a:r>
              <a:rPr lang="en-US" baseline="0" dirty="0" err="1" smtClean="0"/>
              <a:t>eXpression</a:t>
            </a:r>
            <a:r>
              <a:rPr lang="en-US" baseline="0" dirty="0" smtClean="0"/>
              <a:t> (STIX), Cyber Observable Expression (</a:t>
            </a:r>
            <a:r>
              <a:rPr lang="en-US" baseline="0" dirty="0" err="1" smtClean="0"/>
              <a:t>CybOX</a:t>
            </a:r>
            <a:r>
              <a:rPr lang="en-US" baseline="0" dirty="0" smtClean="0"/>
              <a:t>), and Trusted Automated </a:t>
            </a:r>
            <a:r>
              <a:rPr lang="en-US" baseline="0" dirty="0" err="1" smtClean="0"/>
              <a:t>eXchange</a:t>
            </a:r>
            <a:r>
              <a:rPr lang="en-US" baseline="0" dirty="0" smtClean="0"/>
              <a:t> of Indicator Information (TAXII)</a:t>
            </a:r>
            <a:endParaRPr lang="en-US" dirty="0"/>
          </a:p>
        </p:txBody>
      </p:sp>
      <p:sp>
        <p:nvSpPr>
          <p:cNvPr id="4" name="Slide Number Placeholder 3"/>
          <p:cNvSpPr>
            <a:spLocks noGrp="1"/>
          </p:cNvSpPr>
          <p:nvPr>
            <p:ph type="sldNum" sz="quarter" idx="10"/>
          </p:nvPr>
        </p:nvSpPr>
        <p:spPr/>
        <p:txBody>
          <a:bodyPr/>
          <a:lstStyle/>
          <a:p>
            <a:pPr>
              <a:defRPr/>
            </a:pPr>
            <a:fld id="{3A0FB3EE-E4F1-4985-825D-4E3A9C3E3743}" type="slidenum">
              <a:rPr lang="en-US" smtClean="0">
                <a:solidFill>
                  <a:srgbClr val="000000"/>
                </a:solidFill>
              </a:rPr>
              <a:pPr>
                <a:defRPr/>
              </a:pPr>
              <a:t>32</a:t>
            </a:fld>
            <a:endParaRPr lang="en-US" dirty="0">
              <a:solidFill>
                <a:srgbClr val="000000"/>
              </a:solidFill>
            </a:endParaRPr>
          </a:p>
        </p:txBody>
      </p:sp>
    </p:spTree>
    <p:extLst>
      <p:ext uri="{BB962C8B-B14F-4D97-AF65-F5344CB8AC3E}">
        <p14:creationId xmlns:p14="http://schemas.microsoft.com/office/powerpoint/2010/main" val="25513929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egress monitoring </a:t>
            </a:r>
            <a:r>
              <a:rPr lang="en-US" sz="1200" b="0" i="0" u="none" strike="noStrike" kern="1200" baseline="0" dirty="0" smtClean="0">
                <a:solidFill>
                  <a:schemeClr val="tx1"/>
                </a:solidFill>
                <a:latin typeface="+mn-lt"/>
                <a:ea typeface="+mn-ea"/>
                <a:cs typeface="+mn-cs"/>
              </a:rPr>
              <a:t>The process of monitoring outgoing traffic to detect and prevent data</a:t>
            </a:r>
          </a:p>
          <a:p>
            <a:r>
              <a:rPr lang="en-US" sz="1200" b="0" i="0" u="none" strike="noStrike" kern="1200" baseline="0" dirty="0" smtClean="0">
                <a:solidFill>
                  <a:schemeClr val="tx1"/>
                </a:solidFill>
                <a:latin typeface="+mn-lt"/>
                <a:ea typeface="+mn-ea"/>
                <a:cs typeface="+mn-cs"/>
              </a:rPr>
              <a:t>exfiltration, which is the unauthorized transfer of data outside the organization.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endParaRPr lang="en-US" sz="1200" b="0" i="0" u="none" strike="noStrike" kern="1200" baseline="0" dirty="0" smtClean="0">
              <a:solidFill>
                <a:schemeClr val="tx1"/>
              </a:solidFill>
              <a:latin typeface="+mn-lt"/>
              <a:ea typeface="+mn-ea"/>
              <a:cs typeface="+mn-cs"/>
            </a:endParaRPr>
          </a:p>
          <a:p>
            <a:r>
              <a:rPr lang="en-US" dirty="0" smtClean="0"/>
              <a:t>Continuous </a:t>
            </a:r>
            <a:r>
              <a:rPr lang="en-US" dirty="0"/>
              <a:t>Diagnostics and Mitigation (CDM) Program.</a:t>
            </a:r>
            <a:br>
              <a:rPr lang="en-US" dirty="0"/>
            </a:br>
            <a:r>
              <a:rPr lang="en-US" dirty="0"/>
              <a:t/>
            </a:r>
            <a:br>
              <a:rPr lang="en-US" dirty="0"/>
            </a:br>
            <a:r>
              <a:rPr lang="en-US" dirty="0"/>
              <a:t>The CDM Program will provide specialized information technology  tools and services to combat cyber threats in the civilian “.</a:t>
            </a:r>
            <a:r>
              <a:rPr lang="en-US" dirty="0" err="1"/>
              <a:t>gov</a:t>
            </a:r>
            <a:r>
              <a:rPr lang="en-US" dirty="0"/>
              <a:t>” networks and various network endpoints, including mobile devices. The CDM program, also known as Continuous Monitoring as a Service (</a:t>
            </a:r>
            <a:r>
              <a:rPr lang="en-US" dirty="0" err="1"/>
              <a:t>CMaaS</a:t>
            </a:r>
            <a:r>
              <a:rPr lang="en-US" dirty="0"/>
              <a:t>), shifts the government's cybersecurity posture from a compliance reporting model to a real-time approach to combating threats, according to the General Services Administration (GSA).</a:t>
            </a:r>
          </a:p>
        </p:txBody>
      </p:sp>
      <p:sp>
        <p:nvSpPr>
          <p:cNvPr id="4" name="Slide Number Placeholder 3"/>
          <p:cNvSpPr>
            <a:spLocks noGrp="1"/>
          </p:cNvSpPr>
          <p:nvPr>
            <p:ph type="sldNum" sz="quarter" idx="10"/>
          </p:nvPr>
        </p:nvSpPr>
        <p:spPr/>
        <p:txBody>
          <a:bodyPr/>
          <a:lstStyle/>
          <a:p>
            <a:fld id="{4C31D66F-C936-42B3-ABB8-5B88B02CBD6C}" type="slidenum">
              <a:rPr lang="en-US" smtClean="0"/>
              <a:t>33</a:t>
            </a:fld>
            <a:endParaRPr lang="en-US" dirty="0"/>
          </a:p>
        </p:txBody>
      </p:sp>
    </p:spTree>
    <p:extLst>
      <p:ext uri="{BB962C8B-B14F-4D97-AF65-F5344CB8AC3E}">
        <p14:creationId xmlns:p14="http://schemas.microsoft.com/office/powerpoint/2010/main" val="2998960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egress monitoring </a:t>
            </a:r>
            <a:r>
              <a:rPr lang="en-US" sz="1200" b="0" i="0" u="none" strike="noStrike" kern="1200" baseline="0" dirty="0" smtClean="0">
                <a:solidFill>
                  <a:schemeClr val="tx1"/>
                </a:solidFill>
                <a:latin typeface="+mn-lt"/>
                <a:ea typeface="+mn-ea"/>
                <a:cs typeface="+mn-cs"/>
              </a:rPr>
              <a:t>The process of monitoring outgoing traffic to detect and prevent data</a:t>
            </a:r>
          </a:p>
          <a:p>
            <a:r>
              <a:rPr lang="en-US" sz="1200" b="0" i="0" u="none" strike="noStrike" kern="1200" baseline="0" dirty="0" smtClean="0">
                <a:solidFill>
                  <a:schemeClr val="tx1"/>
                </a:solidFill>
                <a:latin typeface="+mn-lt"/>
                <a:ea typeface="+mn-ea"/>
                <a:cs typeface="+mn-cs"/>
              </a:rPr>
              <a:t>exfiltration, which is the unauthorized transfer of data outside the organization.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sz="1200" b="1" i="0" u="none" strike="noStrike" kern="1200" baseline="0" dirty="0" smtClean="0">
              <a:solidFill>
                <a:schemeClr val="tx1"/>
              </a:solidFill>
              <a:latin typeface="+mn-lt"/>
              <a:ea typeface="+mn-ea"/>
              <a:cs typeface="+mn-cs"/>
            </a:endParaRPr>
          </a:p>
          <a:p>
            <a:pPr lvl="0"/>
            <a:endParaRPr lang="en-US" sz="1200" b="1" i="0" u="none" strike="noStrike" kern="1200" baseline="0" dirty="0" smtClean="0">
              <a:solidFill>
                <a:schemeClr val="tx1"/>
              </a:solidFill>
              <a:latin typeface="+mn-lt"/>
              <a:ea typeface="+mn-ea"/>
              <a:cs typeface="+mn-cs"/>
            </a:endParaRPr>
          </a:p>
          <a:p>
            <a:pPr lvl="0"/>
            <a:r>
              <a:rPr lang="en-US" sz="1200" b="1" i="0" u="none" strike="noStrike" kern="1200" baseline="0" dirty="0" smtClean="0">
                <a:solidFill>
                  <a:schemeClr val="tx1"/>
                </a:solidFill>
                <a:latin typeface="+mn-lt"/>
                <a:ea typeface="+mn-ea"/>
                <a:cs typeface="+mn-cs"/>
              </a:rPr>
              <a:t>data loss prevention (DLP) </a:t>
            </a:r>
            <a:r>
              <a:rPr lang="en-US" sz="1200" b="0" i="0" u="none" strike="noStrike" kern="1200" baseline="0" dirty="0" smtClean="0">
                <a:solidFill>
                  <a:schemeClr val="tx1"/>
                </a:solidFill>
                <a:latin typeface="+mn-lt"/>
                <a:ea typeface="+mn-ea"/>
                <a:cs typeface="+mn-cs"/>
              </a:rPr>
              <a:t>Systems that attempt to detect and block data exfiltration attempts.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8</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pPr lvl="0"/>
            <a:endParaRPr lang="en-US" sz="1200" b="1"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Data </a:t>
            </a:r>
            <a:r>
              <a:rPr lang="en-US" sz="1200" b="1" kern="1200" dirty="0">
                <a:solidFill>
                  <a:schemeClr val="tx1"/>
                </a:solidFill>
                <a:effectLst/>
                <a:latin typeface="+mn-lt"/>
                <a:ea typeface="+mn-ea"/>
                <a:cs typeface="+mn-cs"/>
              </a:rPr>
              <a:t>at Rest</a:t>
            </a:r>
            <a:r>
              <a:rPr lang="en-US" sz="1200" kern="1200" dirty="0">
                <a:solidFill>
                  <a:schemeClr val="tx1"/>
                </a:solidFill>
                <a:effectLst/>
                <a:latin typeface="+mn-lt"/>
                <a:ea typeface="+mn-ea"/>
                <a:cs typeface="+mn-cs"/>
              </a:rPr>
              <a:t>:</a:t>
            </a:r>
          </a:p>
          <a:p>
            <a:pPr marL="457200" lvl="1" indent="0">
              <a:buFont typeface="Arial" panose="020B0604020202020204" pitchFamily="34" charset="0"/>
              <a:buNone/>
            </a:pPr>
            <a:r>
              <a:rPr lang="en-US" sz="1200" kern="1200" dirty="0">
                <a:solidFill>
                  <a:schemeClr val="tx1"/>
                </a:solidFill>
                <a:effectLst/>
                <a:latin typeface="+mn-lt"/>
                <a:ea typeface="+mn-ea"/>
                <a:cs typeface="+mn-cs"/>
              </a:rPr>
              <a:t>Applications (crawlers) remotely log into systems and search through data stores </a:t>
            </a:r>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Data in Motion</a:t>
            </a:r>
            <a:r>
              <a:rPr lang="en-US" sz="1200" kern="1200" dirty="0">
                <a:solidFill>
                  <a:schemeClr val="tx1"/>
                </a:solidFill>
                <a:effectLst/>
                <a:latin typeface="+mn-lt"/>
                <a:ea typeface="+mn-ea"/>
                <a:cs typeface="+mn-cs"/>
              </a:rPr>
              <a:t>:</a:t>
            </a:r>
          </a:p>
          <a:p>
            <a:pPr marL="457200" lvl="1" indent="0">
              <a:buFont typeface="Arial" panose="020B0604020202020204" pitchFamily="34" charset="0"/>
              <a:buNone/>
            </a:pPr>
            <a:r>
              <a:rPr lang="en-US" sz="1200" kern="1200" dirty="0">
                <a:solidFill>
                  <a:schemeClr val="tx1"/>
                </a:solidFill>
                <a:effectLst/>
                <a:latin typeface="+mn-lt"/>
                <a:ea typeface="+mn-ea"/>
                <a:cs typeface="+mn-cs"/>
              </a:rPr>
              <a:t>Deep packet inspection (DPI) allows DLP systems to inspect data in transit</a:t>
            </a:r>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Data in use</a:t>
            </a:r>
            <a:r>
              <a:rPr lang="en-US" sz="1200" kern="1200" dirty="0">
                <a:solidFill>
                  <a:schemeClr val="tx1"/>
                </a:solidFill>
                <a:effectLst/>
                <a:latin typeface="+mn-lt"/>
                <a:ea typeface="+mn-ea"/>
                <a:cs typeface="+mn-cs"/>
              </a:rPr>
              <a:t>:</a:t>
            </a:r>
          </a:p>
          <a:p>
            <a:pPr marL="457200" lvl="1" indent="0">
              <a:buFont typeface="Arial" panose="020B0604020202020204" pitchFamily="34" charset="0"/>
              <a:buNone/>
            </a:pPr>
            <a:r>
              <a:rPr lang="en-US" sz="1200" kern="1200" dirty="0">
                <a:solidFill>
                  <a:schemeClr val="tx1"/>
                </a:solidFill>
                <a:effectLst/>
                <a:latin typeface="+mn-lt"/>
                <a:ea typeface="+mn-ea"/>
                <a:cs typeface="+mn-cs"/>
              </a:rPr>
              <a:t>Monitor end user activities in reference to data</a:t>
            </a:r>
          </a:p>
          <a:p>
            <a:pPr marL="457200" lvl="1" indent="0">
              <a:buFont typeface="Arial" panose="020B0604020202020204" pitchFamily="34" charset="0"/>
              <a:buNone/>
            </a:pPr>
            <a:r>
              <a:rPr lang="en-US" sz="1200" kern="1200" dirty="0">
                <a:solidFill>
                  <a:schemeClr val="tx1"/>
                </a:solidFill>
                <a:effectLst/>
                <a:latin typeface="+mn-lt"/>
                <a:ea typeface="+mn-ea"/>
                <a:cs typeface="+mn-cs"/>
              </a:rPr>
              <a:t>Uses software programs called agents</a:t>
            </a:r>
          </a:p>
          <a:p>
            <a:endParaRPr lang="en-US" b="1" dirty="0"/>
          </a:p>
          <a:p>
            <a:r>
              <a:rPr lang="en-US" b="1" dirty="0"/>
              <a:t>Benefits of DLP</a:t>
            </a:r>
            <a:r>
              <a:rPr lang="en-US" dirty="0"/>
              <a:t>:</a:t>
            </a:r>
          </a:p>
          <a:p>
            <a:pPr lvl="1"/>
            <a:r>
              <a:rPr lang="en-US" dirty="0"/>
              <a:t>Protects</a:t>
            </a:r>
            <a:r>
              <a:rPr lang="en-US" baseline="0" dirty="0"/>
              <a:t> critical business data and intellectual property</a:t>
            </a:r>
          </a:p>
          <a:p>
            <a:pPr lvl="1"/>
            <a:r>
              <a:rPr lang="en-US" baseline="0" dirty="0"/>
              <a:t>Improves compliance</a:t>
            </a:r>
          </a:p>
          <a:p>
            <a:pPr lvl="1"/>
            <a:r>
              <a:rPr lang="en-US" baseline="0" dirty="0"/>
              <a:t>Reduces data breach risks</a:t>
            </a:r>
          </a:p>
          <a:p>
            <a:pPr lvl="1"/>
            <a:r>
              <a:rPr lang="en-US" baseline="0" dirty="0"/>
              <a:t>Enhances training and awareness</a:t>
            </a:r>
          </a:p>
          <a:p>
            <a:pPr lvl="1"/>
            <a:r>
              <a:rPr lang="en-US" baseline="0" dirty="0"/>
              <a:t>Improves business processes</a:t>
            </a:r>
          </a:p>
          <a:p>
            <a:pPr lvl="1"/>
            <a:r>
              <a:rPr lang="en-US" baseline="0" dirty="0"/>
              <a:t>Optimizes disk space and network bandwidth</a:t>
            </a:r>
          </a:p>
          <a:p>
            <a:pPr lvl="1"/>
            <a:r>
              <a:rPr lang="en-US" baseline="0" dirty="0"/>
              <a:t>Detects rogue/malicious software</a:t>
            </a:r>
            <a:endParaRPr lang="en-US" dirty="0"/>
          </a:p>
        </p:txBody>
      </p:sp>
      <p:sp>
        <p:nvSpPr>
          <p:cNvPr id="4" name="Slide Number Placeholder 3"/>
          <p:cNvSpPr>
            <a:spLocks noGrp="1"/>
          </p:cNvSpPr>
          <p:nvPr>
            <p:ph type="sldNum" sz="quarter" idx="10"/>
          </p:nvPr>
        </p:nvSpPr>
        <p:spPr/>
        <p:txBody>
          <a:bodyPr/>
          <a:lstStyle/>
          <a:p>
            <a:fld id="{4C31D66F-C936-42B3-ABB8-5B88B02CBD6C}" type="slidenum">
              <a:rPr lang="en-US" smtClean="0"/>
              <a:t>34</a:t>
            </a:fld>
            <a:endParaRPr lang="en-US" dirty="0"/>
          </a:p>
        </p:txBody>
      </p:sp>
    </p:spTree>
    <p:extLst>
      <p:ext uri="{BB962C8B-B14F-4D97-AF65-F5344CB8AC3E}">
        <p14:creationId xmlns:p14="http://schemas.microsoft.com/office/powerpoint/2010/main" val="25760141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err="1" smtClean="0">
                <a:solidFill>
                  <a:schemeClr val="tx1"/>
                </a:solidFill>
                <a:latin typeface="+mn-lt"/>
                <a:ea typeface="+mn-ea"/>
                <a:cs typeface="+mn-cs"/>
              </a:rPr>
              <a:t>nxlog</a:t>
            </a:r>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 log management tool available on most OSs that can function similarly to syslog</a:t>
            </a:r>
          </a:p>
          <a:p>
            <a:r>
              <a:rPr lang="en-US" sz="1200" b="0" i="0" u="none" strike="noStrike" kern="1200" baseline="0" dirty="0" smtClean="0">
                <a:solidFill>
                  <a:schemeClr val="tx1"/>
                </a:solidFill>
                <a:latin typeface="+mn-lt"/>
                <a:ea typeface="+mn-ea"/>
                <a:cs typeface="+mn-cs"/>
              </a:rPr>
              <a:t>but is not limited to syslog file formats. </a:t>
            </a:r>
            <a:r>
              <a:rPr lang="en-US" sz="1200" b="0" i="0" u="none" strike="noStrike" kern="1200" baseline="0" dirty="0" err="1" smtClean="0">
                <a:solidFill>
                  <a:schemeClr val="tx1"/>
                </a:solidFill>
                <a:latin typeface="+mn-lt"/>
                <a:ea typeface="+mn-ea"/>
                <a:cs typeface="+mn-cs"/>
              </a:rPr>
              <a:t>nxlog</a:t>
            </a:r>
            <a:r>
              <a:rPr lang="en-US" sz="1200" b="0" i="0" u="none" strike="noStrike" kern="1200" baseline="0" dirty="0" smtClean="0">
                <a:solidFill>
                  <a:schemeClr val="tx1"/>
                </a:solidFill>
                <a:latin typeface="+mn-lt"/>
                <a:ea typeface="+mn-ea"/>
                <a:cs typeface="+mn-cs"/>
              </a:rPr>
              <a:t> can handle logs in nearly any format and perform</a:t>
            </a:r>
          </a:p>
          <a:p>
            <a:r>
              <a:rPr lang="en-US" sz="1200" b="0" i="0" u="none" strike="noStrike" kern="1200" baseline="0" dirty="0" smtClean="0">
                <a:solidFill>
                  <a:schemeClr val="tx1"/>
                </a:solidFill>
                <a:latin typeface="+mn-lt"/>
                <a:ea typeface="+mn-ea"/>
                <a:cs typeface="+mn-cs"/>
              </a:rPr>
              <a:t>rewrite, correlation, alerting, and pattern matching.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36</a:t>
            </a:fld>
            <a:endParaRPr lang="en-US"/>
          </a:p>
        </p:txBody>
      </p:sp>
    </p:spTree>
    <p:extLst>
      <p:ext uri="{BB962C8B-B14F-4D97-AF65-F5344CB8AC3E}">
        <p14:creationId xmlns:p14="http://schemas.microsoft.com/office/powerpoint/2010/main" val="20925738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threat intelligence </a:t>
            </a:r>
            <a:r>
              <a:rPr lang="en-US" sz="1200" b="0" i="0" u="none" strike="noStrike" kern="1200" baseline="0" dirty="0" smtClean="0">
                <a:solidFill>
                  <a:schemeClr val="tx1"/>
                </a:solidFill>
                <a:latin typeface="+mn-lt"/>
                <a:ea typeface="+mn-ea"/>
                <a:cs typeface="+mn-cs"/>
              </a:rPr>
              <a:t>The collection of information about threat actors and the threats</a:t>
            </a:r>
          </a:p>
          <a:p>
            <a:r>
              <a:rPr lang="en-US" sz="1200" b="0" i="0" u="none" strike="noStrike" kern="1200" baseline="0" dirty="0" smtClean="0">
                <a:solidFill>
                  <a:schemeClr val="tx1"/>
                </a:solidFill>
                <a:latin typeface="+mn-lt"/>
                <a:ea typeface="+mn-ea"/>
                <a:cs typeface="+mn-cs"/>
              </a:rPr>
              <a:t>they represent. The goal of threat intelligence is to learn enough about potential harms that</a:t>
            </a:r>
          </a:p>
          <a:p>
            <a:r>
              <a:rPr lang="en-US" sz="1200" b="0" i="0" u="none" strike="noStrike" kern="1200" baseline="0" dirty="0" smtClean="0">
                <a:solidFill>
                  <a:schemeClr val="tx1"/>
                </a:solidFill>
                <a:latin typeface="+mn-lt"/>
                <a:ea typeface="+mn-ea"/>
                <a:cs typeface="+mn-cs"/>
              </a:rPr>
              <a:t>defenses can be implemented to mitigate those harms.</a:t>
            </a:r>
            <a:endParaRPr lang="en-US" sz="1200" b="1" i="0" u="none" strike="noStrike" kern="1200" baseline="0" dirty="0" smtClean="0">
              <a:solidFill>
                <a:schemeClr val="tx1"/>
              </a:solidFill>
              <a:latin typeface="+mn-lt"/>
              <a:ea typeface="+mn-ea"/>
              <a:cs typeface="+mn-cs"/>
            </a:endParaRPr>
          </a:p>
          <a:p>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intelligence fusion </a:t>
            </a:r>
            <a:r>
              <a:rPr lang="en-US" sz="1200" b="0" i="0" u="none" strike="noStrike" kern="1200" baseline="0" dirty="0" smtClean="0">
                <a:solidFill>
                  <a:schemeClr val="tx1"/>
                </a:solidFill>
                <a:latin typeface="+mn-lt"/>
                <a:ea typeface="+mn-ea"/>
                <a:cs typeface="+mn-cs"/>
              </a:rPr>
              <a:t>The combination of local logs with multiple sources of threat intelligence</a:t>
            </a:r>
          </a:p>
          <a:p>
            <a:r>
              <a:rPr lang="en-US" sz="1200" b="0" i="0" u="none" strike="noStrike" kern="1200" baseline="0" dirty="0" smtClean="0">
                <a:solidFill>
                  <a:schemeClr val="tx1"/>
                </a:solidFill>
                <a:latin typeface="+mn-lt"/>
                <a:ea typeface="+mn-ea"/>
                <a:cs typeface="+mn-cs"/>
              </a:rPr>
              <a:t>integrated into a useful analysis or report.</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37</a:t>
            </a:fld>
            <a:endParaRPr lang="en-US"/>
          </a:p>
        </p:txBody>
      </p:sp>
    </p:spTree>
    <p:extLst>
      <p:ext uri="{BB962C8B-B14F-4D97-AF65-F5344CB8AC3E}">
        <p14:creationId xmlns:p14="http://schemas.microsoft.com/office/powerpoint/2010/main" val="33989041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threat intelligence </a:t>
            </a:r>
            <a:r>
              <a:rPr lang="en-US" sz="1200" b="0" i="0" u="none" strike="noStrike" kern="1200" baseline="0" dirty="0" smtClean="0">
                <a:solidFill>
                  <a:schemeClr val="tx1"/>
                </a:solidFill>
                <a:latin typeface="+mn-lt"/>
                <a:ea typeface="+mn-ea"/>
                <a:cs typeface="+mn-cs"/>
              </a:rPr>
              <a:t>The collection of information about threat actors and the threats</a:t>
            </a:r>
          </a:p>
          <a:p>
            <a:r>
              <a:rPr lang="en-US" sz="1200" b="0" i="0" u="none" strike="noStrike" kern="1200" baseline="0" dirty="0" smtClean="0">
                <a:solidFill>
                  <a:schemeClr val="tx1"/>
                </a:solidFill>
                <a:latin typeface="+mn-lt"/>
                <a:ea typeface="+mn-ea"/>
                <a:cs typeface="+mn-cs"/>
              </a:rPr>
              <a:t>they represent. The goal of threat intelligence is to learn enough about potential harms that</a:t>
            </a:r>
          </a:p>
          <a:p>
            <a:r>
              <a:rPr lang="en-US" sz="1200" b="0" i="0" u="none" strike="noStrike" kern="1200" baseline="0" dirty="0" smtClean="0">
                <a:solidFill>
                  <a:schemeClr val="tx1"/>
                </a:solidFill>
                <a:latin typeface="+mn-lt"/>
                <a:ea typeface="+mn-ea"/>
                <a:cs typeface="+mn-cs"/>
              </a:rPr>
              <a:t>defenses can be implemented to mitigate those harms.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38</a:t>
            </a:fld>
            <a:endParaRPr lang="en-US"/>
          </a:p>
        </p:txBody>
      </p:sp>
    </p:spTree>
    <p:extLst>
      <p:ext uri="{BB962C8B-B14F-4D97-AF65-F5344CB8AC3E}">
        <p14:creationId xmlns:p14="http://schemas.microsoft.com/office/powerpoint/2010/main" val="15588824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user and entity behavior analysis (UEBA), user and entity behavior analytics </a:t>
            </a:r>
            <a:r>
              <a:rPr lang="en-US" sz="1200" b="0" i="0" u="none" strike="noStrike" kern="1200" baseline="0" dirty="0" smtClean="0">
                <a:solidFill>
                  <a:schemeClr val="tx1"/>
                </a:solidFill>
                <a:latin typeface="+mn-lt"/>
                <a:ea typeface="+mn-ea"/>
                <a:cs typeface="+mn-cs"/>
              </a:rPr>
              <a:t>The </a:t>
            </a:r>
            <a:r>
              <a:rPr lang="en-US" sz="1200" b="0" i="1" u="none" strike="noStrike" kern="1200" baseline="0" dirty="0" smtClean="0">
                <a:solidFill>
                  <a:schemeClr val="tx1"/>
                </a:solidFill>
                <a:latin typeface="+mn-lt"/>
                <a:ea typeface="+mn-ea"/>
                <a:cs typeface="+mn-cs"/>
              </a:rPr>
              <a:t>E </a:t>
            </a:r>
            <a:r>
              <a:rPr lang="en-US" sz="1200" b="0" i="0" u="none" strike="noStrike" kern="1200" baseline="0" dirty="0" smtClean="0">
                <a:solidFill>
                  <a:schemeClr val="tx1"/>
                </a:solidFill>
                <a:latin typeface="+mn-lt"/>
                <a:ea typeface="+mn-ea"/>
                <a:cs typeface="+mn-cs"/>
              </a:rPr>
              <a:t>in</a:t>
            </a:r>
          </a:p>
          <a:p>
            <a:r>
              <a:rPr lang="en-US" sz="1200" b="0" i="0" u="none" strike="noStrike" kern="1200" baseline="0" dirty="0" smtClean="0">
                <a:solidFill>
                  <a:schemeClr val="tx1"/>
                </a:solidFill>
                <a:latin typeface="+mn-lt"/>
                <a:ea typeface="+mn-ea"/>
                <a:cs typeface="+mn-cs"/>
              </a:rPr>
              <a:t>UEBA extends the UBA concept to include entity activities that take place but that are not</a:t>
            </a:r>
          </a:p>
          <a:p>
            <a:r>
              <a:rPr lang="en-US" sz="1200" b="0" i="0" u="none" strike="noStrike" kern="1200" baseline="0" dirty="0" smtClean="0">
                <a:solidFill>
                  <a:schemeClr val="tx1"/>
                </a:solidFill>
                <a:latin typeface="+mn-lt"/>
                <a:ea typeface="+mn-ea"/>
                <a:cs typeface="+mn-cs"/>
              </a:rPr>
              <a:t>necessarily directly linked or tied to a user’s specific actions, but that can still correlate to a</a:t>
            </a:r>
          </a:p>
          <a:p>
            <a:r>
              <a:rPr lang="en-US" sz="1200" b="0" i="0" u="none" strike="noStrike" kern="1200" baseline="0" dirty="0" smtClean="0">
                <a:solidFill>
                  <a:schemeClr val="tx1"/>
                </a:solidFill>
                <a:latin typeface="+mn-lt"/>
                <a:ea typeface="+mn-ea"/>
                <a:cs typeface="+mn-cs"/>
              </a:rPr>
              <a:t>vulnerability, reconnaissance, intrusion, breach, or exploit occurrence. Information collected</a:t>
            </a:r>
          </a:p>
          <a:p>
            <a:r>
              <a:rPr lang="en-US" sz="1200" b="0" i="0" u="none" strike="noStrike" kern="1200" baseline="0" dirty="0" smtClean="0">
                <a:solidFill>
                  <a:schemeClr val="tx1"/>
                </a:solidFill>
                <a:latin typeface="+mn-lt"/>
                <a:ea typeface="+mn-ea"/>
                <a:cs typeface="+mn-cs"/>
              </a:rPr>
              <a:t>from UBA/UEBA monitoring can be used to improve personnel security policies, procedures,</a:t>
            </a:r>
          </a:p>
          <a:p>
            <a:r>
              <a:rPr lang="en-US" sz="1200" b="0" i="0" u="none" strike="noStrike" kern="1200" baseline="0" dirty="0" smtClean="0">
                <a:solidFill>
                  <a:schemeClr val="tx1"/>
                </a:solidFill>
                <a:latin typeface="+mn-lt"/>
                <a:ea typeface="+mn-ea"/>
                <a:cs typeface="+mn-cs"/>
              </a:rPr>
              <a:t>training, and related security oversight programs.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40</a:t>
            </a:fld>
            <a:endParaRPr lang="en-US"/>
          </a:p>
        </p:txBody>
      </p:sp>
    </p:spTree>
    <p:extLst>
      <p:ext uri="{BB962C8B-B14F-4D97-AF65-F5344CB8AC3E}">
        <p14:creationId xmlns:p14="http://schemas.microsoft.com/office/powerpoint/2010/main" val="233082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6145" name="Slide Image Placeholder 1"/>
          <p:cNvSpPr>
            <a:spLocks noGrp="1" noRot="1" noChangeAspect="1" noTextEdit="1"/>
          </p:cNvSpPr>
          <p:nvPr>
            <p:ph type="sldImg"/>
          </p:nvPr>
        </p:nvSpPr>
        <p:spPr>
          <a:ln/>
        </p:spPr>
      </p:sp>
      <p:sp>
        <p:nvSpPr>
          <p:cNvPr id="1926146" name="Notes Placeholder 2"/>
          <p:cNvSpPr>
            <a:spLocks noGrp="1"/>
          </p:cNvSpPr>
          <p:nvPr>
            <p:ph type="body" idx="1"/>
          </p:nvPr>
        </p:nvSpPr>
        <p:spPr>
          <a:noFill/>
          <a:ln/>
        </p:spPr>
        <p:txBody>
          <a:bodyPr/>
          <a:lstStyle/>
          <a:p>
            <a:r>
              <a:rPr lang="en-US" sz="1200" b="1" i="0" u="none" strike="noStrike" kern="1200" baseline="0" dirty="0" smtClean="0">
                <a:solidFill>
                  <a:schemeClr val="tx1"/>
                </a:solidFill>
                <a:latin typeface="+mn-lt"/>
                <a:ea typeface="+mn-ea"/>
                <a:cs typeface="+mn-cs"/>
              </a:rPr>
              <a:t>configuration management (CM) </a:t>
            </a:r>
            <a:r>
              <a:rPr lang="en-US" sz="1200" b="0" i="0" u="none" strike="noStrike" kern="1200" baseline="0" dirty="0" smtClean="0">
                <a:solidFill>
                  <a:schemeClr val="tx1"/>
                </a:solidFill>
                <a:latin typeface="+mn-lt"/>
                <a:ea typeface="+mn-ea"/>
                <a:cs typeface="+mn-cs"/>
              </a:rPr>
              <a:t>(1) The process of logging, auditing, and monitoring</a:t>
            </a:r>
          </a:p>
          <a:p>
            <a:r>
              <a:rPr lang="en-US" sz="1200" b="0" i="0" u="none" strike="noStrike" kern="1200" baseline="0" dirty="0" smtClean="0">
                <a:solidFill>
                  <a:schemeClr val="tx1"/>
                </a:solidFill>
                <a:latin typeface="+mn-lt"/>
                <a:ea typeface="+mn-ea"/>
                <a:cs typeface="+mn-cs"/>
              </a:rPr>
              <a:t>activities related to security controls and security mechanisms over time. This data is then</a:t>
            </a:r>
          </a:p>
          <a:p>
            <a:r>
              <a:rPr lang="en-US" sz="1200" b="0" i="0" u="none" strike="noStrike" kern="1200" baseline="0" dirty="0" smtClean="0">
                <a:solidFill>
                  <a:schemeClr val="tx1"/>
                </a:solidFill>
                <a:latin typeface="+mn-lt"/>
                <a:ea typeface="+mn-ea"/>
                <a:cs typeface="+mn-cs"/>
              </a:rPr>
              <a:t>used to identify agents of change, whether objects, subjects, programs, communication pathways,</a:t>
            </a:r>
          </a:p>
          <a:p>
            <a:r>
              <a:rPr lang="en-US" sz="1200" b="0" i="0" u="none" strike="noStrike" kern="1200" baseline="0" dirty="0" smtClean="0">
                <a:solidFill>
                  <a:schemeClr val="tx1"/>
                </a:solidFill>
                <a:latin typeface="+mn-lt"/>
                <a:ea typeface="+mn-ea"/>
                <a:cs typeface="+mn-cs"/>
              </a:rPr>
              <a:t>or even the network itself. (2) The administration of setting up and changing configurations,</a:t>
            </a:r>
          </a:p>
          <a:p>
            <a:r>
              <a:rPr lang="en-US" sz="1200" b="0" i="0" u="none" strike="noStrike" kern="1200" baseline="0" dirty="0" smtClean="0">
                <a:solidFill>
                  <a:schemeClr val="tx1"/>
                </a:solidFill>
                <a:latin typeface="+mn-lt"/>
                <a:ea typeface="+mn-ea"/>
                <a:cs typeface="+mn-cs"/>
              </a:rPr>
              <a:t>which ensures that systems are deployed in a secure consistent state and that they</a:t>
            </a:r>
          </a:p>
          <a:p>
            <a:r>
              <a:rPr lang="en-US" sz="1200" b="0" i="0" u="none" strike="noStrike" kern="1200" baseline="0" dirty="0" smtClean="0">
                <a:solidFill>
                  <a:schemeClr val="tx1"/>
                </a:solidFill>
                <a:latin typeface="+mn-lt"/>
                <a:ea typeface="+mn-ea"/>
                <a:cs typeface="+mn-cs"/>
              </a:rPr>
              <a:t>stay in a secure consistent state throughout their lifetime. (3) Aka software configuration</a:t>
            </a:r>
          </a:p>
          <a:p>
            <a:r>
              <a:rPr lang="en-US" sz="1200" b="0" i="0" u="none" strike="noStrike" kern="1200" baseline="0" dirty="0" smtClean="0">
                <a:solidFill>
                  <a:schemeClr val="tx1"/>
                </a:solidFill>
                <a:latin typeface="+mn-lt"/>
                <a:ea typeface="+mn-ea"/>
                <a:cs typeface="+mn-cs"/>
              </a:rPr>
              <a:t>management (SCM). The process used to control the version(s) of software used throughout</a:t>
            </a:r>
          </a:p>
          <a:p>
            <a:r>
              <a:rPr lang="en-US" sz="1200" b="0" i="0" u="none" strike="noStrike" kern="1200" baseline="0" dirty="0" smtClean="0">
                <a:solidFill>
                  <a:schemeClr val="tx1"/>
                </a:solidFill>
                <a:latin typeface="+mn-lt"/>
                <a:ea typeface="+mn-ea"/>
                <a:cs typeface="+mn-cs"/>
              </a:rPr>
              <a:t>an organization and formally track and control changes to the software configuration. It has</a:t>
            </a:r>
          </a:p>
          <a:p>
            <a:r>
              <a:rPr lang="en-US" sz="1200" b="0" i="0" u="none" strike="noStrike" kern="1200" baseline="0" dirty="0" smtClean="0">
                <a:solidFill>
                  <a:schemeClr val="tx1"/>
                </a:solidFill>
                <a:latin typeface="+mn-lt"/>
                <a:ea typeface="+mn-ea"/>
                <a:cs typeface="+mn-cs"/>
              </a:rPr>
              <a:t>four main components: configuration identification, configuration control, configuration</a:t>
            </a:r>
          </a:p>
          <a:p>
            <a:r>
              <a:rPr lang="en-US" sz="1200" b="0" i="0" u="none" strike="noStrike" kern="1200" baseline="0" dirty="0" smtClean="0">
                <a:solidFill>
                  <a:schemeClr val="tx1"/>
                </a:solidFill>
                <a:latin typeface="+mn-lt"/>
                <a:ea typeface="+mn-ea"/>
                <a:cs typeface="+mn-cs"/>
              </a:rPr>
              <a:t>status accounting, and configuration audit.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b="1" dirty="0" smtClean="0"/>
          </a:p>
          <a:p>
            <a:pPr eaLnBrk="1" hangingPunct="1"/>
            <a:endParaRPr lang="en-US" b="1" dirty="0" smtClean="0"/>
          </a:p>
          <a:p>
            <a:pPr eaLnBrk="1" hangingPunct="1"/>
            <a:r>
              <a:rPr lang="en-US" b="1" dirty="0" smtClean="0"/>
              <a:t>Configuration </a:t>
            </a:r>
            <a:r>
              <a:rPr lang="en-US" b="1" dirty="0"/>
              <a:t>Management Documentation:</a:t>
            </a:r>
          </a:p>
          <a:p>
            <a:pPr marL="457200" lvl="1" indent="0" eaLnBrk="1" hangingPunct="1">
              <a:buFont typeface="Arial" panose="020B0604020202020204" pitchFamily="34" charset="0"/>
              <a:buNone/>
            </a:pPr>
            <a:r>
              <a:rPr lang="en-US" dirty="0"/>
              <a:t>Should be protected from casual observers to prevent password theft and to help prevent potential attackers from gaining information that might be useful in an attack.</a:t>
            </a:r>
          </a:p>
          <a:p>
            <a:pPr lvl="1" eaLnBrk="1" hangingPunct="1">
              <a:buFontTx/>
              <a:buNone/>
            </a:pPr>
            <a:r>
              <a:rPr lang="en-US" dirty="0"/>
              <a:t>Proper configuration management ensures that all hardware and software in an organization are tracked and helps to identify potential security problems.</a:t>
            </a:r>
          </a:p>
          <a:p>
            <a:pPr lvl="1" eaLnBrk="1" hangingPunct="1">
              <a:buFontTx/>
              <a:buNone/>
            </a:pPr>
            <a:endParaRPr lang="en-US" dirty="0"/>
          </a:p>
          <a:p>
            <a:pPr lvl="1" eaLnBrk="1" hangingPunct="1">
              <a:buFontTx/>
              <a:buNone/>
            </a:pPr>
            <a:r>
              <a:rPr lang="en-US" dirty="0"/>
              <a:t>CHANGE IS CONSTANT AND MUST BE CONTROLLED</a:t>
            </a:r>
          </a:p>
          <a:p>
            <a:pPr lvl="1" eaLnBrk="1" hangingPunct="1">
              <a:buFontTx/>
              <a:buNone/>
            </a:pPr>
            <a:endParaRPr lang="en-US" dirty="0"/>
          </a:p>
          <a:p>
            <a:pPr lvl="1" eaLnBrk="1" hangingPunct="1">
              <a:buFontTx/>
              <a:buNone/>
            </a:pPr>
            <a:r>
              <a:rPr lang="en-US" dirty="0"/>
              <a:t>Life cycle assurance:  how a product was developed and maintained</a:t>
            </a:r>
          </a:p>
          <a:p>
            <a:pPr lvl="1" eaLnBrk="1" hangingPunct="1">
              <a:buFontTx/>
              <a:buNone/>
            </a:pPr>
            <a:endParaRPr lang="en-US" dirty="0"/>
          </a:p>
          <a:p>
            <a:pPr lvl="1" eaLnBrk="1" hangingPunct="1">
              <a:buFontTx/>
              <a:buNone/>
            </a:pPr>
            <a:r>
              <a:rPr lang="en-US" dirty="0"/>
              <a:t>Related terms:  asset management , base lining, patch management, vulnerability management, change management</a:t>
            </a:r>
          </a:p>
          <a:p>
            <a:pPr lvl="1" eaLnBrk="1" hangingPunct="1">
              <a:buFontTx/>
              <a:buNone/>
            </a:pPr>
            <a:endParaRPr lang="en-US" dirty="0"/>
          </a:p>
          <a:p>
            <a:pPr marL="0" lvl="0" indent="0" eaLnBrk="1" hangingPunct="1">
              <a:buFont typeface="Arial" panose="020B0604020202020204" pitchFamily="34" charset="0"/>
              <a:buNone/>
            </a:pPr>
            <a:r>
              <a:rPr lang="en-US" dirty="0"/>
              <a:t>The following information should be maintained:</a:t>
            </a:r>
          </a:p>
          <a:p>
            <a:pPr marL="457200" lvl="1" indent="0">
              <a:buFont typeface="Arial" panose="020B0604020202020204" pitchFamily="34" charset="0"/>
              <a:buNone/>
            </a:pPr>
            <a:r>
              <a:rPr lang="en-US" sz="1200" kern="1200" dirty="0">
                <a:solidFill>
                  <a:schemeClr val="tx1"/>
                </a:solidFill>
                <a:effectLst/>
                <a:latin typeface="+mn-lt"/>
                <a:ea typeface="+mn-ea"/>
                <a:cs typeface="+mn-cs"/>
              </a:rPr>
              <a:t>Make</a:t>
            </a:r>
          </a:p>
          <a:p>
            <a:pPr marL="457200" lvl="1" indent="0">
              <a:buFont typeface="Arial" panose="020B0604020202020204" pitchFamily="34" charset="0"/>
              <a:buNone/>
            </a:pPr>
            <a:r>
              <a:rPr lang="en-US" sz="1200" kern="1200" dirty="0">
                <a:solidFill>
                  <a:schemeClr val="tx1"/>
                </a:solidFill>
                <a:effectLst/>
                <a:latin typeface="+mn-lt"/>
                <a:ea typeface="+mn-ea"/>
                <a:cs typeface="+mn-cs"/>
              </a:rPr>
              <a:t>Model</a:t>
            </a:r>
          </a:p>
          <a:p>
            <a:pPr marL="457200" lvl="1" indent="0">
              <a:buFont typeface="Arial" panose="020B0604020202020204" pitchFamily="34" charset="0"/>
              <a:buNone/>
            </a:pPr>
            <a:r>
              <a:rPr lang="en-US" sz="1200" kern="1200" dirty="0">
                <a:solidFill>
                  <a:schemeClr val="tx1"/>
                </a:solidFill>
                <a:effectLst/>
                <a:latin typeface="+mn-lt"/>
                <a:ea typeface="+mn-ea"/>
                <a:cs typeface="+mn-cs"/>
              </a:rPr>
              <a:t>MAC address</a:t>
            </a:r>
          </a:p>
          <a:p>
            <a:pPr marL="457200" lvl="1" indent="0">
              <a:buFont typeface="Arial" panose="020B0604020202020204" pitchFamily="34" charset="0"/>
              <a:buNone/>
            </a:pPr>
            <a:r>
              <a:rPr lang="en-US" sz="1200" kern="1200" dirty="0">
                <a:solidFill>
                  <a:schemeClr val="tx1"/>
                </a:solidFill>
                <a:effectLst/>
                <a:latin typeface="+mn-lt"/>
                <a:ea typeface="+mn-ea"/>
                <a:cs typeface="+mn-cs"/>
              </a:rPr>
              <a:t>Serial</a:t>
            </a:r>
          </a:p>
          <a:p>
            <a:pPr marL="457200" lvl="1" indent="0">
              <a:buFont typeface="Arial" panose="020B0604020202020204" pitchFamily="34" charset="0"/>
              <a:buNone/>
            </a:pPr>
            <a:r>
              <a:rPr lang="en-US" sz="1200" kern="1200" dirty="0">
                <a:solidFill>
                  <a:schemeClr val="tx1"/>
                </a:solidFill>
                <a:effectLst/>
                <a:latin typeface="+mn-lt"/>
                <a:ea typeface="+mn-ea"/>
                <a:cs typeface="+mn-cs"/>
              </a:rPr>
              <a:t>OS / firmware version</a:t>
            </a:r>
          </a:p>
          <a:p>
            <a:pPr marL="457200" lvl="1" indent="0">
              <a:buFont typeface="Arial" panose="020B0604020202020204" pitchFamily="34" charset="0"/>
              <a:buNone/>
            </a:pPr>
            <a:r>
              <a:rPr lang="en-US" sz="1200" kern="1200" dirty="0">
                <a:solidFill>
                  <a:schemeClr val="tx1"/>
                </a:solidFill>
                <a:effectLst/>
                <a:latin typeface="+mn-lt"/>
                <a:ea typeface="+mn-ea"/>
                <a:cs typeface="+mn-cs"/>
              </a:rPr>
              <a:t>Location</a:t>
            </a:r>
          </a:p>
          <a:p>
            <a:pPr marL="457200" lvl="1" indent="0">
              <a:buFont typeface="Arial" panose="020B0604020202020204" pitchFamily="34" charset="0"/>
              <a:buNone/>
            </a:pPr>
            <a:r>
              <a:rPr lang="en-US" sz="1200" kern="1200" dirty="0">
                <a:solidFill>
                  <a:schemeClr val="tx1"/>
                </a:solidFill>
                <a:effectLst/>
                <a:latin typeface="+mn-lt"/>
                <a:ea typeface="+mn-ea"/>
                <a:cs typeface="+mn-cs"/>
              </a:rPr>
              <a:t>BIOS password</a:t>
            </a:r>
          </a:p>
          <a:p>
            <a:pPr marL="457200" lvl="1" indent="0">
              <a:buFont typeface="Arial" panose="020B0604020202020204" pitchFamily="34" charset="0"/>
              <a:buNone/>
            </a:pPr>
            <a:r>
              <a:rPr lang="en-US" sz="1200" kern="1200" dirty="0">
                <a:solidFill>
                  <a:schemeClr val="tx1"/>
                </a:solidFill>
                <a:effectLst/>
                <a:latin typeface="+mn-lt"/>
                <a:ea typeface="+mn-ea"/>
                <a:cs typeface="+mn-cs"/>
              </a:rPr>
              <a:t>IP address</a:t>
            </a:r>
          </a:p>
          <a:p>
            <a:pPr marL="457200" lvl="1" indent="0">
              <a:buFont typeface="Arial" panose="020B0604020202020204" pitchFamily="34" charset="0"/>
              <a:buNone/>
            </a:pPr>
            <a:r>
              <a:rPr lang="en-US" sz="1200" kern="1200" dirty="0">
                <a:solidFill>
                  <a:schemeClr val="tx1"/>
                </a:solidFill>
                <a:effectLst/>
                <a:latin typeface="+mn-lt"/>
                <a:ea typeface="+mn-ea"/>
                <a:cs typeface="+mn-cs"/>
              </a:rPr>
              <a:t>Bar code/label</a:t>
            </a:r>
          </a:p>
          <a:p>
            <a:pPr eaLnBrk="1" hangingPunct="1">
              <a:buFontTx/>
              <a:buNone/>
            </a:pPr>
            <a:endParaRPr lang="en-US" dirty="0"/>
          </a:p>
        </p:txBody>
      </p:sp>
      <p:sp>
        <p:nvSpPr>
          <p:cNvPr id="1926147" name="Slide Number Placeholder 3"/>
          <p:cNvSpPr>
            <a:spLocks noGrp="1"/>
          </p:cNvSpPr>
          <p:nvPr>
            <p:ph type="sldNum" sz="quarter" idx="5"/>
          </p:nvPr>
        </p:nvSpPr>
        <p:spPr>
          <a:noFill/>
        </p:spPr>
        <p:txBody>
          <a:bodyPr/>
          <a:lstStyle/>
          <a:p>
            <a:fld id="{1A1A6CCF-BF97-4FEE-A5C6-6AF7D468D290}" type="slidenum">
              <a:rPr lang="en-US" smtClean="0">
                <a:solidFill>
                  <a:srgbClr val="000000"/>
                </a:solidFill>
                <a:cs typeface="Arial" charset="0"/>
              </a:rPr>
              <a:pPr/>
              <a:t>42</a:t>
            </a:fld>
            <a:endParaRPr lang="en-US" dirty="0">
              <a:solidFill>
                <a:srgbClr val="000000"/>
              </a:solidFill>
              <a:cs typeface="Arial" charset="0"/>
            </a:endParaRPr>
          </a:p>
        </p:txBody>
      </p:sp>
    </p:spTree>
    <p:extLst>
      <p:ext uri="{BB962C8B-B14F-4D97-AF65-F5344CB8AC3E}">
        <p14:creationId xmlns:p14="http://schemas.microsoft.com/office/powerpoint/2010/main" val="4257015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baseline </a:t>
            </a:r>
            <a:r>
              <a:rPr lang="en-US" sz="1200" b="0" i="0" u="none" strike="noStrike" kern="1200" baseline="0" dirty="0" smtClean="0">
                <a:solidFill>
                  <a:schemeClr val="tx1"/>
                </a:solidFill>
                <a:latin typeface="+mn-lt"/>
                <a:ea typeface="+mn-ea"/>
                <a:cs typeface="+mn-cs"/>
              </a:rPr>
              <a:t>The minimum level of security that every system throughout the organization</a:t>
            </a:r>
          </a:p>
          <a:p>
            <a:r>
              <a:rPr lang="en-US" sz="1200" b="0" i="0" u="none" strike="noStrike" kern="1200" baseline="0" dirty="0" smtClean="0">
                <a:solidFill>
                  <a:schemeClr val="tx1"/>
                </a:solidFill>
                <a:latin typeface="+mn-lt"/>
                <a:ea typeface="+mn-ea"/>
                <a:cs typeface="+mn-cs"/>
              </a:rPr>
              <a:t>must meet. A baseline can be more than a security baseline. It can also be a performance</a:t>
            </a:r>
          </a:p>
          <a:p>
            <a:r>
              <a:rPr lang="en-US" sz="1200" b="0" i="0" u="none" strike="noStrike" kern="1200" baseline="0" dirty="0" smtClean="0">
                <a:solidFill>
                  <a:schemeClr val="tx1"/>
                </a:solidFill>
                <a:latin typeface="+mn-lt"/>
                <a:ea typeface="+mn-ea"/>
                <a:cs typeface="+mn-cs"/>
              </a:rPr>
              <a:t>baseline (used by behavior-based</a:t>
            </a:r>
          </a:p>
          <a:p>
            <a:r>
              <a:rPr lang="en-US" sz="1200" b="0" i="0" u="none" strike="noStrike" kern="1200" baseline="0" dirty="0" smtClean="0">
                <a:solidFill>
                  <a:schemeClr val="tx1"/>
                </a:solidFill>
                <a:latin typeface="+mn-lt"/>
                <a:ea typeface="+mn-ea"/>
                <a:cs typeface="+mn-cs"/>
              </a:rPr>
              <a:t>IDSs) or a configuration baseline (used for configuration</a:t>
            </a:r>
          </a:p>
          <a:p>
            <a:r>
              <a:rPr lang="en-US" sz="1200" b="0" i="0" u="none" strike="noStrike" kern="1200" baseline="0" dirty="0" smtClean="0">
                <a:solidFill>
                  <a:schemeClr val="tx1"/>
                </a:solidFill>
                <a:latin typeface="+mn-lt"/>
                <a:ea typeface="+mn-ea"/>
                <a:cs typeface="+mn-cs"/>
              </a:rPr>
              <a:t>management). </a:t>
            </a:r>
            <a:r>
              <a:rPr lang="en-US" sz="1200" b="0" i="1" u="none" strike="noStrike" kern="1200" baseline="0" dirty="0" smtClean="0">
                <a:solidFill>
                  <a:schemeClr val="tx1"/>
                </a:solidFill>
                <a:latin typeface="+mn-lt"/>
                <a:ea typeface="+mn-ea"/>
                <a:cs typeface="+mn-cs"/>
              </a:rPr>
              <a:t>See </a:t>
            </a:r>
            <a:r>
              <a:rPr lang="en-US" sz="1200" b="0" i="0" u="none" strike="noStrike" kern="1200" baseline="0" dirty="0" smtClean="0">
                <a:solidFill>
                  <a:schemeClr val="tx1"/>
                </a:solidFill>
                <a:latin typeface="+mn-lt"/>
                <a:ea typeface="+mn-ea"/>
                <a:cs typeface="+mn-cs"/>
              </a:rPr>
              <a:t>benchmark.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43</a:t>
            </a:fld>
            <a:endParaRPr lang="en-US"/>
          </a:p>
        </p:txBody>
      </p:sp>
    </p:spTree>
    <p:extLst>
      <p:ext uri="{BB962C8B-B14F-4D97-AF65-F5344CB8AC3E}">
        <p14:creationId xmlns:p14="http://schemas.microsoft.com/office/powerpoint/2010/main" val="8050352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provisioning </a:t>
            </a:r>
            <a:r>
              <a:rPr lang="en-US" sz="1200" b="0" i="0" u="none" strike="noStrike" kern="1200" baseline="0" dirty="0" smtClean="0">
                <a:solidFill>
                  <a:schemeClr val="tx1"/>
                </a:solidFill>
                <a:latin typeface="+mn-lt"/>
                <a:ea typeface="+mn-ea"/>
                <a:cs typeface="+mn-cs"/>
              </a:rPr>
              <a:t>When needing to deploy several new instances of a server to increase resource</a:t>
            </a:r>
          </a:p>
          <a:p>
            <a:r>
              <a:rPr lang="en-US" sz="1200" b="0" i="0" u="none" strike="noStrike" kern="1200" baseline="0" dirty="0" smtClean="0">
                <a:solidFill>
                  <a:schemeClr val="tx1"/>
                </a:solidFill>
                <a:latin typeface="+mn-lt"/>
                <a:ea typeface="+mn-ea"/>
                <a:cs typeface="+mn-cs"/>
              </a:rPr>
              <a:t>availability, the IT manager must </a:t>
            </a:r>
            <a:r>
              <a:rPr lang="en-US" sz="1200" b="0" i="0" u="none" strike="noStrike" kern="1200" baseline="0" dirty="0" err="1" smtClean="0">
                <a:solidFill>
                  <a:schemeClr val="tx1"/>
                </a:solidFill>
                <a:latin typeface="+mn-lt"/>
                <a:ea typeface="+mn-ea"/>
                <a:cs typeface="+mn-cs"/>
              </a:rPr>
              <a:t>preallocate</a:t>
            </a:r>
            <a:r>
              <a:rPr lang="en-US" sz="1200" b="0" i="0" u="none" strike="noStrike" kern="1200" baseline="0" dirty="0" smtClean="0">
                <a:solidFill>
                  <a:schemeClr val="tx1"/>
                </a:solidFill>
                <a:latin typeface="+mn-lt"/>
                <a:ea typeface="+mn-ea"/>
                <a:cs typeface="+mn-cs"/>
              </a:rPr>
              <a:t> hardware server resources to the new server</a:t>
            </a:r>
          </a:p>
          <a:p>
            <a:r>
              <a:rPr lang="en-US" sz="1200" b="0" i="0" u="none" strike="noStrike" kern="1200" baseline="0" dirty="0" smtClean="0">
                <a:solidFill>
                  <a:schemeClr val="tx1"/>
                </a:solidFill>
                <a:latin typeface="+mn-lt"/>
                <a:ea typeface="+mn-ea"/>
                <a:cs typeface="+mn-cs"/>
              </a:rPr>
              <a:t>instances.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44</a:t>
            </a:fld>
            <a:endParaRPr lang="en-US"/>
          </a:p>
        </p:txBody>
      </p:sp>
    </p:spTree>
    <p:extLst>
      <p:ext uri="{BB962C8B-B14F-4D97-AF65-F5344CB8AC3E}">
        <p14:creationId xmlns:p14="http://schemas.microsoft.com/office/powerpoint/2010/main" val="19090147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principle of least privilege </a:t>
            </a:r>
            <a:r>
              <a:rPr lang="en-US" sz="1200" b="0" i="0" u="none" strike="noStrike" kern="1200" baseline="0" dirty="0" smtClean="0">
                <a:solidFill>
                  <a:schemeClr val="tx1"/>
                </a:solidFill>
                <a:latin typeface="+mn-lt"/>
                <a:ea typeface="+mn-ea"/>
                <a:cs typeface="+mn-cs"/>
              </a:rPr>
              <a:t>An access control philosophy that states that subjects are</a:t>
            </a:r>
          </a:p>
          <a:p>
            <a:r>
              <a:rPr lang="en-US" sz="1200" b="0" i="0" u="none" strike="noStrike" kern="1200" baseline="0" dirty="0" smtClean="0">
                <a:solidFill>
                  <a:schemeClr val="tx1"/>
                </a:solidFill>
                <a:latin typeface="+mn-lt"/>
                <a:ea typeface="+mn-ea"/>
                <a:cs typeface="+mn-cs"/>
              </a:rPr>
              <a:t>granted the minimal access possible for the completion of their work tasks.</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separation of privilege </a:t>
            </a:r>
            <a:r>
              <a:rPr lang="en-US" sz="1200" b="0" i="0" u="none" strike="noStrike" kern="1200" baseline="0" dirty="0" smtClean="0">
                <a:solidFill>
                  <a:schemeClr val="tx1"/>
                </a:solidFill>
                <a:latin typeface="+mn-lt"/>
                <a:ea typeface="+mn-ea"/>
                <a:cs typeface="+mn-cs"/>
              </a:rPr>
              <a:t>The principle that builds on the principle of least privilege. It</a:t>
            </a:r>
          </a:p>
          <a:p>
            <a:r>
              <a:rPr lang="en-US" sz="1200" b="0" i="0" u="none" strike="noStrike" kern="1200" baseline="0" dirty="0" smtClean="0">
                <a:solidFill>
                  <a:schemeClr val="tx1"/>
                </a:solidFill>
                <a:latin typeface="+mn-lt"/>
                <a:ea typeface="+mn-ea"/>
                <a:cs typeface="+mn-cs"/>
              </a:rPr>
              <a:t>requires the use of granular access permissions—that is, different permissions for each type</a:t>
            </a:r>
          </a:p>
          <a:p>
            <a:r>
              <a:rPr lang="en-US" sz="1200" b="0" i="0" u="none" strike="noStrike" kern="1200" baseline="0" dirty="0" smtClean="0">
                <a:solidFill>
                  <a:schemeClr val="tx1"/>
                </a:solidFill>
                <a:latin typeface="+mn-lt"/>
                <a:ea typeface="+mn-ea"/>
                <a:cs typeface="+mn-cs"/>
              </a:rPr>
              <a:t>of privileged operation. This allows designers to assign some processes rights to perform</a:t>
            </a:r>
          </a:p>
          <a:p>
            <a:r>
              <a:rPr lang="en-US" sz="1200" b="0" i="0" u="none" strike="noStrike" kern="1200" baseline="0" dirty="0" smtClean="0">
                <a:solidFill>
                  <a:schemeClr val="tx1"/>
                </a:solidFill>
                <a:latin typeface="+mn-lt"/>
                <a:ea typeface="+mn-ea"/>
                <a:cs typeface="+mn-cs"/>
              </a:rPr>
              <a:t>certain supervisory functions without granting them unrestricted access to the system.</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8</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47</a:t>
            </a:fld>
            <a:endParaRPr lang="en-US"/>
          </a:p>
        </p:txBody>
      </p:sp>
    </p:spTree>
    <p:extLst>
      <p:ext uri="{BB962C8B-B14F-4D97-AF65-F5344CB8AC3E}">
        <p14:creationId xmlns:p14="http://schemas.microsoft.com/office/powerpoint/2010/main" val="28481741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separation of duties and responsibilities </a:t>
            </a:r>
            <a:r>
              <a:rPr lang="en-US" sz="1200" b="0" i="0" u="none" strike="noStrike" kern="1200" baseline="0" dirty="0" smtClean="0">
                <a:solidFill>
                  <a:schemeClr val="tx1"/>
                </a:solidFill>
                <a:latin typeface="+mn-lt"/>
                <a:ea typeface="+mn-ea"/>
                <a:cs typeface="+mn-cs"/>
              </a:rPr>
              <a:t>A common practice to prevent any single subject</a:t>
            </a:r>
          </a:p>
          <a:p>
            <a:r>
              <a:rPr lang="en-US" sz="1200" b="0" i="0" u="none" strike="noStrike" kern="1200" baseline="0" dirty="0" smtClean="0">
                <a:solidFill>
                  <a:schemeClr val="tx1"/>
                </a:solidFill>
                <a:latin typeface="+mn-lt"/>
                <a:ea typeface="+mn-ea"/>
                <a:cs typeface="+mn-cs"/>
              </a:rPr>
              <a:t>from being able to circumvent or disable security mechanisms. When core administration or</a:t>
            </a:r>
          </a:p>
          <a:p>
            <a:r>
              <a:rPr lang="en-US" sz="1200" b="0" i="0" u="none" strike="noStrike" kern="1200" baseline="0" dirty="0" smtClean="0">
                <a:solidFill>
                  <a:schemeClr val="tx1"/>
                </a:solidFill>
                <a:latin typeface="+mn-lt"/>
                <a:ea typeface="+mn-ea"/>
                <a:cs typeface="+mn-cs"/>
              </a:rPr>
              <a:t>high-authority responsibilities are divided among several subjects, no one subject has sufficient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access to perform significant malicious activities or bypass imposed security controls.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8</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smtClean="0"/>
          </a:p>
          <a:p>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48</a:t>
            </a:fld>
            <a:endParaRPr lang="en-US"/>
          </a:p>
        </p:txBody>
      </p:sp>
    </p:spTree>
    <p:extLst>
      <p:ext uri="{BB962C8B-B14F-4D97-AF65-F5344CB8AC3E}">
        <p14:creationId xmlns:p14="http://schemas.microsoft.com/office/powerpoint/2010/main" val="19951973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9041" name="Slide Image Placeholder 1"/>
          <p:cNvSpPr>
            <a:spLocks noGrp="1" noRot="1" noChangeAspect="1" noTextEdit="1"/>
          </p:cNvSpPr>
          <p:nvPr>
            <p:ph type="sldImg"/>
          </p:nvPr>
        </p:nvSpPr>
        <p:spPr>
          <a:ln/>
        </p:spPr>
      </p:sp>
      <p:sp>
        <p:nvSpPr>
          <p:cNvPr id="1879042" name="Notes Placeholder 2"/>
          <p:cNvSpPr>
            <a:spLocks noGrp="1"/>
          </p:cNvSpPr>
          <p:nvPr>
            <p:ph type="body" idx="1"/>
          </p:nvPr>
        </p:nvSpPr>
        <p:spPr>
          <a:noFill/>
          <a:ln/>
        </p:spPr>
        <p:txBody>
          <a:bodyPr/>
          <a:lstStyle/>
          <a:p>
            <a:r>
              <a:rPr lang="en-US" sz="1200" b="1" i="0" u="none" strike="noStrike" kern="1200" baseline="0" dirty="0" smtClean="0">
                <a:solidFill>
                  <a:schemeClr val="tx1"/>
                </a:solidFill>
                <a:latin typeface="+mn-lt"/>
                <a:ea typeface="+mn-ea"/>
                <a:cs typeface="+mn-cs"/>
              </a:rPr>
              <a:t>privileged account management (PAM) </a:t>
            </a:r>
            <a:r>
              <a:rPr lang="en-US" sz="1200" b="0" i="0" u="none" strike="noStrike" kern="1200" baseline="0" dirty="0" smtClean="0">
                <a:solidFill>
                  <a:schemeClr val="tx1"/>
                </a:solidFill>
                <a:latin typeface="+mn-lt"/>
                <a:ea typeface="+mn-ea"/>
                <a:cs typeface="+mn-cs"/>
              </a:rPr>
              <a:t>Identity and access management (IAM) solutions</a:t>
            </a:r>
          </a:p>
          <a:p>
            <a:r>
              <a:rPr lang="en-US" sz="1200" b="0" i="0" u="none" strike="noStrike" kern="1200" baseline="0" dirty="0" smtClean="0">
                <a:solidFill>
                  <a:schemeClr val="tx1"/>
                </a:solidFill>
                <a:latin typeface="+mn-lt"/>
                <a:ea typeface="+mn-ea"/>
                <a:cs typeface="+mn-cs"/>
              </a:rPr>
              <a:t>that restrict access to privileged accounts or that detect when accounts use any elevated privileges.</a:t>
            </a:r>
          </a:p>
          <a:p>
            <a:r>
              <a:rPr lang="en-US" sz="1200" b="0" i="0" u="none" strike="noStrike" kern="1200" baseline="0" dirty="0" smtClean="0">
                <a:solidFill>
                  <a:schemeClr val="tx1"/>
                </a:solidFill>
                <a:latin typeface="+mn-lt"/>
                <a:ea typeface="+mn-ea"/>
                <a:cs typeface="+mn-cs"/>
              </a:rPr>
              <a:t>In this context, privileged accounts are administrator accounts or any accounts that</a:t>
            </a:r>
          </a:p>
          <a:p>
            <a:r>
              <a:rPr lang="en-US" sz="1200" b="0" i="0" u="none" strike="noStrike" kern="1200" baseline="0" dirty="0" smtClean="0">
                <a:solidFill>
                  <a:schemeClr val="tx1"/>
                </a:solidFill>
                <a:latin typeface="+mn-lt"/>
                <a:ea typeface="+mn-ea"/>
                <a:cs typeface="+mn-cs"/>
              </a:rPr>
              <a:t>have specific elevated privileges.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user </a:t>
            </a:r>
            <a:r>
              <a:rPr lang="en-US" sz="1200" b="0" i="0" u="none" strike="noStrike" kern="1200" baseline="0" dirty="0" smtClean="0">
                <a:solidFill>
                  <a:schemeClr val="tx1"/>
                </a:solidFill>
                <a:latin typeface="+mn-lt"/>
                <a:ea typeface="+mn-ea"/>
                <a:cs typeface="+mn-cs"/>
              </a:rPr>
              <a:t>Any person who has access to the secured system. A user’s access is tied to their work</a:t>
            </a:r>
          </a:p>
          <a:p>
            <a:r>
              <a:rPr lang="en-US" sz="1200" b="0" i="0" u="none" strike="noStrike" kern="1200" baseline="0" dirty="0" smtClean="0">
                <a:solidFill>
                  <a:schemeClr val="tx1"/>
                </a:solidFill>
                <a:latin typeface="+mn-lt"/>
                <a:ea typeface="+mn-ea"/>
                <a:cs typeface="+mn-cs"/>
              </a:rPr>
              <a:t>tasks and is limited so they have only enough access to perform the tasks necessary for their</a:t>
            </a:r>
          </a:p>
          <a:p>
            <a:r>
              <a:rPr lang="en-US" sz="1200" b="0" i="0" u="none" strike="noStrike" kern="1200" baseline="0" dirty="0" smtClean="0">
                <a:solidFill>
                  <a:schemeClr val="tx1"/>
                </a:solidFill>
                <a:latin typeface="+mn-lt"/>
                <a:ea typeface="+mn-ea"/>
                <a:cs typeface="+mn-cs"/>
              </a:rPr>
              <a:t>job position (in other words, principle of least privilege). Also referred to as an end user and</a:t>
            </a:r>
          </a:p>
          <a:p>
            <a:r>
              <a:rPr lang="en-US" sz="1200" b="0" i="0" u="none" strike="noStrike" kern="1200" baseline="0" dirty="0" smtClean="0">
                <a:solidFill>
                  <a:schemeClr val="tx1"/>
                </a:solidFill>
                <a:latin typeface="+mn-lt"/>
                <a:ea typeface="+mn-ea"/>
                <a:cs typeface="+mn-cs"/>
              </a:rPr>
              <a:t>employee.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8</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smtClean="0"/>
          </a:p>
          <a:p>
            <a:pPr eaLnBrk="1" hangingPunct="1"/>
            <a:endParaRPr lang="en-US" dirty="0" smtClean="0"/>
          </a:p>
          <a:p>
            <a:pPr eaLnBrk="1" hangingPunct="1"/>
            <a:r>
              <a:rPr lang="en-US" dirty="0" smtClean="0"/>
              <a:t>ISC2 </a:t>
            </a:r>
            <a:r>
              <a:rPr lang="en-US" dirty="0"/>
              <a:t>refers to Privileged Entities, Shon Harris just refers to Administrative Management and separation of duties</a:t>
            </a:r>
          </a:p>
          <a:p>
            <a:pPr eaLnBrk="1" hangingPunct="1"/>
            <a:endParaRPr lang="en-US" dirty="0"/>
          </a:p>
          <a:p>
            <a:pPr eaLnBrk="1" hangingPunct="1"/>
            <a:r>
              <a:rPr lang="en-US" baseline="0" dirty="0"/>
              <a:t>Privilege monitoring:  managing the privileged entities</a:t>
            </a:r>
          </a:p>
          <a:p>
            <a:pPr eaLnBrk="1" hangingPunct="1"/>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Sources:</a:t>
            </a:r>
            <a:endParaRPr lang="en-US" dirty="0"/>
          </a:p>
          <a:p>
            <a:pPr eaLnBrk="1" hangingPunct="1"/>
            <a:r>
              <a:rPr lang="en-US" dirty="0"/>
              <a:t>Sybex refers to privileged entity controls on page 511</a:t>
            </a:r>
          </a:p>
        </p:txBody>
      </p:sp>
      <p:sp>
        <p:nvSpPr>
          <p:cNvPr id="1879043" name="Slide Number Placeholder 3"/>
          <p:cNvSpPr>
            <a:spLocks noGrp="1"/>
          </p:cNvSpPr>
          <p:nvPr>
            <p:ph type="sldNum" sz="quarter" idx="5"/>
          </p:nvPr>
        </p:nvSpPr>
        <p:spPr>
          <a:noFill/>
        </p:spPr>
        <p:txBody>
          <a:bodyPr/>
          <a:lstStyle/>
          <a:p>
            <a:fld id="{813AA2DC-757E-4F72-BA53-9F1E04CFAB6F}" type="slidenum">
              <a:rPr lang="en-US" smtClean="0">
                <a:solidFill>
                  <a:srgbClr val="000000"/>
                </a:solidFill>
                <a:cs typeface="Arial" charset="0"/>
              </a:rPr>
              <a:pPr/>
              <a:t>49</a:t>
            </a:fld>
            <a:endParaRPr lang="en-US" dirty="0">
              <a:solidFill>
                <a:srgbClr val="000000"/>
              </a:solidFill>
              <a:cs typeface="Arial" charset="0"/>
            </a:endParaRPr>
          </a:p>
        </p:txBody>
      </p:sp>
    </p:spTree>
    <p:extLst>
      <p:ext uri="{BB962C8B-B14F-4D97-AF65-F5344CB8AC3E}">
        <p14:creationId xmlns:p14="http://schemas.microsoft.com/office/powerpoint/2010/main" val="23698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job rotation </a:t>
            </a:r>
            <a:r>
              <a:rPr lang="en-US" sz="1200" b="0" i="0" u="none" strike="noStrike" kern="1200" baseline="0" dirty="0" smtClean="0">
                <a:solidFill>
                  <a:schemeClr val="tx1"/>
                </a:solidFill>
                <a:latin typeface="+mn-lt"/>
                <a:ea typeface="+mn-ea"/>
                <a:cs typeface="+mn-cs"/>
              </a:rPr>
              <a:t>A means by which an organization improves its overall security by rotating</a:t>
            </a:r>
          </a:p>
          <a:p>
            <a:r>
              <a:rPr lang="en-US" sz="1200" b="0" i="0" u="none" strike="noStrike" kern="1200" baseline="0" dirty="0" smtClean="0">
                <a:solidFill>
                  <a:schemeClr val="tx1"/>
                </a:solidFill>
                <a:latin typeface="+mn-lt"/>
                <a:ea typeface="+mn-ea"/>
                <a:cs typeface="+mn-cs"/>
              </a:rPr>
              <a:t>employees among numerous job positions. Job rotation serves two functions. First, it provides</a:t>
            </a:r>
          </a:p>
          <a:p>
            <a:r>
              <a:rPr lang="en-US" sz="1200" b="0" i="0" u="none" strike="noStrike" kern="1200" baseline="0" dirty="0" smtClean="0">
                <a:solidFill>
                  <a:schemeClr val="tx1"/>
                </a:solidFill>
                <a:latin typeface="+mn-lt"/>
                <a:ea typeface="+mn-ea"/>
                <a:cs typeface="+mn-cs"/>
              </a:rPr>
              <a:t>a type of knowledge redundancy. Second, moving personnel around reduces the risk of</a:t>
            </a:r>
          </a:p>
          <a:p>
            <a:r>
              <a:rPr lang="en-US" sz="1200" b="0" i="0" u="none" strike="noStrike" kern="1200" baseline="0" dirty="0" smtClean="0">
                <a:solidFill>
                  <a:schemeClr val="tx1"/>
                </a:solidFill>
                <a:latin typeface="+mn-lt"/>
                <a:ea typeface="+mn-ea"/>
                <a:cs typeface="+mn-cs"/>
              </a:rPr>
              <a:t>fraud, data modification, theft, sabotage, and misuse of information.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sz="1000" b="1" dirty="0" smtClean="0"/>
          </a:p>
          <a:p>
            <a:pPr eaLnBrk="1" hangingPunct="1">
              <a:spcBef>
                <a:spcPts val="0"/>
              </a:spcBef>
            </a:pPr>
            <a:endParaRPr lang="en-US" sz="1000" b="1" dirty="0" smtClean="0"/>
          </a:p>
          <a:p>
            <a:pPr eaLnBrk="1" hangingPunct="1">
              <a:spcBef>
                <a:spcPts val="0"/>
              </a:spcBef>
            </a:pPr>
            <a:r>
              <a:rPr lang="en-US" sz="1000" b="1" dirty="0" smtClean="0"/>
              <a:t>Job Rotation/Rotation of Duties</a:t>
            </a:r>
            <a:r>
              <a:rPr lang="en-US" sz="1000" dirty="0" smtClean="0"/>
              <a:t>: </a:t>
            </a:r>
          </a:p>
          <a:p>
            <a:pPr marL="171450" indent="-171450" eaLnBrk="1" hangingPunct="1">
              <a:spcBef>
                <a:spcPts val="0"/>
              </a:spcBef>
              <a:buFont typeface="Arial" panose="020B0604020202020204" pitchFamily="34" charset="0"/>
              <a:buChar char="•"/>
            </a:pPr>
            <a:r>
              <a:rPr lang="en-US" sz="1200" kern="1200" dirty="0" smtClean="0">
                <a:solidFill>
                  <a:schemeClr val="tx1"/>
                </a:solidFill>
                <a:effectLst/>
                <a:latin typeface="+mn-lt"/>
                <a:ea typeface="+mn-ea"/>
                <a:cs typeface="+mn-cs"/>
              </a:rPr>
              <a:t>Rotation of responsibilities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Builds skill redundancy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Can mitigate fraud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Can relieve worker burnout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Some companies find the cost of job rotation not worthy of the practice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Can be implemented through mandatory vacations</a:t>
            </a:r>
          </a:p>
          <a:p>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50</a:t>
            </a:fld>
            <a:endParaRPr lang="en-US"/>
          </a:p>
        </p:txBody>
      </p:sp>
    </p:spTree>
    <p:extLst>
      <p:ext uri="{BB962C8B-B14F-4D97-AF65-F5344CB8AC3E}">
        <p14:creationId xmlns:p14="http://schemas.microsoft.com/office/powerpoint/2010/main" val="6487792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b="1" i="0" u="none" strike="noStrike" kern="1200" baseline="0" dirty="0" smtClean="0">
                <a:solidFill>
                  <a:schemeClr val="tx1"/>
                </a:solidFill>
                <a:latin typeface="+mn-lt"/>
                <a:ea typeface="+mn-ea"/>
                <a:cs typeface="+mn-cs"/>
              </a:rPr>
              <a:t>service-level</a:t>
            </a:r>
          </a:p>
          <a:p>
            <a:r>
              <a:rPr lang="en-US" sz="1200" b="1" i="0" u="none" strike="noStrike" kern="1200" baseline="0" dirty="0" smtClean="0">
                <a:solidFill>
                  <a:schemeClr val="tx1"/>
                </a:solidFill>
                <a:latin typeface="+mn-lt"/>
                <a:ea typeface="+mn-ea"/>
                <a:cs typeface="+mn-cs"/>
              </a:rPr>
              <a:t>agreement (SLA), service level agreement </a:t>
            </a:r>
            <a:r>
              <a:rPr lang="en-US" sz="1200" b="0" i="0" u="none" strike="noStrike" kern="1200" baseline="0" dirty="0" smtClean="0">
                <a:solidFill>
                  <a:schemeClr val="tx1"/>
                </a:solidFill>
                <a:latin typeface="+mn-lt"/>
                <a:ea typeface="+mn-ea"/>
                <a:cs typeface="+mn-cs"/>
              </a:rPr>
              <a:t>An agreement that specifies</a:t>
            </a:r>
          </a:p>
          <a:p>
            <a:r>
              <a:rPr lang="en-US" sz="1200" b="0" i="0" u="none" strike="noStrike" kern="1200" baseline="0" dirty="0" smtClean="0">
                <a:solidFill>
                  <a:schemeClr val="tx1"/>
                </a:solidFill>
                <a:latin typeface="+mn-lt"/>
                <a:ea typeface="+mn-ea"/>
                <a:cs typeface="+mn-cs"/>
              </a:rPr>
              <a:t>performance requirements for a vendor. A contractual obligation to your clients that requires</a:t>
            </a:r>
          </a:p>
          <a:p>
            <a:r>
              <a:rPr lang="en-US" sz="1200" b="0" i="0" u="none" strike="noStrike" kern="1200" baseline="0" dirty="0" smtClean="0">
                <a:solidFill>
                  <a:schemeClr val="tx1"/>
                </a:solidFill>
                <a:latin typeface="+mn-lt"/>
                <a:ea typeface="+mn-ea"/>
                <a:cs typeface="+mn-cs"/>
              </a:rPr>
              <a:t>you to implement sound practices. Also used to ensure acceptable levels of service from suppliers.</a:t>
            </a:r>
          </a:p>
          <a:p>
            <a:r>
              <a:rPr lang="en-US" sz="1200" b="0" i="0" u="none" strike="noStrike" kern="1200" baseline="0" dirty="0" smtClean="0">
                <a:solidFill>
                  <a:schemeClr val="tx1"/>
                </a:solidFill>
                <a:latin typeface="+mn-lt"/>
                <a:ea typeface="+mn-ea"/>
                <a:cs typeface="+mn-cs"/>
              </a:rPr>
              <a:t>This agreement may use mean time between failures (MTBF) and mean time to repair</a:t>
            </a:r>
          </a:p>
          <a:p>
            <a:r>
              <a:rPr lang="en-US" sz="1200" b="0" i="0" u="none" strike="noStrike" kern="1200" baseline="0" dirty="0" smtClean="0">
                <a:solidFill>
                  <a:schemeClr val="tx1"/>
                </a:solidFill>
                <a:latin typeface="+mn-lt"/>
                <a:ea typeface="+mn-ea"/>
                <a:cs typeface="+mn-cs"/>
              </a:rPr>
              <a:t>(MTTR) as performance measures.</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attestation </a:t>
            </a:r>
            <a:r>
              <a:rPr lang="en-US" sz="1200" b="0" i="0" u="none" strike="noStrike" kern="1200" baseline="0" dirty="0" smtClean="0">
                <a:solidFill>
                  <a:schemeClr val="tx1"/>
                </a:solidFill>
                <a:latin typeface="+mn-lt"/>
                <a:ea typeface="+mn-ea"/>
                <a:cs typeface="+mn-cs"/>
              </a:rPr>
              <a:t>The verification and validation of something as true and accurate.</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right to audit clause </a:t>
            </a:r>
            <a:r>
              <a:rPr lang="en-US" sz="1200" b="0" i="0" u="none" strike="noStrike" kern="1200" baseline="0" dirty="0" smtClean="0">
                <a:solidFill>
                  <a:schemeClr val="tx1"/>
                </a:solidFill>
                <a:latin typeface="+mn-lt"/>
                <a:ea typeface="+mn-ea"/>
                <a:cs typeface="+mn-cs"/>
              </a:rPr>
              <a:t>A cloud service provider (CSP) service-level</a:t>
            </a:r>
          </a:p>
          <a:p>
            <a:r>
              <a:rPr lang="en-US" sz="1200" b="0" i="0" u="none" strike="noStrike" kern="1200" baseline="0" dirty="0" smtClean="0">
                <a:solidFill>
                  <a:schemeClr val="tx1"/>
                </a:solidFill>
                <a:latin typeface="+mn-lt"/>
                <a:ea typeface="+mn-ea"/>
                <a:cs typeface="+mn-cs"/>
              </a:rPr>
              <a:t>agreement (SLA) statement</a:t>
            </a:r>
          </a:p>
          <a:p>
            <a:r>
              <a:rPr lang="en-US" sz="1200" b="0" i="0" u="none" strike="noStrike" kern="1200" baseline="0" dirty="0" smtClean="0">
                <a:solidFill>
                  <a:schemeClr val="tx1"/>
                </a:solidFill>
                <a:latin typeface="+mn-lt"/>
                <a:ea typeface="+mn-ea"/>
                <a:cs typeface="+mn-cs"/>
              </a:rPr>
              <a:t>that gives the customer the ability to investigate performance, compliance, and violation</a:t>
            </a:r>
          </a:p>
          <a:p>
            <a:r>
              <a:rPr lang="en-US" sz="1200" b="0" i="0" u="none" strike="noStrike" kern="1200" baseline="0" dirty="0" smtClean="0">
                <a:solidFill>
                  <a:schemeClr val="tx1"/>
                </a:solidFill>
                <a:latin typeface="+mn-lt"/>
                <a:ea typeface="+mn-ea"/>
                <a:cs typeface="+mn-cs"/>
              </a:rPr>
              <a:t>issues in the cloud service.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endParaRPr lang="en-US" sz="1200" b="0" i="0" u="none" strike="noStrike" kern="1200" baseline="0" dirty="0" smtClean="0">
              <a:solidFill>
                <a:schemeClr val="tx1"/>
              </a:solidFill>
              <a:latin typeface="+mn-lt"/>
              <a:ea typeface="+mn-ea"/>
              <a:cs typeface="+mn-cs"/>
            </a:endParaRPr>
          </a:p>
          <a:p>
            <a:r>
              <a:rPr lang="en-US" dirty="0" smtClean="0"/>
              <a:t>Attestation  </a:t>
            </a:r>
            <a:r>
              <a:rPr lang="en-US" dirty="0"/>
              <a:t>3</a:t>
            </a:r>
            <a:r>
              <a:rPr lang="en-US" baseline="30000" dirty="0"/>
              <a:t>rd</a:t>
            </a:r>
            <a:r>
              <a:rPr lang="en-US" baseline="0" dirty="0"/>
              <a:t> party assessment of a service provider to determine security posture</a:t>
            </a:r>
            <a:endParaRPr lang="en-US" dirty="0"/>
          </a:p>
          <a:p>
            <a:r>
              <a:rPr lang="en-US" dirty="0"/>
              <a:t>Right to Pentest/Right to Audit  (authority</a:t>
            </a:r>
            <a:r>
              <a:rPr lang="en-US" baseline="0" dirty="0"/>
              <a:t> to conduct their own testing of a service provider)</a:t>
            </a:r>
            <a:endParaRPr lang="en-US" dirty="0"/>
          </a:p>
          <a:p>
            <a:r>
              <a:rPr lang="en-US" dirty="0"/>
              <a:t>Vendor Governance (vendor management)</a:t>
            </a:r>
            <a:r>
              <a:rPr lang="en-US" baseline="0" dirty="0"/>
              <a:t>  to ensure you continually get sufficient quality from 3</a:t>
            </a:r>
            <a:r>
              <a:rPr lang="en-US" baseline="30000" dirty="0"/>
              <a:t>rd</a:t>
            </a:r>
            <a:r>
              <a:rPr lang="en-US" baseline="0" dirty="0"/>
              <a:t> party provider</a:t>
            </a:r>
            <a:endParaRPr lang="en-US" dirty="0"/>
          </a:p>
          <a:p>
            <a:endParaRPr lang="en-US" dirty="0"/>
          </a:p>
          <a:p>
            <a:r>
              <a:rPr lang="en-US" sz="1200" b="1" kern="1200" dirty="0">
                <a:solidFill>
                  <a:schemeClr val="tx1"/>
                </a:solidFill>
                <a:effectLst/>
                <a:latin typeface="+mn-lt"/>
                <a:ea typeface="+mn-ea"/>
                <a:cs typeface="+mn-cs"/>
              </a:rPr>
              <a:t>Key Components of an SLA</a:t>
            </a:r>
            <a:r>
              <a:rPr lang="en-US" sz="1200" kern="1200" dirty="0">
                <a:solidFill>
                  <a:schemeClr val="tx1"/>
                </a:solidFill>
                <a:effectLst/>
                <a:latin typeface="+mn-lt"/>
                <a:ea typeface="+mn-ea"/>
                <a:cs typeface="+mn-cs"/>
              </a:rPr>
              <a:t>:</a:t>
            </a:r>
          </a:p>
          <a:p>
            <a:pPr marL="457200" lvl="1" indent="0">
              <a:buFont typeface="Arial" panose="020B0604020202020204" pitchFamily="34" charset="0"/>
              <a:buNone/>
            </a:pPr>
            <a:r>
              <a:rPr lang="en-US" sz="1200" kern="1200" dirty="0">
                <a:solidFill>
                  <a:schemeClr val="tx1"/>
                </a:solidFill>
                <a:effectLst/>
                <a:latin typeface="+mn-lt"/>
                <a:ea typeface="+mn-ea"/>
                <a:cs typeface="+mn-cs"/>
              </a:rPr>
              <a:t>Services</a:t>
            </a:r>
          </a:p>
          <a:p>
            <a:pPr marL="914400" lvl="2" indent="0">
              <a:buFont typeface="Wingdings" panose="05000000000000000000" pitchFamily="2" charset="2"/>
              <a:buNone/>
            </a:pPr>
            <a:r>
              <a:rPr lang="en-US" sz="1200" kern="1200" dirty="0">
                <a:solidFill>
                  <a:schemeClr val="tx1"/>
                </a:solidFill>
                <a:effectLst/>
                <a:latin typeface="+mn-lt"/>
                <a:ea typeface="+mn-ea"/>
                <a:cs typeface="+mn-cs"/>
              </a:rPr>
              <a:t>Specifics of service provided</a:t>
            </a:r>
          </a:p>
          <a:p>
            <a:pPr marL="914400" lvl="2" indent="0">
              <a:buFont typeface="Wingdings" panose="05000000000000000000" pitchFamily="2" charset="2"/>
              <a:buNone/>
            </a:pPr>
            <a:r>
              <a:rPr lang="en-US" sz="1200" kern="1200" dirty="0">
                <a:solidFill>
                  <a:schemeClr val="tx1"/>
                </a:solidFill>
                <a:effectLst/>
                <a:latin typeface="+mn-lt"/>
                <a:ea typeface="+mn-ea"/>
                <a:cs typeface="+mn-cs"/>
              </a:rPr>
              <a:t>Conditions of service availability</a:t>
            </a:r>
          </a:p>
          <a:p>
            <a:pPr marL="914400" lvl="2" indent="0">
              <a:buFont typeface="Wingdings" panose="05000000000000000000" pitchFamily="2" charset="2"/>
              <a:buNone/>
            </a:pPr>
            <a:r>
              <a:rPr lang="en-US" sz="1200" kern="1200" dirty="0">
                <a:solidFill>
                  <a:schemeClr val="tx1"/>
                </a:solidFill>
                <a:effectLst/>
                <a:latin typeface="+mn-lt"/>
                <a:ea typeface="+mn-ea"/>
                <a:cs typeface="+mn-cs"/>
              </a:rPr>
              <a:t>Standards</a:t>
            </a:r>
          </a:p>
          <a:p>
            <a:pPr marL="914400" lvl="2" indent="0">
              <a:buFont typeface="Wingdings" panose="05000000000000000000" pitchFamily="2" charset="2"/>
              <a:buNone/>
            </a:pPr>
            <a:r>
              <a:rPr lang="en-US" sz="1200" kern="1200" dirty="0">
                <a:solidFill>
                  <a:schemeClr val="tx1"/>
                </a:solidFill>
                <a:effectLst/>
                <a:latin typeface="+mn-lt"/>
                <a:ea typeface="+mn-ea"/>
                <a:cs typeface="+mn-cs"/>
              </a:rPr>
              <a:t>Responsibilities of both parties</a:t>
            </a:r>
          </a:p>
          <a:p>
            <a:pPr marL="914400" lvl="2" indent="0">
              <a:buFont typeface="Wingdings" panose="05000000000000000000" pitchFamily="2" charset="2"/>
              <a:buNone/>
            </a:pPr>
            <a:r>
              <a:rPr lang="en-US" sz="1200" kern="1200" dirty="0">
                <a:solidFill>
                  <a:schemeClr val="tx1"/>
                </a:solidFill>
                <a:effectLst/>
                <a:latin typeface="+mn-lt"/>
                <a:ea typeface="+mn-ea"/>
                <a:cs typeface="+mn-cs"/>
              </a:rPr>
              <a:t>Escalation procedures</a:t>
            </a:r>
          </a:p>
          <a:p>
            <a:pPr marL="914400" lvl="2" indent="0">
              <a:buFont typeface="Wingdings" panose="05000000000000000000" pitchFamily="2" charset="2"/>
              <a:buNone/>
            </a:pPr>
            <a:r>
              <a:rPr lang="en-US" sz="1200" kern="1200" dirty="0">
                <a:solidFill>
                  <a:schemeClr val="tx1"/>
                </a:solidFill>
                <a:effectLst/>
                <a:latin typeface="+mn-lt"/>
                <a:ea typeface="+mn-ea"/>
                <a:cs typeface="+mn-cs"/>
              </a:rPr>
              <a:t>Cost/service tradeoffs</a:t>
            </a:r>
          </a:p>
          <a:p>
            <a:pPr marL="457200" lvl="1" indent="0">
              <a:buFont typeface="Arial" panose="020B0604020202020204" pitchFamily="34" charset="0"/>
              <a:buNone/>
            </a:pPr>
            <a:r>
              <a:rPr lang="en-US" sz="1200" kern="1200" dirty="0">
                <a:solidFill>
                  <a:schemeClr val="tx1"/>
                </a:solidFill>
                <a:effectLst/>
                <a:latin typeface="+mn-lt"/>
                <a:ea typeface="+mn-ea"/>
                <a:cs typeface="+mn-cs"/>
              </a:rPr>
              <a:t>Management</a:t>
            </a:r>
          </a:p>
          <a:p>
            <a:pPr marL="914400" lvl="2" indent="0">
              <a:buFont typeface="Wingdings" panose="05000000000000000000" pitchFamily="2" charset="2"/>
              <a:buNone/>
            </a:pPr>
            <a:r>
              <a:rPr lang="en-US" sz="1200" kern="1200" dirty="0">
                <a:solidFill>
                  <a:schemeClr val="tx1"/>
                </a:solidFill>
                <a:effectLst/>
                <a:latin typeface="+mn-lt"/>
                <a:ea typeface="+mn-ea"/>
                <a:cs typeface="+mn-cs"/>
              </a:rPr>
              <a:t>Definitions of measurement standards and methods</a:t>
            </a:r>
          </a:p>
          <a:p>
            <a:pPr marL="914400" lvl="2" indent="0">
              <a:buFont typeface="Wingdings" panose="05000000000000000000" pitchFamily="2" charset="2"/>
              <a:buNone/>
            </a:pPr>
            <a:r>
              <a:rPr lang="en-US" sz="1200" kern="1200" dirty="0">
                <a:solidFill>
                  <a:schemeClr val="tx1"/>
                </a:solidFill>
                <a:effectLst/>
                <a:latin typeface="+mn-lt"/>
                <a:ea typeface="+mn-ea"/>
                <a:cs typeface="+mn-cs"/>
              </a:rPr>
              <a:t>Reporting process, contents, and frequency</a:t>
            </a:r>
          </a:p>
          <a:p>
            <a:pPr marL="914400" lvl="2" indent="0">
              <a:buFont typeface="Wingdings" panose="05000000000000000000" pitchFamily="2" charset="2"/>
              <a:buNone/>
            </a:pPr>
            <a:r>
              <a:rPr lang="en-US" sz="1200" kern="1200" dirty="0">
                <a:solidFill>
                  <a:schemeClr val="tx1"/>
                </a:solidFill>
                <a:effectLst/>
                <a:latin typeface="+mn-lt"/>
                <a:ea typeface="+mn-ea"/>
                <a:cs typeface="+mn-cs"/>
              </a:rPr>
              <a:t>Dispute resolution process</a:t>
            </a:r>
          </a:p>
          <a:p>
            <a:pPr marL="914400" lvl="2" indent="0">
              <a:buFont typeface="Wingdings" panose="05000000000000000000" pitchFamily="2" charset="2"/>
              <a:buNone/>
            </a:pPr>
            <a:r>
              <a:rPr lang="en-US" sz="1200" kern="1200" dirty="0">
                <a:solidFill>
                  <a:schemeClr val="tx1"/>
                </a:solidFill>
                <a:effectLst/>
                <a:latin typeface="+mn-lt"/>
                <a:ea typeface="+mn-ea"/>
                <a:cs typeface="+mn-cs"/>
              </a:rPr>
              <a:t>Indemnification clause protecting customer from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party litigation due to service level breaches</a:t>
            </a:r>
          </a:p>
          <a:p>
            <a:pPr marL="914400" lvl="2" indent="0">
              <a:buFont typeface="Wingdings" panose="05000000000000000000" pitchFamily="2" charset="2"/>
              <a:buNone/>
            </a:pPr>
            <a:r>
              <a:rPr lang="en-US" sz="1200" kern="1200" dirty="0">
                <a:solidFill>
                  <a:schemeClr val="tx1"/>
                </a:solidFill>
                <a:effectLst/>
                <a:latin typeface="+mn-lt"/>
                <a:ea typeface="+mn-ea"/>
                <a:cs typeface="+mn-cs"/>
              </a:rPr>
              <a:t>Mechanism for updating the agreement as required</a:t>
            </a:r>
          </a:p>
          <a:p>
            <a:endParaRPr lang="en-US" dirty="0"/>
          </a:p>
        </p:txBody>
      </p:sp>
      <p:sp>
        <p:nvSpPr>
          <p:cNvPr id="4" name="Slide Number Placeholder 3"/>
          <p:cNvSpPr>
            <a:spLocks noGrp="1"/>
          </p:cNvSpPr>
          <p:nvPr>
            <p:ph type="sldNum" sz="quarter" idx="10"/>
          </p:nvPr>
        </p:nvSpPr>
        <p:spPr/>
        <p:txBody>
          <a:bodyPr/>
          <a:lstStyle/>
          <a:p>
            <a:pPr>
              <a:defRPr/>
            </a:pPr>
            <a:fld id="{3A0FB3EE-E4F1-4985-825D-4E3A9C3E3743}" type="slidenum">
              <a:rPr lang="en-US" smtClean="0">
                <a:solidFill>
                  <a:srgbClr val="000000"/>
                </a:solidFill>
              </a:rPr>
              <a:pPr>
                <a:defRPr/>
              </a:pPr>
              <a:t>51</a:t>
            </a:fld>
            <a:endParaRPr lang="en-US" dirty="0">
              <a:solidFill>
                <a:srgbClr val="000000"/>
              </a:solidFill>
            </a:endParaRPr>
          </a:p>
        </p:txBody>
      </p:sp>
    </p:spTree>
    <p:extLst>
      <p:ext uri="{BB962C8B-B14F-4D97-AF65-F5344CB8AC3E}">
        <p14:creationId xmlns:p14="http://schemas.microsoft.com/office/powerpoint/2010/main" val="15918632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Other considerations</a:t>
            </a:r>
            <a:r>
              <a:rPr lang="en-US" sz="1200" kern="1200" dirty="0">
                <a:solidFill>
                  <a:schemeClr val="tx1"/>
                </a:solidFill>
                <a:effectLst/>
                <a:latin typeface="+mn-lt"/>
                <a:ea typeface="+mn-ea"/>
                <a:cs typeface="+mn-cs"/>
              </a:rPr>
              <a:t>:</a:t>
            </a:r>
          </a:p>
          <a:p>
            <a:pPr lvl="1"/>
            <a:r>
              <a:rPr lang="en-US" sz="1200" kern="1200" dirty="0">
                <a:solidFill>
                  <a:schemeClr val="tx1"/>
                </a:solidFill>
                <a:effectLst/>
                <a:latin typeface="+mn-lt"/>
                <a:ea typeface="+mn-ea"/>
                <a:cs typeface="+mn-cs"/>
              </a:rPr>
              <a:t>Storage and Transportation</a:t>
            </a:r>
          </a:p>
          <a:p>
            <a:pPr lvl="1"/>
            <a:r>
              <a:rPr lang="en-US" sz="1200" kern="1200" dirty="0">
                <a:solidFill>
                  <a:schemeClr val="tx1"/>
                </a:solidFill>
                <a:effectLst/>
                <a:latin typeface="+mn-lt"/>
                <a:ea typeface="+mn-ea"/>
                <a:cs typeface="+mn-cs"/>
              </a:rPr>
              <a:t>Cleaning and Destruction</a:t>
            </a:r>
          </a:p>
          <a:p>
            <a:pPr lvl="1"/>
            <a:r>
              <a:rPr lang="en-US" sz="1200" kern="1200" dirty="0">
                <a:solidFill>
                  <a:schemeClr val="tx1"/>
                </a:solidFill>
                <a:effectLst/>
                <a:latin typeface="+mn-lt"/>
                <a:ea typeface="+mn-ea"/>
                <a:cs typeface="+mn-cs"/>
              </a:rPr>
              <a:t>Shredding</a:t>
            </a:r>
          </a:p>
          <a:p>
            <a:pPr lvl="1"/>
            <a:r>
              <a:rPr lang="en-US" sz="1200" kern="1200" dirty="0">
                <a:solidFill>
                  <a:schemeClr val="tx1"/>
                </a:solidFill>
                <a:effectLst/>
                <a:latin typeface="+mn-lt"/>
                <a:ea typeface="+mn-ea"/>
                <a:cs typeface="+mn-cs"/>
              </a:rPr>
              <a:t>Overwriting</a:t>
            </a:r>
          </a:p>
          <a:p>
            <a:pPr lvl="1"/>
            <a:r>
              <a:rPr lang="en-US" sz="1200" kern="1200" dirty="0">
                <a:solidFill>
                  <a:schemeClr val="tx1"/>
                </a:solidFill>
                <a:effectLst/>
                <a:latin typeface="+mn-lt"/>
                <a:ea typeface="+mn-ea"/>
                <a:cs typeface="+mn-cs"/>
              </a:rPr>
              <a:t>Degaussing</a:t>
            </a:r>
          </a:p>
          <a:p>
            <a:endParaRPr lang="en-US" dirty="0"/>
          </a:p>
          <a:p>
            <a:r>
              <a:rPr lang="en-US" b="1" dirty="0"/>
              <a:t>Disposal/Reuse</a:t>
            </a:r>
            <a:r>
              <a:rPr lang="en-US" dirty="0"/>
              <a:t>:</a:t>
            </a:r>
          </a:p>
          <a:p>
            <a:pPr marL="457200" lvl="1" indent="0">
              <a:buFont typeface="Arial" panose="020B0604020202020204" pitchFamily="34" charset="0"/>
              <a:buNone/>
            </a:pPr>
            <a:r>
              <a:rPr lang="en-US" dirty="0"/>
              <a:t>Residual</a:t>
            </a:r>
            <a:r>
              <a:rPr lang="en-US" baseline="0" dirty="0"/>
              <a:t> data must be removed</a:t>
            </a:r>
          </a:p>
          <a:p>
            <a:pPr marL="914400" lvl="2" indent="0">
              <a:buFont typeface="Wingdings" panose="05000000000000000000" pitchFamily="2" charset="2"/>
              <a:buNone/>
            </a:pPr>
            <a:r>
              <a:rPr lang="en-US" baseline="0" dirty="0"/>
              <a:t>Degaussing</a:t>
            </a:r>
          </a:p>
          <a:p>
            <a:pPr marL="914400" lvl="2" indent="0">
              <a:buFont typeface="Wingdings" panose="05000000000000000000" pitchFamily="2" charset="2"/>
              <a:buNone/>
            </a:pPr>
            <a:r>
              <a:rPr lang="en-US" baseline="0" dirty="0"/>
              <a:t>Overwriting tools</a:t>
            </a:r>
          </a:p>
          <a:p>
            <a:pPr marL="914400" lvl="2" indent="0">
              <a:buFont typeface="Wingdings" panose="05000000000000000000" pitchFamily="2" charset="2"/>
              <a:buNone/>
            </a:pPr>
            <a:r>
              <a:rPr lang="en-US" baseline="0" dirty="0"/>
              <a:t>Destroying the media</a:t>
            </a:r>
            <a:endParaRPr lang="en-US" dirty="0"/>
          </a:p>
        </p:txBody>
      </p:sp>
      <p:sp>
        <p:nvSpPr>
          <p:cNvPr id="4" name="Slide Number Placeholder 3"/>
          <p:cNvSpPr>
            <a:spLocks noGrp="1"/>
          </p:cNvSpPr>
          <p:nvPr>
            <p:ph type="sldNum" sz="quarter" idx="10"/>
          </p:nvPr>
        </p:nvSpPr>
        <p:spPr/>
        <p:txBody>
          <a:bodyPr/>
          <a:lstStyle/>
          <a:p>
            <a:fld id="{4C31D66F-C936-42B3-ABB8-5B88B02CBD6C}" type="slidenum">
              <a:rPr lang="en-US" smtClean="0"/>
              <a:t>53</a:t>
            </a:fld>
            <a:endParaRPr lang="en-US" dirty="0"/>
          </a:p>
        </p:txBody>
      </p:sp>
    </p:spTree>
    <p:extLst>
      <p:ext uri="{BB962C8B-B14F-4D97-AF65-F5344CB8AC3E}">
        <p14:creationId xmlns:p14="http://schemas.microsoft.com/office/powerpoint/2010/main" val="37217275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b="1" dirty="0"/>
              <a:t>Backups</a:t>
            </a:r>
            <a:r>
              <a:rPr lang="en-US" dirty="0"/>
              <a:t>:</a:t>
            </a:r>
          </a:p>
          <a:p>
            <a:pPr marL="457200" lvl="1" indent="0">
              <a:buFont typeface="Arial" panose="020B0604020202020204" pitchFamily="34" charset="0"/>
              <a:buNone/>
            </a:pPr>
            <a:r>
              <a:rPr lang="en-US" dirty="0"/>
              <a:t>Contain info that is regularly processed</a:t>
            </a:r>
            <a:r>
              <a:rPr lang="en-US" baseline="0" dirty="0"/>
              <a:t> by the system users</a:t>
            </a:r>
            <a:endParaRPr lang="en-US" dirty="0"/>
          </a:p>
          <a:p>
            <a:pPr marL="457200" lvl="1" indent="0">
              <a:buFont typeface="Arial" panose="020B0604020202020204" pitchFamily="34" charset="0"/>
              <a:buNone/>
            </a:pPr>
            <a:endParaRPr lang="en-US" dirty="0"/>
          </a:p>
          <a:p>
            <a:pPr marL="0" lvl="0" indent="0">
              <a:buFont typeface="Arial" panose="020B0604020202020204" pitchFamily="34" charset="0"/>
              <a:buNone/>
            </a:pPr>
            <a:r>
              <a:rPr lang="en-US" b="1" dirty="0"/>
              <a:t>Archives</a:t>
            </a:r>
            <a:r>
              <a:rPr lang="en-US" dirty="0"/>
              <a:t>:</a:t>
            </a:r>
          </a:p>
          <a:p>
            <a:pPr marL="457200" lvl="1" indent="0">
              <a:buFont typeface="Arial" panose="020B0604020202020204" pitchFamily="34" charset="0"/>
              <a:buNone/>
            </a:pPr>
            <a:r>
              <a:rPr lang="en-US" dirty="0"/>
              <a:t>Contains info</a:t>
            </a:r>
            <a:r>
              <a:rPr lang="en-US" baseline="0" dirty="0"/>
              <a:t> that is needed for historical purpose but not in continual use</a:t>
            </a:r>
            <a:endParaRPr lang="en-US" dirty="0"/>
          </a:p>
          <a:p>
            <a:pPr marL="457200" lvl="1" indent="0">
              <a:buFont typeface="Arial" panose="020B0604020202020204" pitchFamily="34" charset="0"/>
              <a:buNone/>
            </a:pPr>
            <a:endParaRPr lang="en-US" dirty="0"/>
          </a:p>
          <a:p>
            <a:pPr marL="0" lvl="0" indent="0">
              <a:buFont typeface="Arial" panose="020B0604020202020204" pitchFamily="34" charset="0"/>
              <a:buNone/>
            </a:pPr>
            <a:r>
              <a:rPr lang="en-US" b="1" dirty="0"/>
              <a:t>Cloud Storage</a:t>
            </a:r>
            <a:r>
              <a:rPr lang="en-US" dirty="0"/>
              <a:t>:</a:t>
            </a:r>
          </a:p>
          <a:p>
            <a:pPr marL="457200" lvl="1" indent="0">
              <a:buFont typeface="Arial" panose="020B0604020202020204" pitchFamily="34" charset="0"/>
              <a:buNone/>
            </a:pPr>
            <a:r>
              <a:rPr lang="en-US" dirty="0"/>
              <a:t>Made up of many</a:t>
            </a:r>
            <a:r>
              <a:rPr lang="en-US" baseline="0" dirty="0"/>
              <a:t> distributed resources that act as one</a:t>
            </a:r>
          </a:p>
          <a:p>
            <a:pPr marL="457200" lvl="1" indent="0">
              <a:buFont typeface="Arial" panose="020B0604020202020204" pitchFamily="34" charset="0"/>
              <a:buNone/>
            </a:pPr>
            <a:r>
              <a:rPr lang="en-US" baseline="0" dirty="0"/>
              <a:t>Highly fault tolerant thru redundancy and distribution of data</a:t>
            </a:r>
          </a:p>
          <a:p>
            <a:pPr marL="457200" lvl="1" indent="0">
              <a:buFont typeface="Arial" panose="020B0604020202020204" pitchFamily="34" charset="0"/>
              <a:buNone/>
            </a:pPr>
            <a:r>
              <a:rPr lang="en-US" baseline="0" dirty="0"/>
              <a:t>Highly durable thru the creation of versioned copies</a:t>
            </a:r>
          </a:p>
          <a:p>
            <a:pPr marL="457200" lvl="1" indent="0">
              <a:buFont typeface="Arial" panose="020B0604020202020204" pitchFamily="34" charset="0"/>
              <a:buNone/>
            </a:pPr>
            <a:r>
              <a:rPr lang="en-US" baseline="0" dirty="0"/>
              <a:t>Security concerns:</a:t>
            </a:r>
          </a:p>
          <a:p>
            <a:pPr marL="914400" lvl="2" indent="0">
              <a:buFont typeface="Wingdings" panose="05000000000000000000" pitchFamily="2" charset="2"/>
              <a:buNone/>
            </a:pPr>
            <a:r>
              <a:rPr lang="en-US" baseline="0" dirty="0"/>
              <a:t>Unauthorized physical access to the data because the data is distributed among many locations</a:t>
            </a:r>
          </a:p>
          <a:p>
            <a:pPr marL="914400" lvl="2" indent="0">
              <a:buFont typeface="Wingdings" panose="05000000000000000000" pitchFamily="2" charset="2"/>
              <a:buNone/>
            </a:pPr>
            <a:r>
              <a:rPr lang="en-US" baseline="0" dirty="0"/>
              <a:t>The number of people with access to the data who could be compromised</a:t>
            </a:r>
          </a:p>
          <a:p>
            <a:pPr marL="914400" lvl="2" indent="0">
              <a:buFont typeface="Wingdings" panose="05000000000000000000" pitchFamily="2" charset="2"/>
              <a:buNone/>
            </a:pPr>
            <a:r>
              <a:rPr lang="en-US" baseline="0" dirty="0"/>
              <a:t>Increased number of networks the data travels over</a:t>
            </a:r>
          </a:p>
          <a:p>
            <a:pPr marL="914400" lvl="2" indent="0">
              <a:buFont typeface="Wingdings" panose="05000000000000000000" pitchFamily="2" charset="2"/>
              <a:buNone/>
            </a:pPr>
            <a:r>
              <a:rPr lang="en-US" baseline="0" dirty="0"/>
              <a:t>Erroneous actions, faulty equipment, a bug or criminal activities may lead to other customers gaining access to the data</a:t>
            </a:r>
            <a:endParaRPr lang="en-US" dirty="0"/>
          </a:p>
          <a:p>
            <a:pPr marL="457200" lvl="1" indent="0">
              <a:buFont typeface="Arial" panose="020B0604020202020204" pitchFamily="34" charset="0"/>
              <a:buNone/>
            </a:pPr>
            <a:endParaRPr lang="en-US" dirty="0"/>
          </a:p>
          <a:p>
            <a:pPr marL="0" lvl="0" indent="0">
              <a:buFont typeface="Arial" panose="020B0604020202020204" pitchFamily="34" charset="0"/>
              <a:buNone/>
            </a:pPr>
            <a:r>
              <a:rPr lang="en-US" b="1" dirty="0"/>
              <a:t>Virtual Storage</a:t>
            </a:r>
            <a:r>
              <a:rPr lang="en-US" dirty="0"/>
              <a:t>:</a:t>
            </a:r>
          </a:p>
          <a:p>
            <a:pPr marL="457200" lvl="1" indent="0">
              <a:buFont typeface="Arial" panose="020B0604020202020204" pitchFamily="34" charset="0"/>
              <a:buNone/>
            </a:pPr>
            <a:r>
              <a:rPr lang="en-US" b="1" dirty="0"/>
              <a:t>Block virtualization</a:t>
            </a:r>
            <a:r>
              <a:rPr lang="en-US" dirty="0"/>
              <a:t>:</a:t>
            </a:r>
            <a:r>
              <a:rPr lang="en-US" baseline="0" dirty="0"/>
              <a:t> the abstraction of logical storage from physical storage</a:t>
            </a:r>
          </a:p>
          <a:p>
            <a:pPr marL="457200" lvl="1" indent="0">
              <a:buFont typeface="Arial" panose="020B0604020202020204" pitchFamily="34" charset="0"/>
              <a:buNone/>
            </a:pPr>
            <a:r>
              <a:rPr lang="en-US" b="1" baseline="0" dirty="0"/>
              <a:t>File virtualization</a:t>
            </a:r>
            <a:r>
              <a:rPr lang="en-US" baseline="0" dirty="0"/>
              <a:t>: eliminates dependencies between the data accessed at the file level and the location where the files are physically stored</a:t>
            </a:r>
            <a:endParaRPr lang="en-US" dirty="0"/>
          </a:p>
          <a:p>
            <a:pPr marL="457200" lvl="1" indent="0">
              <a:buFont typeface="Arial" panose="020B0604020202020204" pitchFamily="34" charset="0"/>
              <a:buNone/>
            </a:pPr>
            <a:r>
              <a:rPr lang="en-US" b="1" dirty="0"/>
              <a:t>Types:</a:t>
            </a:r>
          </a:p>
          <a:p>
            <a:pPr marL="914400" lvl="2" indent="0">
              <a:buFont typeface="Wingdings" panose="05000000000000000000" pitchFamily="2" charset="2"/>
              <a:buNone/>
            </a:pPr>
            <a:r>
              <a:rPr lang="en-US" b="1" dirty="0"/>
              <a:t>Host-based:</a:t>
            </a:r>
            <a:r>
              <a:rPr lang="en-US" b="1" baseline="0" dirty="0"/>
              <a:t> </a:t>
            </a:r>
            <a:r>
              <a:rPr lang="en-US" dirty="0"/>
              <a:t>requires additional SW running on the host as a privilege task/process</a:t>
            </a:r>
          </a:p>
          <a:p>
            <a:pPr marL="914400" lvl="2" indent="0">
              <a:buFont typeface="Wingdings" panose="05000000000000000000" pitchFamily="2" charset="2"/>
              <a:buNone/>
            </a:pPr>
            <a:r>
              <a:rPr lang="en-US" b="1" dirty="0"/>
              <a:t>Storage device-based</a:t>
            </a:r>
            <a:r>
              <a:rPr lang="en-US" dirty="0"/>
              <a:t>:</a:t>
            </a:r>
            <a:r>
              <a:rPr lang="en-US" baseline="0" dirty="0"/>
              <a:t> </a:t>
            </a:r>
            <a:r>
              <a:rPr lang="en-US" dirty="0"/>
              <a:t>supports the direct attachment of other storage controllers</a:t>
            </a:r>
          </a:p>
          <a:p>
            <a:pPr marL="914400" lvl="2" indent="0">
              <a:buFont typeface="Wingdings" panose="05000000000000000000" pitchFamily="2" charset="2"/>
              <a:buNone/>
            </a:pPr>
            <a:r>
              <a:rPr lang="en-US" b="1" dirty="0"/>
              <a:t>Network</a:t>
            </a:r>
            <a:r>
              <a:rPr lang="en-US" b="1" baseline="0" dirty="0"/>
              <a:t>-based</a:t>
            </a:r>
            <a:r>
              <a:rPr lang="en-US" baseline="0" dirty="0"/>
              <a:t>: uses a network-based device (i.e. a server or smart switch) and uses iSCSI or Fibre Channel networks to connect to a SAN</a:t>
            </a:r>
            <a:endParaRPr lang="en-US" dirty="0"/>
          </a:p>
          <a:p>
            <a:endParaRPr lang="en-US" dirty="0"/>
          </a:p>
        </p:txBody>
      </p:sp>
      <p:sp>
        <p:nvSpPr>
          <p:cNvPr id="4" name="Slide Number Placeholder 3"/>
          <p:cNvSpPr>
            <a:spLocks noGrp="1"/>
          </p:cNvSpPr>
          <p:nvPr>
            <p:ph type="sldNum" sz="quarter" idx="10"/>
          </p:nvPr>
        </p:nvSpPr>
        <p:spPr/>
        <p:txBody>
          <a:bodyPr/>
          <a:lstStyle/>
          <a:p>
            <a:fld id="{4C31D66F-C936-42B3-ABB8-5B88B02CBD6C}" type="slidenum">
              <a:rPr lang="en-US" smtClean="0"/>
              <a:t>54</a:t>
            </a:fld>
            <a:endParaRPr lang="en-US" dirty="0"/>
          </a:p>
        </p:txBody>
      </p:sp>
    </p:spTree>
    <p:extLst>
      <p:ext uri="{BB962C8B-B14F-4D97-AF65-F5344CB8AC3E}">
        <p14:creationId xmlns:p14="http://schemas.microsoft.com/office/powerpoint/2010/main" val="19855444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whole-disk</a:t>
            </a:r>
          </a:p>
          <a:p>
            <a:r>
              <a:rPr lang="en-US" sz="1200" b="1" i="0" u="none" strike="noStrike" kern="1200" baseline="0" dirty="0" smtClean="0">
                <a:solidFill>
                  <a:schemeClr val="tx1"/>
                </a:solidFill>
                <a:latin typeface="+mn-lt"/>
                <a:ea typeface="+mn-ea"/>
                <a:cs typeface="+mn-cs"/>
              </a:rPr>
              <a:t>encryption (WDE) </a:t>
            </a:r>
            <a:r>
              <a:rPr lang="en-US" sz="1200" b="0" i="0" u="none" strike="noStrike" kern="1200" baseline="0" dirty="0" smtClean="0">
                <a:solidFill>
                  <a:schemeClr val="tx1"/>
                </a:solidFill>
                <a:latin typeface="+mn-lt"/>
                <a:ea typeface="+mn-ea"/>
                <a:cs typeface="+mn-cs"/>
              </a:rPr>
              <a:t>A storage security mechanism that encrypts all of the data</a:t>
            </a:r>
          </a:p>
          <a:p>
            <a:r>
              <a:rPr lang="en-US" sz="1200" b="0" i="0" u="none" strike="noStrike" kern="1200" baseline="0" dirty="0" smtClean="0">
                <a:solidFill>
                  <a:schemeClr val="tx1"/>
                </a:solidFill>
                <a:latin typeface="+mn-lt"/>
                <a:ea typeface="+mn-ea"/>
                <a:cs typeface="+mn-cs"/>
              </a:rPr>
              <a:t>on a storage device with a single master symmetric encryption key. Aka full-disk</a:t>
            </a:r>
          </a:p>
          <a:p>
            <a:r>
              <a:rPr lang="en-US" sz="1200" b="0" i="0" u="none" strike="noStrike" kern="1200" baseline="0" dirty="0" smtClean="0">
                <a:solidFill>
                  <a:schemeClr val="tx1"/>
                </a:solidFill>
                <a:latin typeface="+mn-lt"/>
                <a:ea typeface="+mn-ea"/>
                <a:cs typeface="+mn-cs"/>
              </a:rPr>
              <a:t>encryption</a:t>
            </a:r>
          </a:p>
          <a:p>
            <a:r>
              <a:rPr lang="en-US" sz="1200" b="0" i="0" u="none" strike="noStrike" kern="1200" baseline="0" dirty="0" smtClean="0">
                <a:solidFill>
                  <a:schemeClr val="tx1"/>
                </a:solidFill>
                <a:latin typeface="+mn-lt"/>
                <a:ea typeface="+mn-ea"/>
                <a:cs typeface="+mn-cs"/>
              </a:rPr>
              <a:t>(FDE).</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personally identifiable information (PII) </a:t>
            </a:r>
            <a:r>
              <a:rPr lang="en-US" sz="1200" b="0" i="0" u="none" strike="noStrike" kern="1200" baseline="0" dirty="0" smtClean="0">
                <a:solidFill>
                  <a:schemeClr val="tx1"/>
                </a:solidFill>
                <a:latin typeface="+mn-lt"/>
                <a:ea typeface="+mn-ea"/>
                <a:cs typeface="+mn-cs"/>
              </a:rPr>
              <a:t>Any data item that can be easily and/or obviously</a:t>
            </a:r>
          </a:p>
          <a:p>
            <a:r>
              <a:rPr lang="en-US" sz="1200" b="0" i="0" u="none" strike="noStrike" kern="1200" baseline="0" dirty="0" smtClean="0">
                <a:solidFill>
                  <a:schemeClr val="tx1"/>
                </a:solidFill>
                <a:latin typeface="+mn-lt"/>
                <a:ea typeface="+mn-ea"/>
                <a:cs typeface="+mn-cs"/>
              </a:rPr>
              <a:t>traced back to the person of origin or concern.</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55</a:t>
            </a:fld>
            <a:endParaRPr lang="en-US"/>
          </a:p>
        </p:txBody>
      </p:sp>
    </p:spTree>
    <p:extLst>
      <p:ext uri="{BB962C8B-B14F-4D97-AF65-F5344CB8AC3E}">
        <p14:creationId xmlns:p14="http://schemas.microsoft.com/office/powerpoint/2010/main" val="37930349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Trusted Platform Module (TPM) </a:t>
            </a:r>
            <a:r>
              <a:rPr lang="en-US" sz="1200" b="0" i="0" u="none" strike="noStrike" kern="1200" baseline="0" dirty="0" smtClean="0">
                <a:solidFill>
                  <a:schemeClr val="tx1"/>
                </a:solidFill>
                <a:latin typeface="+mn-lt"/>
                <a:ea typeface="+mn-ea"/>
                <a:cs typeface="+mn-cs"/>
              </a:rPr>
              <a:t>A </a:t>
            </a:r>
            <a:r>
              <a:rPr lang="en-US" sz="1200" b="0" i="0" u="none" strike="noStrike" kern="1200" baseline="0" dirty="0" err="1" smtClean="0">
                <a:solidFill>
                  <a:schemeClr val="tx1"/>
                </a:solidFill>
                <a:latin typeface="+mn-lt"/>
                <a:ea typeface="+mn-ea"/>
                <a:cs typeface="+mn-cs"/>
              </a:rPr>
              <a:t>cryptoprocessor</a:t>
            </a:r>
            <a:r>
              <a:rPr lang="en-US" sz="1200" b="0" i="0" u="none" strike="noStrike" kern="1200" baseline="0" dirty="0" smtClean="0">
                <a:solidFill>
                  <a:schemeClr val="tx1"/>
                </a:solidFill>
                <a:latin typeface="+mn-lt"/>
                <a:ea typeface="+mn-ea"/>
                <a:cs typeface="+mn-cs"/>
              </a:rPr>
              <a:t> chip on a mainboard used to store</a:t>
            </a:r>
          </a:p>
          <a:p>
            <a:r>
              <a:rPr lang="en-US" sz="1200" b="0" i="0" u="none" strike="noStrike" kern="1200" baseline="0" dirty="0" smtClean="0">
                <a:solidFill>
                  <a:schemeClr val="tx1"/>
                </a:solidFill>
                <a:latin typeface="+mn-lt"/>
                <a:ea typeface="+mn-ea"/>
                <a:cs typeface="+mn-cs"/>
              </a:rPr>
              <a:t>and process cryptographic keys for the purposes of a hardware supported/implemented</a:t>
            </a:r>
          </a:p>
          <a:p>
            <a:r>
              <a:rPr lang="en-US" sz="1200" b="0" i="0" u="none" strike="noStrike" kern="1200" baseline="0" dirty="0" smtClean="0">
                <a:solidFill>
                  <a:schemeClr val="tx1"/>
                </a:solidFill>
                <a:latin typeface="+mn-lt"/>
                <a:ea typeface="+mn-ea"/>
                <a:cs typeface="+mn-cs"/>
              </a:rPr>
              <a:t>hard drive encryption system.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8</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56</a:t>
            </a:fld>
            <a:endParaRPr lang="en-US"/>
          </a:p>
        </p:txBody>
      </p:sp>
    </p:spTree>
    <p:extLst>
      <p:ext uri="{BB962C8B-B14F-4D97-AF65-F5344CB8AC3E}">
        <p14:creationId xmlns:p14="http://schemas.microsoft.com/office/powerpoint/2010/main" val="30420426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4097" name="Slide Image Placeholder 1"/>
          <p:cNvSpPr>
            <a:spLocks noGrp="1" noRot="1" noChangeAspect="1" noTextEdit="1"/>
          </p:cNvSpPr>
          <p:nvPr>
            <p:ph type="sldImg"/>
          </p:nvPr>
        </p:nvSpPr>
        <p:spPr>
          <a:ln/>
        </p:spPr>
      </p:sp>
      <p:sp>
        <p:nvSpPr>
          <p:cNvPr id="1924098" name="Notes Placeholder 2"/>
          <p:cNvSpPr>
            <a:spLocks noGrp="1"/>
          </p:cNvSpPr>
          <p:nvPr>
            <p:ph type="body" idx="1"/>
          </p:nvPr>
        </p:nvSpPr>
        <p:spPr>
          <a:noFill/>
          <a:ln/>
        </p:spPr>
        <p:txBody>
          <a:bodyPr/>
          <a:lstStyle/>
          <a:p>
            <a:pPr eaLnBrk="1" hangingPunct="1">
              <a:spcBef>
                <a:spcPts val="0"/>
              </a:spcBef>
              <a:spcAft>
                <a:spcPts val="0"/>
              </a:spcAft>
              <a:buClr>
                <a:srgbClr val="FF9900"/>
              </a:buClr>
              <a:buSzPct val="70000"/>
            </a:pPr>
            <a:r>
              <a:rPr lang="en-US" dirty="0">
                <a:cs typeface="Arial" charset="0"/>
              </a:rPr>
              <a:t>(ISC)2</a:t>
            </a:r>
            <a:r>
              <a:rPr lang="en-US" baseline="0" dirty="0">
                <a:cs typeface="Arial" charset="0"/>
              </a:rPr>
              <a:t> page 663</a:t>
            </a:r>
          </a:p>
          <a:p>
            <a:pPr defTabSz="873161" eaLnBrk="1" hangingPunct="1">
              <a:spcBef>
                <a:spcPts val="0"/>
              </a:spcBef>
              <a:spcAft>
                <a:spcPts val="0"/>
              </a:spcAft>
              <a:buClr>
                <a:srgbClr val="FF9900"/>
              </a:buClr>
              <a:buSzPct val="70000"/>
              <a:defRPr/>
            </a:pPr>
            <a:r>
              <a:rPr lang="en-US" dirty="0">
                <a:cs typeface="Arial" charset="0"/>
              </a:rPr>
              <a:t>The process of responding to events forms the basis of process management</a:t>
            </a:r>
          </a:p>
          <a:p>
            <a:pPr defTabSz="873161" eaLnBrk="1" hangingPunct="1">
              <a:spcBef>
                <a:spcPts val="0"/>
              </a:spcBef>
              <a:spcAft>
                <a:spcPts val="0"/>
              </a:spcAft>
              <a:buClr>
                <a:srgbClr val="FF9900"/>
              </a:buClr>
              <a:buSzPct val="70000"/>
              <a:defRPr/>
            </a:pPr>
            <a:endParaRPr lang="en-US" dirty="0">
              <a:cs typeface="Arial" charset="0"/>
            </a:endParaRPr>
          </a:p>
          <a:p>
            <a:pPr defTabSz="873161" eaLnBrk="1" hangingPunct="1">
              <a:spcBef>
                <a:spcPts val="0"/>
              </a:spcBef>
              <a:spcAft>
                <a:spcPts val="0"/>
              </a:spcAft>
              <a:buClr>
                <a:srgbClr val="FF9900"/>
              </a:buClr>
              <a:buSzPct val="70000"/>
              <a:defRPr/>
            </a:pPr>
            <a:r>
              <a:rPr lang="en-US" u="sng" dirty="0">
                <a:cs typeface="Arial" charset="0"/>
              </a:rPr>
              <a:t>Principles of Problem Management:  </a:t>
            </a:r>
          </a:p>
          <a:p>
            <a:pPr defTabSz="873161" eaLnBrk="1" hangingPunct="1">
              <a:spcBef>
                <a:spcPts val="0"/>
              </a:spcBef>
              <a:spcAft>
                <a:spcPts val="0"/>
              </a:spcAft>
              <a:buClr>
                <a:srgbClr val="FF9900"/>
              </a:buClr>
              <a:buSzPct val="70000"/>
              <a:defRPr/>
            </a:pPr>
            <a:r>
              <a:rPr lang="en-US" dirty="0">
                <a:cs typeface="Arial" charset="0"/>
              </a:rPr>
              <a:t>Prevent problems and resulting incidents from occurring</a:t>
            </a:r>
          </a:p>
          <a:p>
            <a:pPr defTabSz="873161" eaLnBrk="1" hangingPunct="1">
              <a:spcBef>
                <a:spcPts val="0"/>
              </a:spcBef>
              <a:spcAft>
                <a:spcPts val="0"/>
              </a:spcAft>
              <a:buClr>
                <a:srgbClr val="FF9900"/>
              </a:buClr>
              <a:buSzPct val="70000"/>
              <a:defRPr/>
            </a:pPr>
            <a:r>
              <a:rPr lang="en-US" dirty="0">
                <a:cs typeface="Arial" charset="0"/>
              </a:rPr>
              <a:t>Eliminate reoccurring incidents</a:t>
            </a:r>
          </a:p>
          <a:p>
            <a:pPr defTabSz="873161" eaLnBrk="1" hangingPunct="1">
              <a:spcBef>
                <a:spcPts val="0"/>
              </a:spcBef>
              <a:spcAft>
                <a:spcPts val="0"/>
              </a:spcAft>
              <a:buClr>
                <a:srgbClr val="FF9900"/>
              </a:buClr>
              <a:buSzPct val="70000"/>
              <a:defRPr/>
            </a:pPr>
            <a:r>
              <a:rPr lang="en-US" dirty="0">
                <a:cs typeface="Arial" charset="0"/>
              </a:rPr>
              <a:t>Minimize impact of incidents</a:t>
            </a:r>
          </a:p>
          <a:p>
            <a:pPr eaLnBrk="1" hangingPunct="1">
              <a:spcBef>
                <a:spcPts val="0"/>
              </a:spcBef>
              <a:spcAft>
                <a:spcPts val="0"/>
              </a:spcAft>
              <a:buClr>
                <a:srgbClr val="FF9900"/>
              </a:buClr>
              <a:buSzPct val="70000"/>
            </a:pPr>
            <a:endParaRPr lang="en-US" baseline="0" dirty="0">
              <a:cs typeface="Arial" charset="0"/>
            </a:endParaRPr>
          </a:p>
          <a:p>
            <a:pPr eaLnBrk="1" hangingPunct="1">
              <a:spcBef>
                <a:spcPts val="0"/>
              </a:spcBef>
              <a:spcAft>
                <a:spcPts val="0"/>
              </a:spcAft>
              <a:buClr>
                <a:srgbClr val="FF9900"/>
              </a:buClr>
              <a:buSzPct val="70000"/>
            </a:pPr>
            <a:r>
              <a:rPr lang="en-US" u="sng" dirty="0">
                <a:cs typeface="Arial" charset="0"/>
              </a:rPr>
              <a:t>Conflicts between problem management and incident management:</a:t>
            </a:r>
          </a:p>
          <a:p>
            <a:pPr eaLnBrk="1" hangingPunct="1">
              <a:spcBef>
                <a:spcPts val="0"/>
              </a:spcBef>
              <a:spcAft>
                <a:spcPts val="0"/>
              </a:spcAft>
              <a:buClr>
                <a:srgbClr val="FF9900"/>
              </a:buClr>
              <a:buSzPct val="70000"/>
            </a:pPr>
            <a:r>
              <a:rPr lang="en-US" dirty="0">
                <a:cs typeface="Arial" charset="0"/>
              </a:rPr>
              <a:t>Incident management is concerned with restoring service as quickly as possible</a:t>
            </a:r>
          </a:p>
          <a:p>
            <a:pPr eaLnBrk="1" hangingPunct="1">
              <a:spcBef>
                <a:spcPts val="0"/>
              </a:spcBef>
              <a:spcAft>
                <a:spcPts val="0"/>
              </a:spcAft>
              <a:buClr>
                <a:srgbClr val="FF9900"/>
              </a:buClr>
              <a:buSzPct val="70000"/>
            </a:pPr>
            <a:r>
              <a:rPr lang="en-US" dirty="0">
                <a:cs typeface="Arial" charset="0"/>
              </a:rPr>
              <a:t>Problem management is concerned with determining and eliminating the cause</a:t>
            </a:r>
          </a:p>
          <a:p>
            <a:pPr eaLnBrk="1" hangingPunct="1">
              <a:spcBef>
                <a:spcPts val="0"/>
              </a:spcBef>
              <a:spcAft>
                <a:spcPts val="0"/>
              </a:spcAft>
              <a:buClr>
                <a:srgbClr val="FF9900"/>
              </a:buClr>
              <a:buSzPct val="70000"/>
            </a:pPr>
            <a:endParaRPr lang="en-US" dirty="0">
              <a:cs typeface="Arial" charset="0"/>
            </a:endParaRPr>
          </a:p>
          <a:p>
            <a:pPr eaLnBrk="1" hangingPunct="1">
              <a:spcBef>
                <a:spcPts val="0"/>
              </a:spcBef>
              <a:spcAft>
                <a:spcPts val="0"/>
              </a:spcAft>
              <a:buClr>
                <a:srgbClr val="FF9900"/>
              </a:buClr>
              <a:buSzPct val="70000"/>
            </a:pPr>
            <a:r>
              <a:rPr lang="en-US" u="sng" dirty="0">
                <a:cs typeface="Arial" charset="0"/>
              </a:rPr>
              <a:t>Critical Success Factors (CSF)</a:t>
            </a:r>
          </a:p>
          <a:p>
            <a:pPr eaLnBrk="1" hangingPunct="1">
              <a:spcBef>
                <a:spcPts val="0"/>
              </a:spcBef>
              <a:spcAft>
                <a:spcPts val="0"/>
              </a:spcAft>
              <a:buClr>
                <a:srgbClr val="FF9900"/>
              </a:buClr>
              <a:buSzPct val="70000"/>
            </a:pPr>
            <a:r>
              <a:rPr lang="en-US" dirty="0">
                <a:cs typeface="Arial" charset="0"/>
              </a:rPr>
              <a:t>Avoid repeat incidents</a:t>
            </a:r>
          </a:p>
          <a:p>
            <a:pPr eaLnBrk="1" hangingPunct="1">
              <a:spcBef>
                <a:spcPts val="0"/>
              </a:spcBef>
              <a:spcAft>
                <a:spcPts val="0"/>
              </a:spcAft>
              <a:buClr>
                <a:srgbClr val="FF9900"/>
              </a:buClr>
              <a:buSzPct val="70000"/>
            </a:pPr>
            <a:r>
              <a:rPr lang="en-US" dirty="0">
                <a:cs typeface="Arial" charset="0"/>
              </a:rPr>
              <a:t>Minimize impact</a:t>
            </a:r>
          </a:p>
        </p:txBody>
      </p:sp>
      <p:sp>
        <p:nvSpPr>
          <p:cNvPr id="1924099" name="Slide Number Placeholder 3"/>
          <p:cNvSpPr txBox="1">
            <a:spLocks noGrp="1"/>
          </p:cNvSpPr>
          <p:nvPr/>
        </p:nvSpPr>
        <p:spPr bwMode="auto">
          <a:xfrm>
            <a:off x="3883828" y="8829675"/>
            <a:ext cx="2972590" cy="465138"/>
          </a:xfrm>
          <a:prstGeom prst="rect">
            <a:avLst/>
          </a:prstGeom>
          <a:noFill/>
          <a:ln w="9525">
            <a:noFill/>
            <a:miter lim="800000"/>
            <a:headEnd/>
            <a:tailEnd/>
          </a:ln>
        </p:spPr>
        <p:txBody>
          <a:bodyPr lIns="91298" tIns="45649" rIns="91298" bIns="45649" anchor="b"/>
          <a:lstStyle/>
          <a:p>
            <a:pPr algn="r" defTabSz="909807"/>
            <a:fld id="{95540A4D-1A3C-47E5-8228-5840074A6F26}" type="slidenum">
              <a:rPr lang="en-US" sz="1200">
                <a:solidFill>
                  <a:srgbClr val="000000"/>
                </a:solidFill>
              </a:rPr>
              <a:pPr algn="r" defTabSz="909807"/>
              <a:t>57</a:t>
            </a:fld>
            <a:endParaRPr lang="en-US" sz="1200" dirty="0">
              <a:solidFill>
                <a:srgbClr val="000000"/>
              </a:solidFill>
            </a:endParaRPr>
          </a:p>
        </p:txBody>
      </p:sp>
    </p:spTree>
    <p:extLst>
      <p:ext uri="{BB962C8B-B14F-4D97-AF65-F5344CB8AC3E}">
        <p14:creationId xmlns:p14="http://schemas.microsoft.com/office/powerpoint/2010/main" val="40076177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58</a:t>
            </a:fld>
            <a:endParaRPr lang="en-US"/>
          </a:p>
        </p:txBody>
      </p:sp>
    </p:spTree>
    <p:extLst>
      <p:ext uri="{BB962C8B-B14F-4D97-AF65-F5344CB8AC3E}">
        <p14:creationId xmlns:p14="http://schemas.microsoft.com/office/powerpoint/2010/main" val="12566431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Sometimes called CSIRT (computer security incident response</a:t>
            </a:r>
            <a:r>
              <a:rPr lang="en-US" baseline="0" dirty="0" smtClean="0"/>
              <a:t> team) </a:t>
            </a:r>
          </a:p>
          <a:p>
            <a:pPr lvl="0"/>
            <a:r>
              <a:rPr lang="en-US" baseline="0" dirty="0" smtClean="0"/>
              <a:t>Receive alerts, do forensics, from different areas of business, internal part of DR plan, pen testing etc.</a:t>
            </a:r>
          </a:p>
          <a:p>
            <a:pPr lvl="0"/>
            <a:r>
              <a:rPr lang="en-US" baseline="0" dirty="0" err="1" smtClean="0"/>
              <a:t>Skillport</a:t>
            </a:r>
            <a:r>
              <a:rPr lang="en-US" baseline="0" dirty="0" smtClean="0"/>
              <a:t> 2018 CISSP</a:t>
            </a:r>
          </a:p>
          <a:p>
            <a:pPr lvl="0"/>
            <a:endParaRPr lang="en-US" baseline="0" dirty="0" smtClean="0"/>
          </a:p>
          <a:p>
            <a:r>
              <a:rPr lang="en-US" sz="1200" b="1" i="0" u="none" strike="noStrike" kern="1200" baseline="0" dirty="0" smtClean="0">
                <a:solidFill>
                  <a:schemeClr val="tx1"/>
                </a:solidFill>
                <a:latin typeface="+mn-lt"/>
                <a:ea typeface="+mn-ea"/>
                <a:cs typeface="+mn-cs"/>
              </a:rPr>
              <a:t>computer security incident response teams (CSIRTs) </a:t>
            </a:r>
            <a:r>
              <a:rPr lang="en-US" sz="1200" b="0" i="0" u="none" strike="noStrike" kern="1200" baseline="0" dirty="0" smtClean="0">
                <a:solidFill>
                  <a:schemeClr val="tx1"/>
                </a:solidFill>
                <a:latin typeface="+mn-lt"/>
                <a:ea typeface="+mn-ea"/>
                <a:cs typeface="+mn-cs"/>
              </a:rPr>
              <a:t>A dedicated team responsible for</a:t>
            </a:r>
          </a:p>
          <a:p>
            <a:r>
              <a:rPr lang="en-US" sz="1200" b="0" i="0" u="none" strike="noStrike" kern="1200" baseline="0" dirty="0" smtClean="0">
                <a:solidFill>
                  <a:schemeClr val="tx1"/>
                </a:solidFill>
                <a:latin typeface="+mn-lt"/>
                <a:ea typeface="+mn-ea"/>
                <a:cs typeface="+mn-cs"/>
              </a:rPr>
              <a:t>investigating any computer security incidents that take place. Aka cyber incident response</a:t>
            </a:r>
          </a:p>
          <a:p>
            <a:r>
              <a:rPr lang="en-US" sz="1200" b="0" i="0" u="none" strike="noStrike" kern="1200" baseline="0" dirty="0" smtClean="0">
                <a:solidFill>
                  <a:schemeClr val="tx1"/>
                </a:solidFill>
                <a:latin typeface="+mn-lt"/>
                <a:ea typeface="+mn-ea"/>
                <a:cs typeface="+mn-cs"/>
              </a:rPr>
              <a:t>teams (CIRTs) or incident response teams (IRTs).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60</a:t>
            </a:fld>
            <a:endParaRPr lang="en-US"/>
          </a:p>
        </p:txBody>
      </p:sp>
    </p:spTree>
    <p:extLst>
      <p:ext uri="{BB962C8B-B14F-4D97-AF65-F5344CB8AC3E}">
        <p14:creationId xmlns:p14="http://schemas.microsoft.com/office/powerpoint/2010/main" val="7089773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4113" name="Rectangle 7"/>
          <p:cNvSpPr>
            <a:spLocks noGrp="1" noChangeArrowheads="1"/>
          </p:cNvSpPr>
          <p:nvPr>
            <p:ph type="sldNum" sz="quarter" idx="5"/>
          </p:nvPr>
        </p:nvSpPr>
        <p:spPr>
          <a:noFill/>
        </p:spPr>
        <p:txBody>
          <a:bodyPr/>
          <a:lstStyle/>
          <a:p>
            <a:fld id="{844C268C-5E6B-4172-8D0A-20C5DA99D607}" type="slidenum">
              <a:rPr lang="en-US" smtClean="0">
                <a:solidFill>
                  <a:srgbClr val="000000"/>
                </a:solidFill>
                <a:cs typeface="Arial" charset="0"/>
              </a:rPr>
              <a:pPr/>
              <a:t>61</a:t>
            </a:fld>
            <a:endParaRPr lang="en-US" dirty="0">
              <a:solidFill>
                <a:srgbClr val="000000"/>
              </a:solidFill>
              <a:cs typeface="Arial" charset="0"/>
            </a:endParaRPr>
          </a:p>
        </p:txBody>
      </p:sp>
      <p:sp>
        <p:nvSpPr>
          <p:cNvPr id="1754114" name="Rectangle 2"/>
          <p:cNvSpPr>
            <a:spLocks noGrp="1" noRot="1" noChangeAspect="1" noChangeArrowheads="1" noTextEdit="1"/>
          </p:cNvSpPr>
          <p:nvPr>
            <p:ph type="sldImg"/>
          </p:nvPr>
        </p:nvSpPr>
        <p:spPr>
          <a:xfrm>
            <a:off x="914400" y="152400"/>
            <a:ext cx="4876800" cy="2743200"/>
          </a:xfrm>
          <a:ln/>
        </p:spPr>
      </p:sp>
      <p:sp>
        <p:nvSpPr>
          <p:cNvPr id="1754115" name="Rectangle 3"/>
          <p:cNvSpPr>
            <a:spLocks noGrp="1" noChangeArrowheads="1"/>
          </p:cNvSpPr>
          <p:nvPr>
            <p:ph type="body" idx="1"/>
          </p:nvPr>
        </p:nvSpPr>
        <p:spPr>
          <a:xfrm>
            <a:off x="299000" y="3048000"/>
            <a:ext cx="6335937" cy="6096000"/>
          </a:xfrm>
          <a:noFill/>
          <a:ln/>
        </p:spPr>
        <p:txBody>
          <a:bodyPr/>
          <a:lstStyle/>
          <a:p>
            <a:r>
              <a:rPr lang="en-US" sz="1200" b="1" i="0" u="none" strike="noStrike" kern="1200" baseline="0" dirty="0" smtClean="0">
                <a:solidFill>
                  <a:schemeClr val="tx1"/>
                </a:solidFill>
                <a:latin typeface="+mn-lt"/>
                <a:ea typeface="+mn-ea"/>
                <a:cs typeface="+mn-cs"/>
              </a:rPr>
              <a:t>incident response, incident response plan (IRP), incident response procedure (IRP)</a:t>
            </a:r>
          </a:p>
          <a:p>
            <a:r>
              <a:rPr lang="en-US" sz="1200" b="0" i="0" u="none" strike="noStrike" kern="1200" baseline="0" dirty="0" smtClean="0">
                <a:solidFill>
                  <a:schemeClr val="tx1"/>
                </a:solidFill>
                <a:latin typeface="+mn-lt"/>
                <a:ea typeface="+mn-ea"/>
                <a:cs typeface="+mn-cs"/>
              </a:rPr>
              <a:t>A planned action to take to handle any violations of security policy. The SOP that defines</a:t>
            </a:r>
          </a:p>
          <a:p>
            <a:r>
              <a:rPr lang="en-US" sz="1200" b="0" i="0" u="none" strike="noStrike" kern="1200" baseline="0" dirty="0" smtClean="0">
                <a:solidFill>
                  <a:schemeClr val="tx1"/>
                </a:solidFill>
                <a:latin typeface="+mn-lt"/>
                <a:ea typeface="+mn-ea"/>
                <a:cs typeface="+mn-cs"/>
              </a:rPr>
              <a:t>how to prevent incidents, how to detect incidents, how to respond to incidents, and how to</a:t>
            </a:r>
          </a:p>
          <a:p>
            <a:r>
              <a:rPr lang="en-US" sz="1200" b="0" i="0" u="none" strike="noStrike" kern="1200" baseline="0" dirty="0" smtClean="0">
                <a:solidFill>
                  <a:schemeClr val="tx1"/>
                </a:solidFill>
                <a:latin typeface="+mn-lt"/>
                <a:ea typeface="+mn-ea"/>
                <a:cs typeface="+mn-cs"/>
              </a:rPr>
              <a:t>return to normal when the incident is concluded. Aka incident response procedure, incident</a:t>
            </a:r>
          </a:p>
          <a:p>
            <a:r>
              <a:rPr lang="en-US" sz="1200" b="0" i="0" u="none" strike="noStrike" kern="1200" baseline="0" dirty="0" smtClean="0">
                <a:solidFill>
                  <a:schemeClr val="tx1"/>
                </a:solidFill>
                <a:latin typeface="+mn-lt"/>
                <a:ea typeface="+mn-ea"/>
                <a:cs typeface="+mn-cs"/>
              </a:rPr>
              <a:t>response process, or incident management. </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computer security incident </a:t>
            </a:r>
            <a:r>
              <a:rPr lang="en-US" sz="1200" b="0" i="0" u="none" strike="noStrike" kern="1200" baseline="0" dirty="0" smtClean="0">
                <a:solidFill>
                  <a:schemeClr val="tx1"/>
                </a:solidFill>
                <a:latin typeface="+mn-lt"/>
                <a:ea typeface="+mn-ea"/>
                <a:cs typeface="+mn-cs"/>
              </a:rPr>
              <a:t>A violation, or imminent threat of a violation, of a security</a:t>
            </a:r>
          </a:p>
          <a:p>
            <a:r>
              <a:rPr lang="en-US" sz="1200" b="0" i="0" u="none" strike="noStrike" kern="1200" baseline="0" dirty="0" smtClean="0">
                <a:solidFill>
                  <a:schemeClr val="tx1"/>
                </a:solidFill>
                <a:latin typeface="+mn-lt"/>
                <a:ea typeface="+mn-ea"/>
                <a:cs typeface="+mn-cs"/>
              </a:rPr>
              <a:t>policy or practice within the organization. Computer security incidents are the result of an</a:t>
            </a:r>
          </a:p>
          <a:p>
            <a:r>
              <a:rPr lang="en-US" sz="1200" b="0" i="0" u="none" strike="noStrike" kern="1200" baseline="0" dirty="0" smtClean="0">
                <a:solidFill>
                  <a:schemeClr val="tx1"/>
                </a:solidFill>
                <a:latin typeface="+mn-lt"/>
                <a:ea typeface="+mn-ea"/>
                <a:cs typeface="+mn-cs"/>
              </a:rPr>
              <a:t>attack, malware infection, or inappropriate usage by employees.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endParaRPr lang="en-US" sz="1200" b="0" i="0" u="none" strike="noStrike" kern="1200" baseline="0" dirty="0" smtClean="0">
              <a:solidFill>
                <a:schemeClr val="tx1"/>
              </a:solidFill>
              <a:latin typeface="+mn-lt"/>
              <a:ea typeface="+mn-ea"/>
              <a:cs typeface="+mn-cs"/>
            </a:endParaRPr>
          </a:p>
          <a:p>
            <a:r>
              <a:rPr lang="en-US" sz="1000" b="1" dirty="0" smtClean="0"/>
              <a:t>Incident</a:t>
            </a:r>
            <a:r>
              <a:rPr lang="en-US" sz="1000" b="1" dirty="0"/>
              <a:t>:</a:t>
            </a:r>
            <a:r>
              <a:rPr lang="en-US" sz="1000" b="1" baseline="0" dirty="0"/>
              <a:t> </a:t>
            </a:r>
            <a:r>
              <a:rPr lang="en-US" sz="1000" dirty="0"/>
              <a:t>Any event that has the potential to negatively impact the business or its assets. It is up to the organization to categorize events that warrant the activation of the incident response escalation process</a:t>
            </a:r>
            <a:r>
              <a:rPr lang="en-US" sz="1000" dirty="0" smtClean="0"/>
              <a:t>.</a:t>
            </a:r>
          </a:p>
          <a:p>
            <a:r>
              <a:rPr lang="en-US" sz="1200" b="1" i="0" u="none" strike="noStrike" kern="1200" baseline="0" dirty="0" smtClean="0">
                <a:solidFill>
                  <a:schemeClr val="tx1"/>
                </a:solidFill>
                <a:latin typeface="+mn-lt"/>
                <a:ea typeface="+mn-ea"/>
                <a:cs typeface="+mn-cs"/>
              </a:rPr>
              <a:t>computer security incident </a:t>
            </a:r>
            <a:r>
              <a:rPr lang="en-US" sz="1200" b="0" i="0" u="none" strike="noStrike" kern="1200" baseline="0" dirty="0" smtClean="0">
                <a:solidFill>
                  <a:schemeClr val="tx1"/>
                </a:solidFill>
                <a:latin typeface="+mn-lt"/>
                <a:ea typeface="+mn-ea"/>
                <a:cs typeface="+mn-cs"/>
              </a:rPr>
              <a:t>A violation, or imminent threat of a violation, of a security</a:t>
            </a:r>
          </a:p>
          <a:p>
            <a:r>
              <a:rPr lang="en-US" sz="1200" b="0" i="0" u="none" strike="noStrike" kern="1200" baseline="0" dirty="0" smtClean="0">
                <a:solidFill>
                  <a:schemeClr val="tx1"/>
                </a:solidFill>
                <a:latin typeface="+mn-lt"/>
                <a:ea typeface="+mn-ea"/>
                <a:cs typeface="+mn-cs"/>
              </a:rPr>
              <a:t>policy or practice within the organization. Computer security incidents are the result of an</a:t>
            </a:r>
          </a:p>
          <a:p>
            <a:r>
              <a:rPr lang="en-US" sz="1200" b="0" i="0" u="none" strike="noStrike" kern="1200" baseline="0" dirty="0" smtClean="0">
                <a:solidFill>
                  <a:schemeClr val="tx1"/>
                </a:solidFill>
                <a:latin typeface="+mn-lt"/>
                <a:ea typeface="+mn-ea"/>
                <a:cs typeface="+mn-cs"/>
              </a:rPr>
              <a:t>attack, malware infection, or inappropriate usage by employees.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8</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sz="1000" dirty="0"/>
          </a:p>
          <a:p>
            <a:pPr eaLnBrk="1" hangingPunct="1">
              <a:lnSpc>
                <a:spcPct val="80000"/>
              </a:lnSpc>
              <a:spcBef>
                <a:spcPct val="0"/>
              </a:spcBef>
            </a:pPr>
            <a:endParaRPr lang="en-US" sz="1000" b="1" dirty="0"/>
          </a:p>
          <a:p>
            <a:pPr eaLnBrk="1" hangingPunct="1">
              <a:lnSpc>
                <a:spcPct val="80000"/>
              </a:lnSpc>
              <a:spcBef>
                <a:spcPct val="0"/>
              </a:spcBef>
            </a:pPr>
            <a:r>
              <a:rPr lang="en-US" sz="1000" b="1" dirty="0"/>
              <a:t>Incident Response</a:t>
            </a:r>
            <a:r>
              <a:rPr lang="en-US" sz="1000" dirty="0"/>
              <a:t>: aka Incident Handling</a:t>
            </a:r>
          </a:p>
          <a:p>
            <a:pPr marL="685444" lvl="2" indent="0" eaLnBrk="1" hangingPunct="1">
              <a:lnSpc>
                <a:spcPct val="80000"/>
              </a:lnSpc>
              <a:spcBef>
                <a:spcPct val="0"/>
              </a:spcBef>
              <a:buFontTx/>
              <a:buNone/>
            </a:pPr>
            <a:r>
              <a:rPr lang="en-US" sz="1000" dirty="0"/>
              <a:t>Do not confuse IR with Computer or Network Forensics, they are NOT synonymous.</a:t>
            </a:r>
          </a:p>
          <a:p>
            <a:pPr marL="685444" lvl="2" indent="0" eaLnBrk="1" hangingPunct="1">
              <a:lnSpc>
                <a:spcPct val="80000"/>
              </a:lnSpc>
              <a:spcBef>
                <a:spcPct val="0"/>
              </a:spcBef>
              <a:buFontTx/>
              <a:buNone/>
            </a:pPr>
            <a:r>
              <a:rPr lang="en-US" sz="1000" dirty="0"/>
              <a:t>Should be managed by the legal department, which makes the investigation and results privileged as an attorney work-product.</a:t>
            </a:r>
          </a:p>
          <a:p>
            <a:pPr marL="685444" lvl="2" indent="0" eaLnBrk="1" hangingPunct="1">
              <a:lnSpc>
                <a:spcPct val="80000"/>
              </a:lnSpc>
              <a:spcBef>
                <a:spcPct val="0"/>
              </a:spcBef>
              <a:buFontTx/>
              <a:buNone/>
            </a:pPr>
            <a:r>
              <a:rPr lang="en-US" sz="1000" dirty="0"/>
              <a:t>IT personnel are like cops:  determine if crime committed; secure crime scene, collect evidence</a:t>
            </a:r>
          </a:p>
          <a:p>
            <a:pPr eaLnBrk="1" hangingPunct="1">
              <a:lnSpc>
                <a:spcPct val="80000"/>
              </a:lnSpc>
              <a:spcBef>
                <a:spcPct val="0"/>
              </a:spcBef>
            </a:pPr>
            <a:endParaRPr lang="en-US" sz="1000" b="1" dirty="0"/>
          </a:p>
          <a:p>
            <a:pPr eaLnBrk="1" hangingPunct="1">
              <a:lnSpc>
                <a:spcPct val="80000"/>
              </a:lnSpc>
              <a:spcBef>
                <a:spcPct val="0"/>
              </a:spcBef>
            </a:pPr>
            <a:r>
              <a:rPr lang="en-US" sz="1000" b="1" dirty="0"/>
              <a:t>Primary Goal</a:t>
            </a:r>
            <a:r>
              <a:rPr lang="en-US" sz="1000" dirty="0"/>
              <a:t>: To contain and mitigate any damage caused by an incident and to prevent any further damage.</a:t>
            </a:r>
          </a:p>
          <a:p>
            <a:pPr eaLnBrk="1" hangingPunct="1">
              <a:lnSpc>
                <a:spcPct val="80000"/>
              </a:lnSpc>
              <a:spcBef>
                <a:spcPct val="0"/>
              </a:spcBef>
            </a:pPr>
            <a:endParaRPr lang="en-US" sz="1000" b="1" dirty="0"/>
          </a:p>
          <a:p>
            <a:pPr eaLnBrk="1" hangingPunct="1">
              <a:lnSpc>
                <a:spcPct val="80000"/>
              </a:lnSpc>
              <a:spcBef>
                <a:spcPct val="0"/>
              </a:spcBef>
            </a:pPr>
            <a:r>
              <a:rPr lang="en-US" sz="1000" b="1" dirty="0"/>
              <a:t>Response Capability: </a:t>
            </a:r>
            <a:r>
              <a:rPr lang="en-US" sz="1000" dirty="0"/>
              <a:t>The foundation for Incident Response … as always, the first step begins with the Policy!</a:t>
            </a:r>
          </a:p>
          <a:p>
            <a:pPr eaLnBrk="1" hangingPunct="1">
              <a:lnSpc>
                <a:spcPct val="80000"/>
              </a:lnSpc>
              <a:spcBef>
                <a:spcPct val="0"/>
              </a:spcBef>
            </a:pPr>
            <a:endParaRPr lang="en-US" sz="1000" b="1" dirty="0"/>
          </a:p>
          <a:p>
            <a:pPr eaLnBrk="1" hangingPunct="1">
              <a:lnSpc>
                <a:spcPct val="80000"/>
              </a:lnSpc>
              <a:spcBef>
                <a:spcPct val="0"/>
              </a:spcBef>
            </a:pPr>
            <a:r>
              <a:rPr lang="en-US" sz="1000" b="1" dirty="0"/>
              <a:t>Incident Response Policy: </a:t>
            </a:r>
            <a:r>
              <a:rPr lang="en-US" sz="1000" dirty="0"/>
              <a:t>Provides direction for employees.  The Policy should:</a:t>
            </a:r>
          </a:p>
          <a:p>
            <a:pPr marL="685444" lvl="2" indent="0" eaLnBrk="1" hangingPunct="1">
              <a:lnSpc>
                <a:spcPct val="80000"/>
              </a:lnSpc>
              <a:spcBef>
                <a:spcPct val="0"/>
              </a:spcBef>
              <a:buFontTx/>
              <a:buNone/>
            </a:pPr>
            <a:r>
              <a:rPr lang="en-US" sz="1000" dirty="0"/>
              <a:t>State who has the authority to initiate an incident response.</a:t>
            </a:r>
          </a:p>
          <a:p>
            <a:pPr marL="685444" lvl="2" indent="0" eaLnBrk="1" hangingPunct="1">
              <a:lnSpc>
                <a:spcPct val="80000"/>
              </a:lnSpc>
              <a:spcBef>
                <a:spcPct val="0"/>
              </a:spcBef>
              <a:buFontTx/>
              <a:buNone/>
            </a:pPr>
            <a:r>
              <a:rPr lang="en-US" sz="1000" dirty="0"/>
              <a:t>Be supported by more specific documents that establish procedures and guidelines.</a:t>
            </a:r>
          </a:p>
          <a:p>
            <a:pPr marL="685444" lvl="2" indent="0" eaLnBrk="1" hangingPunct="1">
              <a:lnSpc>
                <a:spcPct val="80000"/>
              </a:lnSpc>
              <a:spcBef>
                <a:spcPct val="0"/>
              </a:spcBef>
              <a:buFontTx/>
              <a:buNone/>
            </a:pPr>
            <a:r>
              <a:rPr lang="en-US" sz="1000" dirty="0"/>
              <a:t>Must be clear, concise, and provide a mandate for the Incident Response/Handling team.</a:t>
            </a:r>
          </a:p>
          <a:p>
            <a:pPr marL="685444" lvl="2" indent="0" eaLnBrk="1" hangingPunct="1">
              <a:lnSpc>
                <a:spcPct val="80000"/>
              </a:lnSpc>
              <a:spcBef>
                <a:spcPct val="0"/>
              </a:spcBef>
              <a:buFontTx/>
              <a:buNone/>
            </a:pPr>
            <a:r>
              <a:rPr lang="en-US" sz="1000" dirty="0"/>
              <a:t>Have an Escalation Process - Employees should be trained and have approved procedures on when evidence of a crime must be reported to higher management, outside agencies, or law enforcement.</a:t>
            </a:r>
          </a:p>
          <a:p>
            <a:pPr marL="685444" lvl="2" indent="0" eaLnBrk="1" hangingPunct="1">
              <a:lnSpc>
                <a:spcPct val="80000"/>
              </a:lnSpc>
              <a:spcBef>
                <a:spcPct val="0"/>
              </a:spcBef>
              <a:buFontTx/>
              <a:buNone/>
            </a:pPr>
            <a:r>
              <a:rPr lang="en-US" sz="1000" dirty="0"/>
              <a:t>Have a process for interacting with third party entities - Such as the media, government, and law enforcement authorities.</a:t>
            </a:r>
            <a:endParaRPr lang="en-US" sz="1000" b="1" dirty="0"/>
          </a:p>
          <a:p>
            <a:pPr eaLnBrk="1" hangingPunct="1">
              <a:lnSpc>
                <a:spcPct val="80000"/>
              </a:lnSpc>
              <a:spcBef>
                <a:spcPct val="0"/>
              </a:spcBef>
            </a:pPr>
            <a:endParaRPr lang="en-US" sz="1000" b="1" dirty="0"/>
          </a:p>
          <a:p>
            <a:pPr eaLnBrk="1" hangingPunct="1">
              <a:lnSpc>
                <a:spcPct val="80000"/>
              </a:lnSpc>
              <a:spcBef>
                <a:spcPct val="0"/>
              </a:spcBef>
            </a:pPr>
            <a:r>
              <a:rPr lang="en-US" sz="1000" b="1" dirty="0"/>
              <a:t>Response Team (CIRT or CSIRT): </a:t>
            </a:r>
            <a:r>
              <a:rPr lang="en-US" sz="1000" dirty="0"/>
              <a:t>Needs to be comprised of the correct people and they should be provided the appropriate training in how to react to incidents legally and effectively.</a:t>
            </a:r>
            <a:endParaRPr lang="en-US" sz="1000" b="1" dirty="0"/>
          </a:p>
          <a:p>
            <a:pPr eaLnBrk="1" hangingPunct="1">
              <a:lnSpc>
                <a:spcPct val="80000"/>
              </a:lnSpc>
              <a:spcBef>
                <a:spcPct val="0"/>
              </a:spcBef>
            </a:pPr>
            <a:r>
              <a:rPr lang="en-US" sz="1000" dirty="0"/>
              <a:t>An </a:t>
            </a:r>
            <a:r>
              <a:rPr lang="en-US" sz="1000" b="1" dirty="0"/>
              <a:t>approved handling process</a:t>
            </a:r>
            <a:r>
              <a:rPr lang="en-US" sz="1000" dirty="0"/>
              <a:t> is key to ensure that a methodical approach be followed.  A methodical approach allows for the proper documentation and collection of information that may be of importance to the later stages/phases of the response.</a:t>
            </a:r>
          </a:p>
          <a:p>
            <a:pPr marL="914400" lvl="2" indent="-228956" eaLnBrk="1" hangingPunct="1">
              <a:lnSpc>
                <a:spcPct val="80000"/>
              </a:lnSpc>
              <a:spcBef>
                <a:spcPct val="0"/>
              </a:spcBef>
            </a:pPr>
            <a:r>
              <a:rPr lang="en-US" sz="1000" b="1" dirty="0"/>
              <a:t>Triage: </a:t>
            </a:r>
            <a:r>
              <a:rPr lang="en-US" sz="1000" dirty="0"/>
              <a:t>The incident is accurately and precisely identified and classified, and appropriate notification is made. Think like the triage performed by EMTs at the</a:t>
            </a:r>
            <a:r>
              <a:rPr lang="en-US" sz="1000" baseline="0" dirty="0"/>
              <a:t> </a:t>
            </a:r>
            <a:r>
              <a:rPr lang="en-US" sz="1000" dirty="0"/>
              <a:t>scene of a car accident.  Contains detection, identification and notification subphases</a:t>
            </a:r>
            <a:endParaRPr lang="en-US" sz="1000" b="1" dirty="0"/>
          </a:p>
          <a:p>
            <a:pPr marL="799566" lvl="2" indent="-114122" eaLnBrk="1" hangingPunct="1">
              <a:lnSpc>
                <a:spcPct val="80000"/>
              </a:lnSpc>
              <a:spcBef>
                <a:spcPct val="0"/>
              </a:spcBef>
            </a:pPr>
            <a:r>
              <a:rPr lang="en-US" sz="1000" b="1" dirty="0"/>
              <a:t>Investigative Phase:</a:t>
            </a:r>
            <a:r>
              <a:rPr lang="en-US" sz="1000" dirty="0"/>
              <a:t> To properly collect relevant data.</a:t>
            </a:r>
            <a:endParaRPr lang="en-US" sz="1000" b="1" dirty="0"/>
          </a:p>
          <a:p>
            <a:pPr marL="799566" lvl="2" indent="-114122" eaLnBrk="1" hangingPunct="1">
              <a:lnSpc>
                <a:spcPct val="80000"/>
              </a:lnSpc>
              <a:spcBef>
                <a:spcPct val="0"/>
              </a:spcBef>
            </a:pPr>
            <a:r>
              <a:rPr lang="en-US" sz="1000" b="1" dirty="0"/>
              <a:t>Containment:</a:t>
            </a:r>
            <a:r>
              <a:rPr lang="en-US" sz="1000" dirty="0"/>
              <a:t> To stop further damage; take the server off of the network (if feasible).</a:t>
            </a:r>
            <a:endParaRPr lang="en-US" sz="1000" b="1" dirty="0"/>
          </a:p>
          <a:p>
            <a:pPr marL="799566" lvl="2" indent="-114122" eaLnBrk="1" hangingPunct="1">
              <a:lnSpc>
                <a:spcPct val="80000"/>
              </a:lnSpc>
              <a:spcBef>
                <a:spcPct val="0"/>
              </a:spcBef>
            </a:pPr>
            <a:r>
              <a:rPr lang="en-US" sz="1000" b="1" dirty="0"/>
              <a:t>Analysis and Tracking:</a:t>
            </a:r>
            <a:r>
              <a:rPr lang="en-US" sz="1000" dirty="0"/>
              <a:t> To review the collected data and maintain data related to the incident; who did this, how they did it, when and why.</a:t>
            </a:r>
            <a:endParaRPr lang="en-US" sz="1000" b="1" dirty="0"/>
          </a:p>
          <a:p>
            <a:pPr eaLnBrk="1" hangingPunct="1">
              <a:lnSpc>
                <a:spcPct val="80000"/>
              </a:lnSpc>
              <a:spcBef>
                <a:spcPct val="0"/>
              </a:spcBef>
            </a:pPr>
            <a:endParaRPr lang="en-US" sz="1000" b="1" dirty="0"/>
          </a:p>
          <a:p>
            <a:pPr eaLnBrk="1" hangingPunct="1">
              <a:lnSpc>
                <a:spcPct val="80000"/>
              </a:lnSpc>
              <a:spcBef>
                <a:spcPct val="0"/>
              </a:spcBef>
            </a:pPr>
            <a:r>
              <a:rPr lang="en-US" sz="1000" b="1" dirty="0"/>
              <a:t>Recovery Phase:</a:t>
            </a:r>
            <a:r>
              <a:rPr lang="en-US" sz="1000" dirty="0"/>
              <a:t> To get back up and running … this phase is crucial.</a:t>
            </a:r>
            <a:endParaRPr lang="en-US" sz="1000" b="1" dirty="0"/>
          </a:p>
          <a:p>
            <a:pPr marL="685444" lvl="2" indent="0" eaLnBrk="1" hangingPunct="1">
              <a:lnSpc>
                <a:spcPct val="80000"/>
              </a:lnSpc>
              <a:spcBef>
                <a:spcPct val="0"/>
              </a:spcBef>
              <a:buFontTx/>
              <a:buNone/>
            </a:pPr>
            <a:r>
              <a:rPr lang="en-US" sz="1000" b="1" dirty="0"/>
              <a:t>Recovery and Repair:</a:t>
            </a:r>
            <a:r>
              <a:rPr lang="en-US" sz="1000" dirty="0"/>
              <a:t> Recover the affected system to production status; implement fixes to ensure it doesn’t happen again; ensure system can withstand another attack; test for vulnerabilities and weaknesses to provide information assurance.</a:t>
            </a:r>
            <a:endParaRPr lang="en-US" sz="1000" b="1" dirty="0"/>
          </a:p>
          <a:p>
            <a:pPr eaLnBrk="1" hangingPunct="1">
              <a:lnSpc>
                <a:spcPct val="80000"/>
              </a:lnSpc>
              <a:spcBef>
                <a:spcPct val="0"/>
              </a:spcBef>
            </a:pPr>
            <a:endParaRPr lang="en-US" sz="1000" b="1" dirty="0"/>
          </a:p>
          <a:p>
            <a:pPr eaLnBrk="1" hangingPunct="1">
              <a:lnSpc>
                <a:spcPct val="80000"/>
              </a:lnSpc>
              <a:spcBef>
                <a:spcPct val="0"/>
              </a:spcBef>
            </a:pPr>
            <a:r>
              <a:rPr lang="en-US" sz="1000" b="1" dirty="0"/>
              <a:t>Debriefing/Feedback: </a:t>
            </a:r>
            <a:r>
              <a:rPr lang="en-US" sz="1000" dirty="0"/>
              <a:t>Very important. Once an incident has been deemed closed, the incident handling process is not yet done.</a:t>
            </a:r>
          </a:p>
          <a:p>
            <a:pPr marL="685444" lvl="2" indent="0" eaLnBrk="1" hangingPunct="1">
              <a:lnSpc>
                <a:spcPct val="80000"/>
              </a:lnSpc>
              <a:spcBef>
                <a:spcPct val="0"/>
              </a:spcBef>
              <a:buFontTx/>
              <a:buNone/>
            </a:pPr>
            <a:r>
              <a:rPr lang="en-US" sz="1000" dirty="0"/>
              <a:t>A formal process should be in place to document what worked well, what did not work well, what was totally unexpected (AAR for those of you with military backgrounds).</a:t>
            </a:r>
          </a:p>
          <a:p>
            <a:pPr marL="685444" lvl="2" indent="0" eaLnBrk="1" hangingPunct="1">
              <a:lnSpc>
                <a:spcPct val="80000"/>
              </a:lnSpc>
              <a:spcBef>
                <a:spcPct val="0"/>
              </a:spcBef>
              <a:buFontTx/>
              <a:buNone/>
            </a:pPr>
            <a:r>
              <a:rPr lang="en-US" sz="1000" dirty="0"/>
              <a:t>The results of the feedback process should be used to make the changes necessary to prevent future incidents, improve detection and response procedures for incidents, and amend policies as needed.</a:t>
            </a:r>
          </a:p>
          <a:p>
            <a:pPr marL="685444" lvl="2" indent="0" eaLnBrk="1" hangingPunct="1">
              <a:lnSpc>
                <a:spcPct val="80000"/>
              </a:lnSpc>
              <a:spcBef>
                <a:spcPct val="0"/>
              </a:spcBef>
              <a:buFontTx/>
              <a:buNone/>
            </a:pPr>
            <a:r>
              <a:rPr lang="en-US" sz="1000" dirty="0"/>
              <a:t>Include all team members and group affected by the incident.</a:t>
            </a:r>
          </a:p>
          <a:p>
            <a:pPr marL="685444" lvl="2" indent="0" eaLnBrk="1" hangingPunct="1">
              <a:lnSpc>
                <a:spcPct val="80000"/>
              </a:lnSpc>
              <a:spcBef>
                <a:spcPct val="0"/>
              </a:spcBef>
              <a:buFontTx/>
              <a:buNone/>
            </a:pPr>
            <a:r>
              <a:rPr lang="en-US" sz="1000" dirty="0"/>
              <a:t>Use output to adapt or modify policy and guidelines: A side benefit to the formalism of the debriefing/feedback is the ability to start collecting meaningful data that can be used to develop/track performance metrics for the response team.</a:t>
            </a:r>
          </a:p>
          <a:p>
            <a:pPr marL="799566" lvl="2" indent="-114122" eaLnBrk="1" hangingPunct="1">
              <a:lnSpc>
                <a:spcPct val="80000"/>
              </a:lnSpc>
              <a:spcBef>
                <a:spcPct val="0"/>
              </a:spcBef>
            </a:pPr>
            <a:r>
              <a:rPr lang="en-US" sz="1000" b="1" dirty="0"/>
              <a:t>Incident response basic steps:</a:t>
            </a:r>
          </a:p>
          <a:p>
            <a:pPr marL="1256766" lvl="3" indent="-114122" eaLnBrk="1" hangingPunct="1">
              <a:lnSpc>
                <a:spcPct val="80000"/>
              </a:lnSpc>
              <a:spcBef>
                <a:spcPct val="0"/>
              </a:spcBef>
            </a:pPr>
            <a:r>
              <a:rPr lang="en-US" sz="1000" b="1" dirty="0"/>
              <a:t>	preparation, detection, containment, analysis, eradication, recovery, follow-up</a:t>
            </a:r>
          </a:p>
          <a:p>
            <a:pPr marL="342366" lvl="1" indent="-114122" eaLnBrk="1" hangingPunct="1">
              <a:lnSpc>
                <a:spcPct val="80000"/>
              </a:lnSpc>
              <a:spcBef>
                <a:spcPct val="0"/>
              </a:spcBef>
            </a:pPr>
            <a:endParaRPr lang="en-US" sz="1000" b="1" dirty="0"/>
          </a:p>
          <a:p>
            <a:pPr marL="0" lvl="1" eaLnBrk="1" hangingPunct="1">
              <a:lnSpc>
                <a:spcPct val="80000"/>
              </a:lnSpc>
              <a:spcBef>
                <a:spcPct val="0"/>
              </a:spcBef>
            </a:pPr>
            <a:r>
              <a:rPr lang="en-US" sz="1000" b="1" dirty="0"/>
              <a:t>Fiduciary Responsibility:  </a:t>
            </a:r>
            <a:r>
              <a:rPr lang="en-US" sz="1000" b="0" dirty="0"/>
              <a:t>legal duty or responsibility to protect the assets of a company or other party with honesty and integrity</a:t>
            </a:r>
          </a:p>
        </p:txBody>
      </p:sp>
    </p:spTree>
    <p:extLst>
      <p:ext uri="{BB962C8B-B14F-4D97-AF65-F5344CB8AC3E}">
        <p14:creationId xmlns:p14="http://schemas.microsoft.com/office/powerpoint/2010/main" val="15972768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4113" name="Rectangle 7"/>
          <p:cNvSpPr>
            <a:spLocks noGrp="1" noChangeArrowheads="1"/>
          </p:cNvSpPr>
          <p:nvPr>
            <p:ph type="sldNum" sz="quarter" idx="5"/>
          </p:nvPr>
        </p:nvSpPr>
        <p:spPr>
          <a:noFill/>
        </p:spPr>
        <p:txBody>
          <a:bodyPr/>
          <a:lstStyle/>
          <a:p>
            <a:fld id="{844C268C-5E6B-4172-8D0A-20C5DA99D607}" type="slidenum">
              <a:rPr lang="en-US" smtClean="0">
                <a:solidFill>
                  <a:srgbClr val="000000"/>
                </a:solidFill>
                <a:cs typeface="Arial" charset="0"/>
              </a:rPr>
              <a:pPr/>
              <a:t>62</a:t>
            </a:fld>
            <a:endParaRPr lang="en-US" dirty="0">
              <a:solidFill>
                <a:srgbClr val="000000"/>
              </a:solidFill>
              <a:cs typeface="Arial" charset="0"/>
            </a:endParaRPr>
          </a:p>
        </p:txBody>
      </p:sp>
      <p:sp>
        <p:nvSpPr>
          <p:cNvPr id="1754114" name="Rectangle 2"/>
          <p:cNvSpPr>
            <a:spLocks noGrp="1" noRot="1" noChangeAspect="1" noChangeArrowheads="1" noTextEdit="1"/>
          </p:cNvSpPr>
          <p:nvPr>
            <p:ph type="sldImg"/>
          </p:nvPr>
        </p:nvSpPr>
        <p:spPr>
          <a:xfrm>
            <a:off x="914400" y="152400"/>
            <a:ext cx="4876800" cy="2743200"/>
          </a:xfrm>
          <a:ln/>
        </p:spPr>
      </p:sp>
      <p:sp>
        <p:nvSpPr>
          <p:cNvPr id="1754115" name="Rectangle 3"/>
          <p:cNvSpPr>
            <a:spLocks noGrp="1" noChangeArrowheads="1"/>
          </p:cNvSpPr>
          <p:nvPr>
            <p:ph type="body" idx="1"/>
          </p:nvPr>
        </p:nvSpPr>
        <p:spPr>
          <a:xfrm>
            <a:off x="299000" y="3048000"/>
            <a:ext cx="6335937" cy="6096000"/>
          </a:xfrm>
          <a:noFill/>
          <a:ln/>
        </p:spPr>
        <p:txBody>
          <a:bodyPr/>
          <a:lstStyle/>
          <a:p>
            <a:pPr eaLnBrk="1" hangingPunct="1">
              <a:lnSpc>
                <a:spcPct val="80000"/>
              </a:lnSpc>
              <a:spcBef>
                <a:spcPct val="0"/>
              </a:spcBef>
            </a:pPr>
            <a:endParaRPr lang="en-US" sz="1000" b="1" dirty="0"/>
          </a:p>
        </p:txBody>
      </p:sp>
    </p:spTree>
    <p:extLst>
      <p:ext uri="{BB962C8B-B14F-4D97-AF65-F5344CB8AC3E}">
        <p14:creationId xmlns:p14="http://schemas.microsoft.com/office/powerpoint/2010/main" val="16726275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root cause analysis </a:t>
            </a:r>
            <a:r>
              <a:rPr lang="en-US" sz="1200" b="0" i="0" u="none" strike="noStrike" kern="1200" baseline="0" dirty="0" smtClean="0">
                <a:solidFill>
                  <a:schemeClr val="tx1"/>
                </a:solidFill>
                <a:latin typeface="+mn-lt"/>
                <a:ea typeface="+mn-ea"/>
                <a:cs typeface="+mn-cs"/>
              </a:rPr>
              <a:t>An operational investigation that seeks to identify the reason that an</a:t>
            </a:r>
          </a:p>
          <a:p>
            <a:r>
              <a:rPr lang="en-US" sz="1200" b="0" i="0" u="none" strike="noStrike" kern="1200" baseline="0" dirty="0" smtClean="0">
                <a:solidFill>
                  <a:schemeClr val="tx1"/>
                </a:solidFill>
                <a:latin typeface="+mn-lt"/>
                <a:ea typeface="+mn-ea"/>
                <a:cs typeface="+mn-cs"/>
              </a:rPr>
              <a:t>operational issue occurred. The root cause analysis often highlights issues that require remediation</a:t>
            </a:r>
          </a:p>
          <a:p>
            <a:r>
              <a:rPr lang="en-US" sz="1200" b="0" i="0" u="none" strike="noStrike" kern="1200" baseline="0" dirty="0" smtClean="0">
                <a:solidFill>
                  <a:schemeClr val="tx1"/>
                </a:solidFill>
                <a:latin typeface="+mn-lt"/>
                <a:ea typeface="+mn-ea"/>
                <a:cs typeface="+mn-cs"/>
              </a:rPr>
              <a:t>to prevent similar incidents in the future.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smtClean="0"/>
          </a:p>
          <a:p>
            <a:endParaRPr lang="en-US" dirty="0" smtClean="0"/>
          </a:p>
          <a:p>
            <a:endParaRPr lang="en-US" dirty="0" smtClean="0"/>
          </a:p>
          <a:p>
            <a:r>
              <a:rPr lang="en-US" dirty="0" smtClean="0"/>
              <a:t>Some </a:t>
            </a:r>
            <a:r>
              <a:rPr lang="en-US" dirty="0"/>
              <a:t>policies may forbid incident</a:t>
            </a:r>
            <a:r>
              <a:rPr lang="en-US" baseline="0" dirty="0"/>
              <a:t> response handlers to traceback or track the attacker.</a:t>
            </a:r>
            <a:endParaRPr lang="en-US" dirty="0"/>
          </a:p>
        </p:txBody>
      </p:sp>
      <p:sp>
        <p:nvSpPr>
          <p:cNvPr id="4" name="Slide Number Placeholder 3"/>
          <p:cNvSpPr>
            <a:spLocks noGrp="1"/>
          </p:cNvSpPr>
          <p:nvPr>
            <p:ph type="sldNum" sz="quarter" idx="10"/>
          </p:nvPr>
        </p:nvSpPr>
        <p:spPr/>
        <p:txBody>
          <a:bodyPr/>
          <a:lstStyle/>
          <a:p>
            <a:fld id="{4C31D66F-C936-42B3-ABB8-5B88B02CBD6C}" type="slidenum">
              <a:rPr lang="en-US" smtClean="0"/>
              <a:t>64</a:t>
            </a:fld>
            <a:endParaRPr lang="en-US" dirty="0"/>
          </a:p>
        </p:txBody>
      </p:sp>
    </p:spTree>
    <p:extLst>
      <p:ext uri="{BB962C8B-B14F-4D97-AF65-F5344CB8AC3E}">
        <p14:creationId xmlns:p14="http://schemas.microsoft.com/office/powerpoint/2010/main" val="33164155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network-based</a:t>
            </a:r>
          </a:p>
          <a:p>
            <a:r>
              <a:rPr lang="en-US" sz="1200" b="1" i="0" u="none" strike="noStrike" kern="1200" baseline="0" dirty="0" smtClean="0">
                <a:solidFill>
                  <a:schemeClr val="tx1"/>
                </a:solidFill>
                <a:latin typeface="+mn-lt"/>
                <a:ea typeface="+mn-ea"/>
                <a:cs typeface="+mn-cs"/>
              </a:rPr>
              <a:t>IDS (NIDS), network-based</a:t>
            </a:r>
          </a:p>
          <a:p>
            <a:r>
              <a:rPr lang="en-US" sz="1200" b="1" i="0" u="none" strike="noStrike" kern="1200" baseline="0" dirty="0" smtClean="0">
                <a:solidFill>
                  <a:schemeClr val="tx1"/>
                </a:solidFill>
                <a:latin typeface="+mn-lt"/>
                <a:ea typeface="+mn-ea"/>
                <a:cs typeface="+mn-cs"/>
              </a:rPr>
              <a:t>IPS (NIPS) </a:t>
            </a:r>
            <a:r>
              <a:rPr lang="en-US" sz="1200" b="0" i="0" u="none" strike="noStrike" kern="1200" baseline="0" dirty="0" smtClean="0">
                <a:solidFill>
                  <a:schemeClr val="tx1"/>
                </a:solidFill>
                <a:latin typeface="+mn-lt"/>
                <a:ea typeface="+mn-ea"/>
                <a:cs typeface="+mn-cs"/>
              </a:rPr>
              <a:t>An intrusion detection system</a:t>
            </a:r>
          </a:p>
          <a:p>
            <a:r>
              <a:rPr lang="en-US" sz="1200" b="0" i="0" u="none" strike="noStrike" kern="1200" baseline="0" dirty="0" smtClean="0">
                <a:solidFill>
                  <a:schemeClr val="tx1"/>
                </a:solidFill>
                <a:latin typeface="+mn-lt"/>
                <a:ea typeface="+mn-ea"/>
                <a:cs typeface="+mn-cs"/>
              </a:rPr>
              <a:t>(IDS) or intrusion prevention system (IPS) approach that attaches the system to a point in the</a:t>
            </a:r>
          </a:p>
          <a:p>
            <a:r>
              <a:rPr lang="en-US" sz="1200" b="0" i="0" u="none" strike="noStrike" kern="1200" baseline="0" dirty="0" smtClean="0">
                <a:solidFill>
                  <a:schemeClr val="tx1"/>
                </a:solidFill>
                <a:latin typeface="+mn-lt"/>
                <a:ea typeface="+mn-ea"/>
                <a:cs typeface="+mn-cs"/>
              </a:rPr>
              <a:t>network where it can monitor and report on all network traffic.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sz="1200" b="1" i="0" u="none" strike="noStrike" kern="1200" baseline="0" dirty="0" smtClean="0">
              <a:solidFill>
                <a:schemeClr val="tx1"/>
              </a:solidFill>
              <a:latin typeface="+mn-lt"/>
              <a:ea typeface="+mn-ea"/>
              <a:cs typeface="+mn-cs"/>
            </a:endParaRPr>
          </a:p>
          <a:p>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network-based IDS (NIDS) </a:t>
            </a:r>
            <a:r>
              <a:rPr lang="en-US" sz="1200" b="0" i="0" u="none" strike="noStrike" kern="1200" baseline="0" dirty="0" smtClean="0">
                <a:solidFill>
                  <a:schemeClr val="tx1"/>
                </a:solidFill>
                <a:latin typeface="+mn-lt"/>
                <a:ea typeface="+mn-ea"/>
                <a:cs typeface="+mn-cs"/>
              </a:rPr>
              <a:t>An IDS installed onto a host to monitor a network. </a:t>
            </a:r>
            <a:r>
              <a:rPr lang="en-US" sz="1200" b="0" i="0" u="none" strike="noStrike" kern="1200" baseline="0" dirty="0" err="1" smtClean="0">
                <a:solidFill>
                  <a:schemeClr val="tx1"/>
                </a:solidFill>
                <a:latin typeface="+mn-lt"/>
                <a:ea typeface="+mn-ea"/>
                <a:cs typeface="+mn-cs"/>
              </a:rPr>
              <a:t>Networkbased</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IDSs detect attacks or event anomalies through the capture and evaluation of network</a:t>
            </a:r>
          </a:p>
          <a:p>
            <a:r>
              <a:rPr lang="en-US" sz="1200" b="0" i="0" u="none" strike="noStrike" kern="1200" baseline="0" dirty="0" smtClean="0">
                <a:solidFill>
                  <a:schemeClr val="tx1"/>
                </a:solidFill>
                <a:latin typeface="+mn-lt"/>
                <a:ea typeface="+mn-ea"/>
                <a:cs typeface="+mn-cs"/>
              </a:rPr>
              <a:t>packets.</a:t>
            </a:r>
          </a:p>
          <a:p>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host-based IDS (HIDS) </a:t>
            </a:r>
            <a:r>
              <a:rPr lang="en-US" sz="1200" b="0" i="0" u="none" strike="noStrike" kern="1200" baseline="0" dirty="0" smtClean="0">
                <a:solidFill>
                  <a:schemeClr val="tx1"/>
                </a:solidFill>
                <a:latin typeface="+mn-lt"/>
                <a:ea typeface="+mn-ea"/>
                <a:cs typeface="+mn-cs"/>
              </a:rPr>
              <a:t>An intrusion detection system (IDS) that is installed on a single</a:t>
            </a:r>
          </a:p>
          <a:p>
            <a:r>
              <a:rPr lang="en-US" sz="1200" b="0" i="0" u="none" strike="noStrike" kern="1200" baseline="0" dirty="0" smtClean="0">
                <a:solidFill>
                  <a:schemeClr val="tx1"/>
                </a:solidFill>
                <a:latin typeface="+mn-lt"/>
                <a:ea typeface="+mn-ea"/>
                <a:cs typeface="+mn-cs"/>
              </a:rPr>
              <a:t>computer and can monitor the activities on that computer. A host-based IDS is able to</a:t>
            </a:r>
          </a:p>
          <a:p>
            <a:r>
              <a:rPr lang="en-US" sz="1200" b="0" i="0" u="none" strike="noStrike" kern="1200" baseline="0" dirty="0" smtClean="0">
                <a:solidFill>
                  <a:schemeClr val="tx1"/>
                </a:solidFill>
                <a:latin typeface="+mn-lt"/>
                <a:ea typeface="+mn-ea"/>
                <a:cs typeface="+mn-cs"/>
              </a:rPr>
              <a:t>pinpoint the files and processes compromised or employed by a malicious user to perform</a:t>
            </a:r>
          </a:p>
          <a:p>
            <a:r>
              <a:rPr lang="en-US" sz="1200" b="0" i="0" u="none" strike="noStrike" kern="1200" baseline="0" dirty="0" smtClean="0">
                <a:solidFill>
                  <a:schemeClr val="tx1"/>
                </a:solidFill>
                <a:latin typeface="+mn-lt"/>
                <a:ea typeface="+mn-ea"/>
                <a:cs typeface="+mn-cs"/>
              </a:rPr>
              <a:t>unauthorized activity.</a:t>
            </a:r>
            <a:endParaRPr lang="en-US" dirty="0" smtClean="0"/>
          </a:p>
          <a:p>
            <a:endParaRPr lang="en-US" dirty="0" smtClean="0"/>
          </a:p>
          <a:p>
            <a:r>
              <a:rPr lang="en-US" dirty="0" smtClean="0"/>
              <a:t>Graph- </a:t>
            </a:r>
            <a:r>
              <a:rPr lang="en-US" dirty="0" err="1" smtClean="0"/>
              <a:t>Skillport</a:t>
            </a:r>
            <a:r>
              <a:rPr lang="en-US" dirty="0" smtClean="0"/>
              <a:t> 2018 CISSP</a:t>
            </a:r>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66</a:t>
            </a:fld>
            <a:endParaRPr lang="en-US"/>
          </a:p>
        </p:txBody>
      </p:sp>
    </p:spTree>
    <p:extLst>
      <p:ext uri="{BB962C8B-B14F-4D97-AF65-F5344CB8AC3E}">
        <p14:creationId xmlns:p14="http://schemas.microsoft.com/office/powerpoint/2010/main" val="24907260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4401" name="Rectangle 7"/>
          <p:cNvSpPr>
            <a:spLocks noGrp="1" noChangeArrowheads="1"/>
          </p:cNvSpPr>
          <p:nvPr>
            <p:ph type="sldNum" sz="quarter" idx="5"/>
          </p:nvPr>
        </p:nvSpPr>
        <p:spPr>
          <a:noFill/>
        </p:spPr>
        <p:txBody>
          <a:bodyPr/>
          <a:lstStyle/>
          <a:p>
            <a:fld id="{56983626-AA2D-4F35-9039-A3A957FE330B}" type="slidenum">
              <a:rPr lang="en-US" smtClean="0">
                <a:solidFill>
                  <a:srgbClr val="000000"/>
                </a:solidFill>
                <a:cs typeface="Arial" charset="0"/>
              </a:rPr>
              <a:pPr/>
              <a:t>70</a:t>
            </a:fld>
            <a:endParaRPr lang="en-US" dirty="0">
              <a:solidFill>
                <a:srgbClr val="000000"/>
              </a:solidFill>
              <a:cs typeface="Arial" charset="0"/>
            </a:endParaRPr>
          </a:p>
        </p:txBody>
      </p:sp>
      <p:sp>
        <p:nvSpPr>
          <p:cNvPr id="1254402" name="Rectangle 2"/>
          <p:cNvSpPr>
            <a:spLocks noGrp="1" noRot="1" noChangeAspect="1" noChangeArrowheads="1" noTextEdit="1"/>
          </p:cNvSpPr>
          <p:nvPr>
            <p:ph type="sldImg"/>
          </p:nvPr>
        </p:nvSpPr>
        <p:spPr>
          <a:xfrm>
            <a:off x="1155700" y="663575"/>
            <a:ext cx="4400550" cy="2476500"/>
          </a:xfrm>
          <a:ln/>
        </p:spPr>
      </p:sp>
      <p:sp>
        <p:nvSpPr>
          <p:cNvPr id="1254403" name="Rectangle 3"/>
          <p:cNvSpPr>
            <a:spLocks noGrp="1" noChangeArrowheads="1"/>
          </p:cNvSpPr>
          <p:nvPr>
            <p:ph type="body" idx="1"/>
          </p:nvPr>
        </p:nvSpPr>
        <p:spPr>
          <a:xfrm>
            <a:off x="499915" y="3319463"/>
            <a:ext cx="5929361" cy="5281612"/>
          </a:xfrm>
          <a:noFill/>
          <a:ln/>
        </p:spPr>
        <p:txBody>
          <a:bodyPr/>
          <a:lstStyle/>
          <a:p>
            <a:r>
              <a:rPr lang="en-US" sz="1200" b="1" i="0" u="none" strike="noStrike" kern="1200" baseline="0" dirty="0" smtClean="0">
                <a:solidFill>
                  <a:schemeClr val="tx1"/>
                </a:solidFill>
                <a:latin typeface="+mn-lt"/>
                <a:ea typeface="+mn-ea"/>
                <a:cs typeface="+mn-cs"/>
              </a:rPr>
              <a:t>sandboxing </a:t>
            </a:r>
            <a:r>
              <a:rPr lang="en-US" sz="1200" b="0" i="0" u="none" strike="noStrike" kern="1200" baseline="0" dirty="0" smtClean="0">
                <a:solidFill>
                  <a:schemeClr val="tx1"/>
                </a:solidFill>
                <a:latin typeface="+mn-lt"/>
                <a:ea typeface="+mn-ea"/>
                <a:cs typeface="+mn-cs"/>
              </a:rPr>
              <a:t>A security technique that provides a security boundary for applications and</a:t>
            </a:r>
          </a:p>
          <a:p>
            <a:r>
              <a:rPr lang="en-US" sz="1200" b="0" i="0" u="none" strike="noStrike" kern="1200" baseline="0" dirty="0" smtClean="0">
                <a:solidFill>
                  <a:schemeClr val="tx1"/>
                </a:solidFill>
                <a:latin typeface="+mn-lt"/>
                <a:ea typeface="+mn-ea"/>
                <a:cs typeface="+mn-cs"/>
              </a:rPr>
              <a:t>prevents the application from interacting with other applications. Anti-malware applications</a:t>
            </a:r>
          </a:p>
          <a:p>
            <a:r>
              <a:rPr lang="en-US" sz="1200" b="0" i="0" u="none" strike="noStrike" kern="1200" baseline="0" dirty="0" smtClean="0">
                <a:solidFill>
                  <a:schemeClr val="tx1"/>
                </a:solidFill>
                <a:latin typeface="+mn-lt"/>
                <a:ea typeface="+mn-ea"/>
                <a:cs typeface="+mn-cs"/>
              </a:rPr>
              <a:t>use sandboxing techniques to test unknown applications. If the application displays</a:t>
            </a:r>
          </a:p>
          <a:p>
            <a:r>
              <a:rPr lang="en-US" sz="1200" b="0" i="0" u="none" strike="noStrike" kern="1200" baseline="0" dirty="0" smtClean="0">
                <a:solidFill>
                  <a:schemeClr val="tx1"/>
                </a:solidFill>
                <a:latin typeface="+mn-lt"/>
                <a:ea typeface="+mn-ea"/>
                <a:cs typeface="+mn-cs"/>
              </a:rPr>
              <a:t>suspicious characteristics, the sandboxing technique prevents the application from infecting</a:t>
            </a:r>
          </a:p>
          <a:p>
            <a:r>
              <a:rPr lang="en-US" sz="1200" b="0" i="0" u="none" strike="noStrike" kern="1200" baseline="0" dirty="0" smtClean="0">
                <a:solidFill>
                  <a:schemeClr val="tx1"/>
                </a:solidFill>
                <a:latin typeface="+mn-lt"/>
                <a:ea typeface="+mn-ea"/>
                <a:cs typeface="+mn-cs"/>
              </a:rPr>
              <a:t>other applications or the operating system.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8</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err="1" smtClean="0">
                <a:solidFill>
                  <a:schemeClr val="tx1"/>
                </a:solidFill>
                <a:latin typeface="+mn-lt"/>
                <a:ea typeface="+mn-ea"/>
                <a:cs typeface="+mn-cs"/>
              </a:rPr>
              <a:t>honeyfiles</a:t>
            </a:r>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False work files that are used to tempt intruders or problematic insiders.</a:t>
            </a:r>
          </a:p>
          <a:p>
            <a:r>
              <a:rPr lang="en-US" sz="1200" b="1" i="0" u="none" strike="noStrike" kern="1200" baseline="0" dirty="0" err="1" smtClean="0">
                <a:solidFill>
                  <a:schemeClr val="tx1"/>
                </a:solidFill>
                <a:latin typeface="+mn-lt"/>
                <a:ea typeface="+mn-ea"/>
                <a:cs typeface="+mn-cs"/>
              </a:rPr>
              <a:t>honeynet</a:t>
            </a:r>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Two or more networked honeypots used in tandem to monitor or re-create</a:t>
            </a:r>
          </a:p>
          <a:p>
            <a:r>
              <a:rPr lang="en-US" sz="1200" b="0" i="0" u="none" strike="noStrike" kern="1200" baseline="0" dirty="0" smtClean="0">
                <a:solidFill>
                  <a:schemeClr val="tx1"/>
                </a:solidFill>
                <a:latin typeface="+mn-lt"/>
                <a:ea typeface="+mn-ea"/>
                <a:cs typeface="+mn-cs"/>
              </a:rPr>
              <a:t>larger, more diverse network arrangements. </a:t>
            </a:r>
            <a:r>
              <a:rPr lang="en-US" sz="1200" b="0" i="1" u="none" strike="noStrike" kern="1200" baseline="0" dirty="0" smtClean="0">
                <a:solidFill>
                  <a:schemeClr val="tx1"/>
                </a:solidFill>
                <a:latin typeface="+mn-lt"/>
                <a:ea typeface="+mn-ea"/>
                <a:cs typeface="+mn-cs"/>
              </a:rPr>
              <a:t>See </a:t>
            </a:r>
            <a:r>
              <a:rPr lang="en-US" sz="1200" b="0" i="0" u="none" strike="noStrike" kern="1200" baseline="0" dirty="0" smtClean="0">
                <a:solidFill>
                  <a:schemeClr val="tx1"/>
                </a:solidFill>
                <a:latin typeface="+mn-lt"/>
                <a:ea typeface="+mn-ea"/>
                <a:cs typeface="+mn-cs"/>
              </a:rPr>
              <a:t>honeypot.</a:t>
            </a:r>
          </a:p>
          <a:p>
            <a:r>
              <a:rPr lang="en-US" sz="1200" b="1" i="0" u="none" strike="noStrike" kern="1200" baseline="0" dirty="0" smtClean="0">
                <a:solidFill>
                  <a:schemeClr val="tx1"/>
                </a:solidFill>
                <a:latin typeface="+mn-lt"/>
                <a:ea typeface="+mn-ea"/>
                <a:cs typeface="+mn-cs"/>
              </a:rPr>
              <a:t>honeypot, </a:t>
            </a:r>
            <a:r>
              <a:rPr lang="en-US" sz="1200" b="1" i="0" u="none" strike="noStrike" kern="1200" baseline="0" dirty="0" err="1" smtClean="0">
                <a:solidFill>
                  <a:schemeClr val="tx1"/>
                </a:solidFill>
                <a:latin typeface="+mn-lt"/>
                <a:ea typeface="+mn-ea"/>
                <a:cs typeface="+mn-cs"/>
              </a:rPr>
              <a:t>honeynet</a:t>
            </a:r>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 honeypot is an individual computer created to serve as a snare for</a:t>
            </a:r>
          </a:p>
          <a:p>
            <a:r>
              <a:rPr lang="en-US" sz="1200" b="0" i="0" u="none" strike="noStrike" kern="1200" baseline="0" dirty="0" smtClean="0">
                <a:solidFill>
                  <a:schemeClr val="tx1"/>
                </a:solidFill>
                <a:latin typeface="+mn-lt"/>
                <a:ea typeface="+mn-ea"/>
                <a:cs typeface="+mn-cs"/>
              </a:rPr>
              <a:t>intruders. An entire network created for this purpose is known as a </a:t>
            </a:r>
            <a:r>
              <a:rPr lang="en-US" sz="1200" b="0" i="0" u="none" strike="noStrike" kern="1200" baseline="0" dirty="0" err="1" smtClean="0">
                <a:solidFill>
                  <a:schemeClr val="tx1"/>
                </a:solidFill>
                <a:latin typeface="+mn-lt"/>
                <a:ea typeface="+mn-ea"/>
                <a:cs typeface="+mn-cs"/>
              </a:rPr>
              <a:t>honeynet</a:t>
            </a:r>
            <a:r>
              <a:rPr lang="en-US" sz="1200" b="0" i="0" u="none" strike="noStrike" kern="1200" baseline="0" dirty="0" smtClean="0">
                <a:solidFill>
                  <a:schemeClr val="tx1"/>
                </a:solidFill>
                <a:latin typeface="+mn-lt"/>
                <a:ea typeface="+mn-ea"/>
                <a:cs typeface="+mn-cs"/>
              </a:rPr>
              <a:t>. The </a:t>
            </a:r>
            <a:r>
              <a:rPr lang="en-US" sz="1200" b="0" i="0" u="none" strike="noStrike" kern="1200" baseline="0" dirty="0" err="1" smtClean="0">
                <a:solidFill>
                  <a:schemeClr val="tx1"/>
                </a:solidFill>
                <a:latin typeface="+mn-lt"/>
                <a:ea typeface="+mn-ea"/>
                <a:cs typeface="+mn-cs"/>
              </a:rPr>
              <a:t>honeynet</a:t>
            </a:r>
            <a:r>
              <a:rPr lang="en-US"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honeypot looks and acts like a legitimate system, but it is 100 percent fake. </a:t>
            </a:r>
            <a:r>
              <a:rPr lang="en-US" sz="1200" b="0" i="0" u="none" strike="noStrike" kern="1200" baseline="0" dirty="0" err="1" smtClean="0">
                <a:solidFill>
                  <a:schemeClr val="tx1"/>
                </a:solidFill>
                <a:latin typeface="+mn-lt"/>
                <a:ea typeface="+mn-ea"/>
                <a:cs typeface="+mn-cs"/>
              </a:rPr>
              <a:t>Honeynets</a:t>
            </a:r>
            <a:r>
              <a:rPr lang="en-US" sz="1200" b="0" i="0" u="none" strike="noStrike" kern="1200" baseline="0" dirty="0" smtClean="0">
                <a:solidFill>
                  <a:schemeClr val="tx1"/>
                </a:solidFill>
                <a:latin typeface="+mn-lt"/>
                <a:ea typeface="+mn-ea"/>
                <a:cs typeface="+mn-cs"/>
              </a:rPr>
              <a:t>/honeypots</a:t>
            </a:r>
          </a:p>
          <a:p>
            <a:r>
              <a:rPr lang="en-US" sz="1200" b="0" i="0" u="none" strike="noStrike" kern="1200" baseline="0" dirty="0" smtClean="0">
                <a:solidFill>
                  <a:schemeClr val="tx1"/>
                </a:solidFill>
                <a:latin typeface="+mn-lt"/>
                <a:ea typeface="+mn-ea"/>
                <a:cs typeface="+mn-cs"/>
              </a:rPr>
              <a:t>tempt intruders with unpatched and unprotected security vulnerabilities as well as</a:t>
            </a:r>
          </a:p>
          <a:p>
            <a:r>
              <a:rPr lang="en-US" sz="1200" b="0" i="0" u="none" strike="noStrike" kern="1200" baseline="0" dirty="0" smtClean="0">
                <a:solidFill>
                  <a:schemeClr val="tx1"/>
                </a:solidFill>
                <a:latin typeface="+mn-lt"/>
                <a:ea typeface="+mn-ea"/>
                <a:cs typeface="+mn-cs"/>
              </a:rPr>
              <a:t>hosting attractive, tantalizing, but faux data. </a:t>
            </a:r>
            <a:r>
              <a:rPr lang="en-US" sz="1200" b="0" i="0" u="none" strike="noStrike" kern="1200" baseline="0" dirty="0" err="1" smtClean="0">
                <a:solidFill>
                  <a:schemeClr val="tx1"/>
                </a:solidFill>
                <a:latin typeface="+mn-lt"/>
                <a:ea typeface="+mn-ea"/>
                <a:cs typeface="+mn-cs"/>
              </a:rPr>
              <a:t>Honeynets</a:t>
            </a:r>
            <a:r>
              <a:rPr lang="en-US" sz="1200" b="0" i="0" u="none" strike="noStrike" kern="1200" baseline="0" dirty="0" smtClean="0">
                <a:solidFill>
                  <a:schemeClr val="tx1"/>
                </a:solidFill>
                <a:latin typeface="+mn-lt"/>
                <a:ea typeface="+mn-ea"/>
                <a:cs typeface="+mn-cs"/>
              </a:rPr>
              <a:t>/honeypots are designed to grab an</a:t>
            </a:r>
          </a:p>
          <a:p>
            <a:r>
              <a:rPr lang="en-US" sz="1200" b="0" i="0" u="none" strike="noStrike" kern="1200" baseline="0" dirty="0" smtClean="0">
                <a:solidFill>
                  <a:schemeClr val="tx1"/>
                </a:solidFill>
                <a:latin typeface="+mn-lt"/>
                <a:ea typeface="+mn-ea"/>
                <a:cs typeface="+mn-cs"/>
              </a:rPr>
              <a:t>intruder’s attention and direct them into the restricted playground while keeping them away</a:t>
            </a:r>
          </a:p>
          <a:p>
            <a:r>
              <a:rPr lang="en-US" sz="1200" b="0" i="0" u="none" strike="noStrike" kern="1200" baseline="0" dirty="0" smtClean="0">
                <a:solidFill>
                  <a:schemeClr val="tx1"/>
                </a:solidFill>
                <a:latin typeface="+mn-lt"/>
                <a:ea typeface="+mn-ea"/>
                <a:cs typeface="+mn-cs"/>
              </a:rPr>
              <a:t>from the legitimate network and confidential resources.</a:t>
            </a:r>
          </a:p>
          <a:p>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endParaRPr lang="en-US" sz="1200" b="0" i="0" u="none" strike="noStrike" kern="1200" baseline="0" dirty="0" smtClean="0">
              <a:solidFill>
                <a:schemeClr val="tx1"/>
              </a:solidFill>
              <a:latin typeface="+mn-lt"/>
              <a:ea typeface="+mn-ea"/>
              <a:cs typeface="+mn-cs"/>
            </a:endParaRPr>
          </a:p>
          <a:p>
            <a:endParaRPr lang="en-US" b="1" dirty="0" smtClean="0"/>
          </a:p>
          <a:p>
            <a:pPr eaLnBrk="1" hangingPunct="1"/>
            <a:r>
              <a:rPr lang="en-US" b="1" dirty="0" smtClean="0"/>
              <a:t>Honey </a:t>
            </a:r>
            <a:r>
              <a:rPr lang="en-US" b="1" dirty="0"/>
              <a:t>pot</a:t>
            </a:r>
          </a:p>
          <a:p>
            <a:pPr marL="171450" indent="-171450" eaLnBrk="1" hangingPunct="1">
              <a:buFont typeface="Arial" panose="020B0604020202020204" pitchFamily="34" charset="0"/>
              <a:buChar char="•"/>
            </a:pPr>
            <a:r>
              <a:rPr lang="en-US" dirty="0"/>
              <a:t>Area filled with information that is seemingly valuable but is actually fabricated</a:t>
            </a:r>
          </a:p>
          <a:p>
            <a:pPr marL="171450" indent="-171450" eaLnBrk="1" hangingPunct="1">
              <a:buFont typeface="Arial" panose="020B0604020202020204" pitchFamily="34" charset="0"/>
              <a:buChar char="•"/>
            </a:pPr>
            <a:r>
              <a:rPr lang="en-US" dirty="0"/>
              <a:t>Would not be accessed by an honest user</a:t>
            </a:r>
          </a:p>
          <a:p>
            <a:pPr marL="171450" indent="-171450" eaLnBrk="1" hangingPunct="1">
              <a:buFont typeface="Arial" panose="020B0604020202020204" pitchFamily="34" charset="0"/>
              <a:buChar char="•"/>
            </a:pPr>
            <a:r>
              <a:rPr lang="en-US" dirty="0"/>
              <a:t>When accessed, the attacker can be delayed while information can be collected about their activities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Collect Evidence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Common honeypots:</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kern="1200" dirty="0">
                <a:solidFill>
                  <a:schemeClr val="tx1"/>
                </a:solidFill>
                <a:effectLst/>
                <a:latin typeface="+mn-lt"/>
                <a:ea typeface="+mn-ea"/>
                <a:cs typeface="+mn-cs"/>
              </a:rPr>
              <a:t>Glastopf – open source honeypot</a:t>
            </a:r>
            <a:r>
              <a:rPr lang="en-US" sz="1200" kern="1200" baseline="0" dirty="0">
                <a:solidFill>
                  <a:schemeClr val="tx1"/>
                </a:solidFill>
                <a:effectLst/>
                <a:latin typeface="+mn-lt"/>
                <a:ea typeface="+mn-ea"/>
                <a:cs typeface="+mn-cs"/>
              </a:rPr>
              <a:t> that emulates a vulnerable web server</a:t>
            </a:r>
            <a:endParaRPr lang="en-US" sz="1200"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kern="1200" dirty="0">
                <a:solidFill>
                  <a:schemeClr val="tx1"/>
                </a:solidFill>
                <a:effectLst/>
                <a:latin typeface="+mn-lt"/>
                <a:ea typeface="+mn-ea"/>
                <a:cs typeface="+mn-cs"/>
              </a:rPr>
              <a:t>Specter – commercial honeypot and can trace hackers</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kern="1200" dirty="0">
                <a:solidFill>
                  <a:schemeClr val="tx1"/>
                </a:solidFill>
                <a:effectLst/>
                <a:latin typeface="+mn-lt"/>
                <a:ea typeface="+mn-ea"/>
                <a:cs typeface="+mn-cs"/>
              </a:rPr>
              <a:t>Ghost</a:t>
            </a:r>
            <a:r>
              <a:rPr lang="en-US" sz="1200" kern="1200" baseline="0" dirty="0">
                <a:solidFill>
                  <a:schemeClr val="tx1"/>
                </a:solidFill>
                <a:effectLst/>
                <a:latin typeface="+mn-lt"/>
                <a:ea typeface="+mn-ea"/>
                <a:cs typeface="+mn-cs"/>
              </a:rPr>
              <a:t> USB – free USB emulation honeypot that mounts as a fake USB drive for capture and analysis of malware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kern="1200" baseline="0" dirty="0">
                <a:solidFill>
                  <a:schemeClr val="tx1"/>
                </a:solidFill>
                <a:effectLst/>
                <a:latin typeface="+mn-lt"/>
                <a:ea typeface="+mn-ea"/>
                <a:cs typeface="+mn-cs"/>
              </a:rPr>
              <a:t>KFSensor – Windows based honeypot IDS that simulates vulnerable system services and trojans</a:t>
            </a:r>
            <a:endParaRPr lang="en-US" sz="1200" kern="1200" dirty="0">
              <a:solidFill>
                <a:schemeClr val="tx1"/>
              </a:solidFill>
              <a:effectLst/>
              <a:latin typeface="+mn-lt"/>
              <a:ea typeface="+mn-ea"/>
              <a:cs typeface="+mn-cs"/>
            </a:endParaRPr>
          </a:p>
          <a:p>
            <a:pPr eaLnBrk="1" hangingPunct="1"/>
            <a:endParaRPr lang="en-US" b="1" i="1" dirty="0"/>
          </a:p>
          <a:p>
            <a:pPr eaLnBrk="1" hangingPunct="1"/>
            <a:r>
              <a:rPr lang="en-US" b="1" i="0" dirty="0"/>
              <a:t>Entrapment</a:t>
            </a:r>
            <a:r>
              <a:rPr lang="en-US" dirty="0"/>
              <a:t>:</a:t>
            </a:r>
          </a:p>
          <a:p>
            <a:pPr marL="171450" marR="0" lvl="1" indent="-1714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dirty="0"/>
              <a:t>Neither Legal nor Ethical </a:t>
            </a:r>
          </a:p>
          <a:p>
            <a:pPr marL="171450" marR="0" lvl="1" indent="-1714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dirty="0"/>
              <a:t>Encourages the commission of a crime that the individual initially had no intention of committing</a:t>
            </a:r>
          </a:p>
          <a:p>
            <a:pPr marL="171450" marR="0" lvl="1" indent="-1714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dirty="0"/>
              <a:t>When an intruder is actively solicited to a site and then charged with unauthorized intrusion</a:t>
            </a:r>
          </a:p>
          <a:p>
            <a:pPr>
              <a:lnSpc>
                <a:spcPct val="90000"/>
              </a:lnSpc>
            </a:pPr>
            <a:endParaRPr lang="en-US" b="1" dirty="0"/>
          </a:p>
          <a:p>
            <a:pPr>
              <a:lnSpc>
                <a:spcPct val="90000"/>
              </a:lnSpc>
            </a:pPr>
            <a:r>
              <a:rPr lang="en-US" b="1" dirty="0"/>
              <a:t>Enticement</a:t>
            </a:r>
            <a:r>
              <a:rPr lang="en-US" dirty="0"/>
              <a:t>: </a:t>
            </a:r>
          </a:p>
          <a:p>
            <a:pPr marL="171450" indent="-171450">
              <a:lnSpc>
                <a:spcPct val="90000"/>
              </a:lnSpc>
              <a:buFont typeface="Arial" panose="020B0604020202020204" pitchFamily="34" charset="0"/>
              <a:buChar char="•"/>
            </a:pPr>
            <a:r>
              <a:rPr lang="en-US" dirty="0"/>
              <a:t>Legal and Ethical </a:t>
            </a:r>
          </a:p>
          <a:p>
            <a:pPr marL="171450" indent="-171450">
              <a:lnSpc>
                <a:spcPct val="90000"/>
              </a:lnSpc>
              <a:buFont typeface="Arial" panose="020B0604020202020204" pitchFamily="34" charset="0"/>
              <a:buChar char="•"/>
            </a:pPr>
            <a:r>
              <a:rPr lang="en-US" dirty="0"/>
              <a:t>Occurs after an individual has gained unauthorized access to a system “on their own”</a:t>
            </a:r>
          </a:p>
          <a:p>
            <a:pPr marL="171450" indent="-171450">
              <a:lnSpc>
                <a:spcPct val="90000"/>
              </a:lnSpc>
              <a:buFont typeface="Arial" panose="020B0604020202020204" pitchFamily="34" charset="0"/>
              <a:buChar char="•"/>
            </a:pPr>
            <a:r>
              <a:rPr lang="en-US" dirty="0"/>
              <a:t>The intruder then is lured to an attractive area (honeypot) to provide time to determine the origin of the intrusion and eventually the identity of the intruder</a:t>
            </a:r>
          </a:p>
          <a:p>
            <a:pPr marL="171450" marR="0" indent="-1714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dirty="0"/>
              <a:t>After that individual has already committed a crime</a:t>
            </a:r>
          </a:p>
          <a:p>
            <a:pPr marL="171450" marR="0" indent="-1714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dirty="0"/>
              <a:t>Is not necessarily illegal but does raise ethical arguments and may not be admissible in court</a:t>
            </a:r>
          </a:p>
          <a:p>
            <a:pPr>
              <a:lnSpc>
                <a:spcPct val="90000"/>
              </a:lnSpc>
            </a:pPr>
            <a:endParaRPr lang="en-US" dirty="0"/>
          </a:p>
          <a:p>
            <a:pPr eaLnBrk="1" hangingPunct="1"/>
            <a:r>
              <a:rPr lang="en-US" b="1" dirty="0"/>
              <a:t>Padded cell:</a:t>
            </a:r>
          </a:p>
          <a:p>
            <a:pPr marL="171450" indent="-171450" eaLnBrk="1" hangingPunct="1">
              <a:buFont typeface="Arial" panose="020B0604020202020204" pitchFamily="34" charset="0"/>
              <a:buChar char="•"/>
            </a:pPr>
            <a:r>
              <a:rPr lang="en-US" dirty="0"/>
              <a:t>A padded cell, like a honey pot, transfers an attacker into a safe area</a:t>
            </a:r>
          </a:p>
          <a:p>
            <a:pPr marL="171450" indent="-171450" eaLnBrk="1" hangingPunct="1">
              <a:buFont typeface="Arial" panose="020B0604020202020204" pitchFamily="34" charset="0"/>
              <a:buChar char="•"/>
            </a:pPr>
            <a:r>
              <a:rPr lang="en-US" dirty="0"/>
              <a:t>The attacker is now in a simulated environment where no harm can be caused</a:t>
            </a:r>
          </a:p>
          <a:p>
            <a:pPr eaLnBrk="1" hangingPunct="1"/>
            <a:endParaRPr lang="en-US" dirty="0"/>
          </a:p>
          <a:p>
            <a:pPr eaLnBrk="1" hangingPunct="1"/>
            <a:r>
              <a:rPr lang="en-US" b="1" dirty="0"/>
              <a:t>Pseudo</a:t>
            </a:r>
            <a:r>
              <a:rPr lang="en-US" b="1" baseline="0" dirty="0"/>
              <a:t> flaw</a:t>
            </a:r>
            <a:r>
              <a:rPr lang="en-US" baseline="0" dirty="0"/>
              <a:t>:  </a:t>
            </a:r>
          </a:p>
          <a:p>
            <a:pPr eaLnBrk="1" hangingPunct="1"/>
            <a:r>
              <a:rPr lang="en-US" baseline="0" dirty="0"/>
              <a:t>A flaw created to attract an attacker  </a:t>
            </a:r>
          </a:p>
          <a:p>
            <a:pPr eaLnBrk="1" hangingPunct="1"/>
            <a:r>
              <a:rPr lang="en-US" baseline="0" dirty="0"/>
              <a:t>Does not create a vulnerability</a:t>
            </a:r>
            <a:endParaRPr lang="en-US" dirty="0"/>
          </a:p>
        </p:txBody>
      </p:sp>
    </p:spTree>
    <p:extLst>
      <p:ext uri="{BB962C8B-B14F-4D97-AF65-F5344CB8AC3E}">
        <p14:creationId xmlns:p14="http://schemas.microsoft.com/office/powerpoint/2010/main" val="35856878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31D66F-C936-42B3-ABB8-5B88B02CBD6C}" type="slidenum">
              <a:rPr lang="en-US" smtClean="0"/>
              <a:t>71</a:t>
            </a:fld>
            <a:endParaRPr lang="en-US" dirty="0"/>
          </a:p>
        </p:txBody>
      </p:sp>
    </p:spTree>
    <p:extLst>
      <p:ext uri="{BB962C8B-B14F-4D97-AF65-F5344CB8AC3E}">
        <p14:creationId xmlns:p14="http://schemas.microsoft.com/office/powerpoint/2010/main" val="41852868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49" name="Rectangle 7"/>
          <p:cNvSpPr txBox="1">
            <a:spLocks noGrp="1" noChangeArrowheads="1"/>
          </p:cNvSpPr>
          <p:nvPr/>
        </p:nvSpPr>
        <p:spPr bwMode="auto">
          <a:xfrm>
            <a:off x="3883828" y="8829675"/>
            <a:ext cx="2972590" cy="465138"/>
          </a:xfrm>
          <a:prstGeom prst="rect">
            <a:avLst/>
          </a:prstGeom>
          <a:noFill/>
          <a:ln w="9525">
            <a:noFill/>
            <a:miter lim="800000"/>
            <a:headEnd/>
            <a:tailEnd/>
          </a:ln>
        </p:spPr>
        <p:txBody>
          <a:bodyPr lIns="93032" tIns="46516" rIns="93032" bIns="46516" anchor="b"/>
          <a:lstStyle/>
          <a:p>
            <a:pPr algn="r" defTabSz="930413"/>
            <a:fld id="{670ADE7C-7E90-41A5-98A0-55FB37DA3A5A}" type="slidenum">
              <a:rPr lang="en-US" sz="1200">
                <a:solidFill>
                  <a:schemeClr val="tx1"/>
                </a:solidFill>
              </a:rPr>
              <a:pPr algn="r" defTabSz="930413"/>
              <a:t>72</a:t>
            </a:fld>
            <a:endParaRPr lang="en-US" sz="1200" dirty="0">
              <a:solidFill>
                <a:schemeClr val="tx1"/>
              </a:solidFill>
            </a:endParaRPr>
          </a:p>
        </p:txBody>
      </p:sp>
      <p:sp>
        <p:nvSpPr>
          <p:cNvPr id="1051650" name="Rectangle 2"/>
          <p:cNvSpPr>
            <a:spLocks noGrp="1" noRot="1" noChangeAspect="1" noChangeArrowheads="1" noTextEdit="1"/>
          </p:cNvSpPr>
          <p:nvPr>
            <p:ph type="sldImg"/>
          </p:nvPr>
        </p:nvSpPr>
        <p:spPr>
          <a:ln/>
        </p:spPr>
      </p:sp>
      <p:sp>
        <p:nvSpPr>
          <p:cNvPr id="1051651" name="Rectangle 3"/>
          <p:cNvSpPr>
            <a:spLocks noGrp="1" noChangeArrowheads="1"/>
          </p:cNvSpPr>
          <p:nvPr>
            <p:ph type="body" idx="1"/>
          </p:nvPr>
        </p:nvSpPr>
        <p:spPr>
          <a:noFill/>
          <a:ln/>
        </p:spPr>
        <p:txBody>
          <a:bodyPr lIns="93032" tIns="46516" rIns="93032" bIns="46516"/>
          <a:lstStyle/>
          <a:p>
            <a:pPr eaLnBrk="1" hangingPunct="1">
              <a:spcBef>
                <a:spcPct val="5000"/>
              </a:spcBef>
            </a:pPr>
            <a:r>
              <a:rPr lang="en-US" b="1" dirty="0"/>
              <a:t>Sources:</a:t>
            </a:r>
          </a:p>
          <a:p>
            <a:pPr eaLnBrk="1" hangingPunct="1">
              <a:spcBef>
                <a:spcPct val="5000"/>
              </a:spcBef>
            </a:pPr>
            <a:r>
              <a:rPr lang="en-US" dirty="0"/>
              <a:t>Sybex CISSP Study Guide 4</a:t>
            </a:r>
            <a:r>
              <a:rPr lang="en-US" baseline="30000" dirty="0"/>
              <a:t>th</a:t>
            </a:r>
            <a:r>
              <a:rPr lang="en-US" dirty="0"/>
              <a:t> Edition  (pgs. 261-263)</a:t>
            </a:r>
          </a:p>
        </p:txBody>
      </p:sp>
    </p:spTree>
    <p:extLst>
      <p:ext uri="{BB962C8B-B14F-4D97-AF65-F5344CB8AC3E}">
        <p14:creationId xmlns:p14="http://schemas.microsoft.com/office/powerpoint/2010/main" val="28536457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5745" name="Rectangle 7"/>
          <p:cNvSpPr txBox="1">
            <a:spLocks noGrp="1" noChangeArrowheads="1"/>
          </p:cNvSpPr>
          <p:nvPr/>
        </p:nvSpPr>
        <p:spPr bwMode="auto">
          <a:xfrm>
            <a:off x="3883828" y="8829675"/>
            <a:ext cx="2972590" cy="465138"/>
          </a:xfrm>
          <a:prstGeom prst="rect">
            <a:avLst/>
          </a:prstGeom>
          <a:noFill/>
          <a:ln w="9525">
            <a:noFill/>
            <a:miter lim="800000"/>
            <a:headEnd/>
            <a:tailEnd/>
          </a:ln>
        </p:spPr>
        <p:txBody>
          <a:bodyPr lIns="93032" tIns="46516" rIns="93032" bIns="46516" anchor="b"/>
          <a:lstStyle/>
          <a:p>
            <a:pPr algn="r" defTabSz="930413"/>
            <a:fld id="{CD7C8F4B-E224-4062-996F-91FC30A1E529}" type="slidenum">
              <a:rPr lang="en-US" sz="1200">
                <a:solidFill>
                  <a:schemeClr val="tx1"/>
                </a:solidFill>
              </a:rPr>
              <a:pPr algn="r" defTabSz="930413"/>
              <a:t>73</a:t>
            </a:fld>
            <a:endParaRPr lang="en-US" sz="1200" dirty="0">
              <a:solidFill>
                <a:schemeClr val="tx1"/>
              </a:solidFill>
            </a:endParaRPr>
          </a:p>
        </p:txBody>
      </p:sp>
      <p:sp>
        <p:nvSpPr>
          <p:cNvPr id="1055746" name="Rectangle 2"/>
          <p:cNvSpPr>
            <a:spLocks noGrp="1" noRot="1" noChangeAspect="1" noChangeArrowheads="1" noTextEdit="1"/>
          </p:cNvSpPr>
          <p:nvPr>
            <p:ph type="sldImg"/>
          </p:nvPr>
        </p:nvSpPr>
        <p:spPr>
          <a:ln/>
        </p:spPr>
      </p:sp>
      <p:sp>
        <p:nvSpPr>
          <p:cNvPr id="1055747" name="Rectangle 3"/>
          <p:cNvSpPr>
            <a:spLocks noGrp="1" noChangeArrowheads="1"/>
          </p:cNvSpPr>
          <p:nvPr>
            <p:ph type="body" idx="1"/>
          </p:nvPr>
        </p:nvSpPr>
        <p:spPr>
          <a:noFill/>
          <a:ln/>
        </p:spPr>
        <p:txBody>
          <a:bodyPr lIns="93032" tIns="46516" rIns="93032" bIns="46516"/>
          <a:lstStyle/>
          <a:p>
            <a:r>
              <a:rPr lang="en-US" sz="1200" b="1" i="0" u="none" strike="noStrike" kern="1200" baseline="0" dirty="0" smtClean="0">
                <a:solidFill>
                  <a:schemeClr val="tx1"/>
                </a:solidFill>
                <a:latin typeface="+mn-lt"/>
                <a:ea typeface="+mn-ea"/>
                <a:cs typeface="+mn-cs"/>
              </a:rPr>
              <a:t>expert system </a:t>
            </a:r>
            <a:r>
              <a:rPr lang="en-US" sz="1200" b="0" i="0" u="none" strike="noStrike" kern="1200" baseline="0" dirty="0" smtClean="0">
                <a:solidFill>
                  <a:schemeClr val="tx1"/>
                </a:solidFill>
                <a:latin typeface="+mn-lt"/>
                <a:ea typeface="+mn-ea"/>
                <a:cs typeface="+mn-cs"/>
              </a:rPr>
              <a:t>A system that seeks to embody the accumulated knowledge of humankind</a:t>
            </a:r>
          </a:p>
          <a:p>
            <a:r>
              <a:rPr lang="en-US" sz="1200" b="0" i="0" u="none" strike="noStrike" kern="1200" baseline="0" dirty="0" smtClean="0">
                <a:solidFill>
                  <a:schemeClr val="tx1"/>
                </a:solidFill>
                <a:latin typeface="+mn-lt"/>
                <a:ea typeface="+mn-ea"/>
                <a:cs typeface="+mn-cs"/>
              </a:rPr>
              <a:t>on a particular subject and apply it in a consistent fashion to future decisions.</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Takes emotion out of quick decision making… like stock trading or emergency events. </a:t>
            </a:r>
            <a:r>
              <a:rPr lang="en-US" dirty="0" err="1" smtClean="0"/>
              <a:t>Sybex</a:t>
            </a:r>
            <a:r>
              <a:rPr lang="en-US" dirty="0" smtClean="0"/>
              <a:t> 8</a:t>
            </a:r>
            <a:r>
              <a:rPr lang="en-US" baseline="30000" dirty="0" smtClean="0"/>
              <a:t>th</a:t>
            </a:r>
            <a:r>
              <a:rPr lang="en-US" dirty="0" smtClean="0"/>
              <a:t> 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sz="1200" b="1" i="0" u="none" strike="noStrike" kern="1200" baseline="0" dirty="0" smtClean="0">
                <a:solidFill>
                  <a:schemeClr val="tx1"/>
                </a:solidFill>
                <a:latin typeface="+mn-lt"/>
                <a:ea typeface="+mn-ea"/>
                <a:cs typeface="+mn-cs"/>
              </a:rPr>
              <a:t>inference engine </a:t>
            </a:r>
            <a:r>
              <a:rPr lang="en-US" sz="1200" b="0" i="0" u="none" strike="noStrike" kern="1200" baseline="0" dirty="0" smtClean="0">
                <a:solidFill>
                  <a:schemeClr val="tx1"/>
                </a:solidFill>
                <a:latin typeface="+mn-lt"/>
                <a:ea typeface="+mn-ea"/>
                <a:cs typeface="+mn-cs"/>
              </a:rPr>
              <a:t>The second major component of an expert system that analyzes</a:t>
            </a:r>
          </a:p>
          <a:p>
            <a:r>
              <a:rPr lang="en-US" sz="1200" b="0" i="0" u="none" strike="noStrike" kern="1200" baseline="0" dirty="0" smtClean="0">
                <a:solidFill>
                  <a:schemeClr val="tx1"/>
                </a:solidFill>
                <a:latin typeface="+mn-lt"/>
                <a:ea typeface="+mn-ea"/>
                <a:cs typeface="+mn-cs"/>
              </a:rPr>
              <a:t>information in the knowledge base to arrive at the appropriate decision.</a:t>
            </a:r>
          </a:p>
          <a:p>
            <a:r>
              <a:rPr lang="en-US" sz="1200" b="1" i="0" u="none" strike="noStrike" kern="1200" baseline="0" dirty="0" smtClean="0">
                <a:solidFill>
                  <a:schemeClr val="tx1"/>
                </a:solidFill>
                <a:latin typeface="+mn-lt"/>
                <a:ea typeface="+mn-ea"/>
                <a:cs typeface="+mn-cs"/>
              </a:rPr>
              <a:t>knowledge base </a:t>
            </a:r>
            <a:r>
              <a:rPr lang="en-US" sz="1200" b="0" i="0" u="none" strike="noStrike" kern="1200" baseline="0" dirty="0" smtClean="0">
                <a:solidFill>
                  <a:schemeClr val="tx1"/>
                </a:solidFill>
                <a:latin typeface="+mn-lt"/>
                <a:ea typeface="+mn-ea"/>
                <a:cs typeface="+mn-cs"/>
              </a:rPr>
              <a:t>A component of an expert system, the knowledge base contains the rules</a:t>
            </a:r>
          </a:p>
          <a:p>
            <a:r>
              <a:rPr lang="en-US" sz="1200" b="0" i="0" u="none" strike="noStrike" kern="1200" baseline="0" dirty="0" smtClean="0">
                <a:solidFill>
                  <a:schemeClr val="tx1"/>
                </a:solidFill>
                <a:latin typeface="+mn-lt"/>
                <a:ea typeface="+mn-ea"/>
                <a:cs typeface="+mn-cs"/>
              </a:rPr>
              <a:t>known by an expert system and seeks to codify the knowledge of human experts in a series</a:t>
            </a:r>
          </a:p>
          <a:p>
            <a:r>
              <a:rPr lang="en-US" sz="1200" b="0" i="0" u="none" strike="noStrike" kern="1200" baseline="0" dirty="0" smtClean="0">
                <a:solidFill>
                  <a:schemeClr val="tx1"/>
                </a:solidFill>
                <a:latin typeface="+mn-lt"/>
                <a:ea typeface="+mn-ea"/>
                <a:cs typeface="+mn-cs"/>
              </a:rPr>
              <a:t>of “if/then” statements.</a:t>
            </a:r>
          </a:p>
          <a:p>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smtClean="0"/>
          </a:p>
          <a:p>
            <a:pPr eaLnBrk="1" hangingPunct="1"/>
            <a:endParaRPr lang="en-US" b="1" dirty="0" smtClean="0"/>
          </a:p>
          <a:p>
            <a:pPr eaLnBrk="1" hangingPunct="1"/>
            <a:r>
              <a:rPr lang="en-US" b="1" dirty="0" smtClean="0"/>
              <a:t>Rule </a:t>
            </a:r>
            <a:r>
              <a:rPr lang="en-US" b="1" dirty="0"/>
              <a:t>Based</a:t>
            </a:r>
            <a:r>
              <a:rPr lang="en-US" dirty="0"/>
              <a:t>: The rules are based on </a:t>
            </a:r>
            <a:r>
              <a:rPr lang="en-US" u="sng" dirty="0"/>
              <a:t>if-then</a:t>
            </a:r>
            <a:r>
              <a:rPr lang="en-US" dirty="0"/>
              <a:t> logic units and specify a set of actions to be performed for a given situation.</a:t>
            </a:r>
          </a:p>
          <a:p>
            <a:pPr eaLnBrk="1" hangingPunct="1"/>
            <a:endParaRPr lang="en-US" dirty="0"/>
          </a:p>
          <a:p>
            <a:pPr lvl="1" eaLnBrk="1" hangingPunct="1">
              <a:buFontTx/>
              <a:buNone/>
            </a:pPr>
            <a:r>
              <a:rPr lang="en-US" dirty="0"/>
              <a:t>Systems are built by a Knowledge system builder (programmer), a knowledge engineer (analyst), and a subject matter expert.</a:t>
            </a:r>
          </a:p>
          <a:p>
            <a:pPr lvl="1" eaLnBrk="1" hangingPunct="1">
              <a:buFontTx/>
              <a:buNone/>
            </a:pPr>
            <a:r>
              <a:rPr lang="en-US" dirty="0"/>
              <a:t>Systems are built on facts, rules of thumb and expert advice.</a:t>
            </a:r>
          </a:p>
          <a:p>
            <a:pPr marL="0" indent="0" eaLnBrk="1" hangingPunct="1">
              <a:buFont typeface="Arial" panose="020B0604020202020204" pitchFamily="34" charset="0"/>
              <a:buNone/>
            </a:pPr>
            <a:endParaRPr lang="en-US" dirty="0"/>
          </a:p>
          <a:p>
            <a:pPr marL="0" indent="0" eaLnBrk="1" hangingPunct="1">
              <a:buFont typeface="Arial" panose="020B0604020202020204" pitchFamily="34" charset="0"/>
              <a:buNone/>
            </a:pPr>
            <a:r>
              <a:rPr lang="en-US" b="1" dirty="0"/>
              <a:t>Inference Engine</a:t>
            </a:r>
            <a:r>
              <a:rPr lang="en-US" dirty="0"/>
              <a:t>:</a:t>
            </a:r>
          </a:p>
          <a:p>
            <a:pPr marL="456489" lvl="1" indent="0" eaLnBrk="1" hangingPunct="1">
              <a:buFontTx/>
              <a:buNone/>
            </a:pPr>
            <a:r>
              <a:rPr lang="en-US" dirty="0"/>
              <a:t>Analyzes info in the knowledge base to arrive at the appropriate decision.</a:t>
            </a:r>
          </a:p>
          <a:p>
            <a:pPr marL="456489" lvl="1" indent="0" eaLnBrk="1" hangingPunct="1">
              <a:buFontTx/>
              <a:buNone/>
            </a:pPr>
            <a:r>
              <a:rPr lang="en-US" dirty="0"/>
              <a:t>Provides the necessary rules for the system to take original facts and combine them to form new facts.</a:t>
            </a:r>
          </a:p>
          <a:p>
            <a:pPr eaLnBrk="1" hangingPunct="1"/>
            <a:endParaRPr lang="en-US" dirty="0"/>
          </a:p>
          <a:p>
            <a:pPr eaLnBrk="1" hangingPunct="1"/>
            <a:r>
              <a:rPr lang="en-US" b="1" dirty="0"/>
              <a:t>Knowledgebase</a:t>
            </a:r>
            <a:r>
              <a:rPr lang="en-US" dirty="0"/>
              <a:t>: contains the rules known by an expert team.</a:t>
            </a:r>
          </a:p>
          <a:p>
            <a:pPr eaLnBrk="1" hangingPunct="1"/>
            <a:endParaRPr lang="en-US" dirty="0"/>
          </a:p>
          <a:p>
            <a:pPr eaLnBrk="1" hangingPunct="1"/>
            <a:r>
              <a:rPr lang="en-US" b="1" dirty="0"/>
              <a:t>Sources:</a:t>
            </a:r>
            <a:endParaRPr lang="en-US" dirty="0"/>
          </a:p>
          <a:p>
            <a:pPr eaLnBrk="1" hangingPunct="1">
              <a:spcBef>
                <a:spcPct val="5000"/>
              </a:spcBef>
            </a:pPr>
            <a:r>
              <a:rPr lang="en-US" dirty="0"/>
              <a:t>Shon Harris CISSP All-in-One Exam Guide 4</a:t>
            </a:r>
            <a:r>
              <a:rPr lang="en-US" baseline="30000" dirty="0"/>
              <a:t>th</a:t>
            </a:r>
            <a:r>
              <a:rPr lang="en-US" dirty="0"/>
              <a:t> Edition (pgs. 975-977)</a:t>
            </a:r>
          </a:p>
        </p:txBody>
      </p:sp>
    </p:spTree>
    <p:extLst>
      <p:ext uri="{BB962C8B-B14F-4D97-AF65-F5344CB8AC3E}">
        <p14:creationId xmlns:p14="http://schemas.microsoft.com/office/powerpoint/2010/main" val="9478848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7793" name="Rectangle 7"/>
          <p:cNvSpPr txBox="1">
            <a:spLocks noGrp="1" noChangeArrowheads="1"/>
          </p:cNvSpPr>
          <p:nvPr/>
        </p:nvSpPr>
        <p:spPr bwMode="auto">
          <a:xfrm>
            <a:off x="3883828" y="8829675"/>
            <a:ext cx="2972590" cy="465138"/>
          </a:xfrm>
          <a:prstGeom prst="rect">
            <a:avLst/>
          </a:prstGeom>
          <a:noFill/>
          <a:ln w="9525">
            <a:noFill/>
            <a:miter lim="800000"/>
            <a:headEnd/>
            <a:tailEnd/>
          </a:ln>
        </p:spPr>
        <p:txBody>
          <a:bodyPr lIns="93032" tIns="46516" rIns="93032" bIns="46516" anchor="b"/>
          <a:lstStyle/>
          <a:p>
            <a:pPr algn="r" defTabSz="930413"/>
            <a:fld id="{2482C516-CA5D-48C4-BCEE-CE58745173A6}" type="slidenum">
              <a:rPr lang="en-US" sz="1200">
                <a:solidFill>
                  <a:schemeClr val="tx1"/>
                </a:solidFill>
              </a:rPr>
              <a:pPr algn="r" defTabSz="930413"/>
              <a:t>74</a:t>
            </a:fld>
            <a:endParaRPr lang="en-US" sz="1200" dirty="0">
              <a:solidFill>
                <a:schemeClr val="tx1"/>
              </a:solidFill>
            </a:endParaRPr>
          </a:p>
        </p:txBody>
      </p:sp>
      <p:sp>
        <p:nvSpPr>
          <p:cNvPr id="1057794" name="Rectangle 2"/>
          <p:cNvSpPr>
            <a:spLocks noGrp="1" noRot="1" noChangeAspect="1" noChangeArrowheads="1" noTextEdit="1"/>
          </p:cNvSpPr>
          <p:nvPr>
            <p:ph type="sldImg"/>
          </p:nvPr>
        </p:nvSpPr>
        <p:spPr>
          <a:ln/>
        </p:spPr>
      </p:sp>
      <p:sp>
        <p:nvSpPr>
          <p:cNvPr id="1057795" name="Rectangle 3"/>
          <p:cNvSpPr>
            <a:spLocks noGrp="1" noChangeArrowheads="1"/>
          </p:cNvSpPr>
          <p:nvPr>
            <p:ph type="body" idx="1"/>
          </p:nvPr>
        </p:nvSpPr>
        <p:spPr>
          <a:noFill/>
          <a:ln/>
        </p:spPr>
        <p:txBody>
          <a:bodyPr lIns="93032" tIns="46516" rIns="93032" bIns="46516"/>
          <a:lstStyle/>
          <a:p>
            <a:r>
              <a:rPr lang="en-US" sz="1200" b="1" i="0" u="none" strike="noStrike" kern="1200" baseline="0" dirty="0" smtClean="0">
                <a:solidFill>
                  <a:schemeClr val="tx1"/>
                </a:solidFill>
                <a:latin typeface="+mn-lt"/>
                <a:ea typeface="+mn-ea"/>
                <a:cs typeface="+mn-cs"/>
              </a:rPr>
              <a:t>neural network </a:t>
            </a:r>
            <a:r>
              <a:rPr lang="en-US" sz="1200" b="0" i="0" u="none" strike="noStrike" kern="1200" baseline="0" dirty="0" smtClean="0">
                <a:solidFill>
                  <a:schemeClr val="tx1"/>
                </a:solidFill>
                <a:latin typeface="+mn-lt"/>
                <a:ea typeface="+mn-ea"/>
                <a:cs typeface="+mn-cs"/>
              </a:rPr>
              <a:t>A system in which a long chain of computational decisions that feed into</a:t>
            </a:r>
          </a:p>
          <a:p>
            <a:r>
              <a:rPr lang="en-US" sz="1200" b="0" i="0" u="none" strike="noStrike" kern="1200" baseline="0" dirty="0" smtClean="0">
                <a:solidFill>
                  <a:schemeClr val="tx1"/>
                </a:solidFill>
                <a:latin typeface="+mn-lt"/>
                <a:ea typeface="+mn-ea"/>
                <a:cs typeface="+mn-cs"/>
              </a:rPr>
              <a:t>each other and eventually add up to produce the desired output is set up.</a:t>
            </a:r>
          </a:p>
          <a:p>
            <a:endParaRPr lang="en-US" dirty="0" smtClean="0"/>
          </a:p>
          <a:p>
            <a:r>
              <a:rPr lang="en-US" dirty="0" smtClean="0"/>
              <a:t>Detect </a:t>
            </a:r>
            <a:r>
              <a:rPr lang="en-US" dirty="0" err="1" smtClean="0"/>
              <a:t>anomolies</a:t>
            </a:r>
            <a:r>
              <a:rPr lang="en-US" dirty="0" smtClean="0"/>
              <a:t> in massive amounts of audit log data.</a:t>
            </a:r>
          </a:p>
          <a:p>
            <a:r>
              <a:rPr lang="en-US" dirty="0" err="1" smtClean="0"/>
              <a:t>Sybex</a:t>
            </a:r>
            <a:r>
              <a:rPr lang="en-US" dirty="0" smtClean="0"/>
              <a:t> 8</a:t>
            </a:r>
            <a:r>
              <a:rPr lang="en-US" baseline="30000" dirty="0" smtClean="0"/>
              <a:t>th</a:t>
            </a:r>
            <a:r>
              <a:rPr lang="en-US" dirty="0" smtClean="0"/>
              <a:t> ed.</a:t>
            </a:r>
          </a:p>
          <a:p>
            <a:endParaRPr lang="en-US" dirty="0" smtClean="0"/>
          </a:p>
          <a:p>
            <a:r>
              <a:rPr lang="en-US" sz="1200" b="1" i="0" u="none" strike="noStrike" kern="1200" baseline="0" dirty="0" smtClean="0">
                <a:solidFill>
                  <a:schemeClr val="tx1"/>
                </a:solidFill>
                <a:latin typeface="+mn-lt"/>
                <a:ea typeface="+mn-ea"/>
                <a:cs typeface="+mn-cs"/>
              </a:rPr>
              <a:t>delta rule </a:t>
            </a:r>
            <a:r>
              <a:rPr lang="en-US" sz="1200" b="0" i="0" u="none" strike="noStrike" kern="1200" baseline="0" dirty="0" smtClean="0">
                <a:solidFill>
                  <a:schemeClr val="tx1"/>
                </a:solidFill>
                <a:latin typeface="+mn-lt"/>
                <a:ea typeface="+mn-ea"/>
                <a:cs typeface="+mn-cs"/>
              </a:rPr>
              <a:t>The feature of neural networks that allows them to learn from experience.</a:t>
            </a:r>
          </a:p>
          <a:p>
            <a:r>
              <a:rPr lang="en-US" sz="1200" b="0" i="0" u="none" strike="noStrike" kern="1200" baseline="0" dirty="0" smtClean="0">
                <a:solidFill>
                  <a:schemeClr val="tx1"/>
                </a:solidFill>
                <a:latin typeface="+mn-lt"/>
                <a:ea typeface="+mn-ea"/>
                <a:cs typeface="+mn-cs"/>
              </a:rPr>
              <a:t>Aka the learning rule.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smtClean="0"/>
          </a:p>
          <a:p>
            <a:pPr eaLnBrk="1" hangingPunct="1"/>
            <a:endParaRPr lang="en-US" b="1" dirty="0" smtClean="0"/>
          </a:p>
          <a:p>
            <a:pPr eaLnBrk="1" hangingPunct="1"/>
            <a:r>
              <a:rPr lang="en-US" b="1" dirty="0" smtClean="0"/>
              <a:t>Neural </a:t>
            </a:r>
            <a:r>
              <a:rPr lang="en-US" b="1" dirty="0"/>
              <a:t>Networks:</a:t>
            </a:r>
            <a:r>
              <a:rPr lang="en-US" dirty="0"/>
              <a:t> an electronic model based on the neural structure of the brain. Neural Networks contain many units that simulate neurons, each with a small amount of memory.  The units work on data that are input through their many connections. Via training rules, the systems are able to learn from examples and have the capability to generalize. </a:t>
            </a:r>
          </a:p>
          <a:p>
            <a:pPr eaLnBrk="1" hangingPunct="1"/>
            <a:endParaRPr lang="en-US" dirty="0"/>
          </a:p>
          <a:p>
            <a:pPr eaLnBrk="1" hangingPunct="1"/>
            <a:r>
              <a:rPr lang="en-US" dirty="0"/>
              <a:t>Neural networks are non-linear statistical data modeling tools.  They are used for fuzzy solutions where exactness is not required.  I.E. weather prediction.</a:t>
            </a:r>
          </a:p>
          <a:p>
            <a:pPr eaLnBrk="1" hangingPunct="1"/>
            <a:endParaRPr lang="en-US" dirty="0"/>
          </a:p>
          <a:p>
            <a:pPr eaLnBrk="1" hangingPunct="1"/>
            <a:r>
              <a:rPr lang="en-US" dirty="0"/>
              <a:t>Single layer:  one layer of input nodes</a:t>
            </a:r>
          </a:p>
          <a:p>
            <a:pPr eaLnBrk="1" hangingPunct="1"/>
            <a:r>
              <a:rPr lang="en-US" dirty="0"/>
              <a:t>Multi layer – multiple layers to include hidden nodes</a:t>
            </a:r>
          </a:p>
          <a:p>
            <a:pPr eaLnBrk="1" hangingPunct="1"/>
            <a:r>
              <a:rPr lang="en-US" dirty="0"/>
              <a:t>Bayesian filtering:  used to identify spam through tokens (words in email).  Used for calculating conditional probabilities</a:t>
            </a:r>
          </a:p>
          <a:p>
            <a:pPr eaLnBrk="1" hangingPunct="1"/>
            <a:r>
              <a:rPr lang="en-US" dirty="0"/>
              <a:t>Brain:  100 billion neurons connected by thousands of synapses.</a:t>
            </a:r>
          </a:p>
          <a:p>
            <a:pPr eaLnBrk="1" hangingPunct="1"/>
            <a:endParaRPr lang="en-US" dirty="0"/>
          </a:p>
          <a:p>
            <a:pPr eaLnBrk="1" hangingPunct="1"/>
            <a:r>
              <a:rPr lang="en-US" b="1" dirty="0"/>
              <a:t>Sources:</a:t>
            </a:r>
            <a:endParaRPr lang="en-US" dirty="0"/>
          </a:p>
          <a:p>
            <a:pPr eaLnBrk="1" hangingPunct="1">
              <a:spcBef>
                <a:spcPct val="5000"/>
              </a:spcBef>
            </a:pPr>
            <a:r>
              <a:rPr lang="en-US" dirty="0"/>
              <a:t>Shon Harris CISSP All-in-One Exam Guide 4</a:t>
            </a:r>
            <a:r>
              <a:rPr lang="en-US" baseline="30000" dirty="0"/>
              <a:t>th</a:t>
            </a:r>
            <a:r>
              <a:rPr lang="en-US" dirty="0"/>
              <a:t> Edition (pgs. 977-979)</a:t>
            </a:r>
          </a:p>
        </p:txBody>
      </p:sp>
    </p:spTree>
    <p:extLst>
      <p:ext uri="{BB962C8B-B14F-4D97-AF65-F5344CB8AC3E}">
        <p14:creationId xmlns:p14="http://schemas.microsoft.com/office/powerpoint/2010/main" val="51703381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1200" b="1" i="0" u="none" strike="noStrike" kern="1200" baseline="0" dirty="0" smtClean="0">
                <a:solidFill>
                  <a:schemeClr val="tx1"/>
                </a:solidFill>
                <a:latin typeface="+mn-lt"/>
                <a:ea typeface="+mn-ea"/>
                <a:cs typeface="+mn-cs"/>
              </a:rPr>
              <a:t>patch management </a:t>
            </a:r>
            <a:r>
              <a:rPr lang="en-US" sz="1200" b="0" i="0" u="none" strike="noStrike" kern="1200" baseline="0" dirty="0" smtClean="0">
                <a:solidFill>
                  <a:schemeClr val="tx1"/>
                </a:solidFill>
                <a:latin typeface="+mn-lt"/>
                <a:ea typeface="+mn-ea"/>
                <a:cs typeface="+mn-cs"/>
              </a:rPr>
              <a:t>Program that ensures that relevant patches are applied to systems.</a:t>
            </a:r>
          </a:p>
          <a:p>
            <a:r>
              <a:rPr lang="en-US" sz="1200" b="0" i="0" u="none" strike="noStrike" kern="1200" baseline="0" dirty="0" smtClean="0">
                <a:solidFill>
                  <a:schemeClr val="tx1"/>
                </a:solidFill>
                <a:latin typeface="+mn-lt"/>
                <a:ea typeface="+mn-ea"/>
                <a:cs typeface="+mn-cs"/>
              </a:rPr>
              <a:t>Ideally, patches are evaluated, tested, and deployed, and systems are audited to verify that the</a:t>
            </a:r>
          </a:p>
          <a:p>
            <a:r>
              <a:rPr lang="en-US" sz="1200" b="0" i="0" u="none" strike="noStrike" kern="1200" baseline="0" dirty="0" smtClean="0">
                <a:solidFill>
                  <a:schemeClr val="tx1"/>
                </a:solidFill>
                <a:latin typeface="+mn-lt"/>
                <a:ea typeface="+mn-ea"/>
                <a:cs typeface="+mn-cs"/>
              </a:rPr>
              <a:t>patches are applied and not removed.</a:t>
            </a:r>
          </a:p>
          <a:p>
            <a:r>
              <a:rPr lang="en-US" sz="1200" b="1" i="0" u="none" strike="noStrike" kern="1200" baseline="0" dirty="0" smtClean="0">
                <a:solidFill>
                  <a:schemeClr val="tx1"/>
                </a:solidFill>
                <a:latin typeface="+mn-lt"/>
                <a:ea typeface="+mn-ea"/>
                <a:cs typeface="+mn-cs"/>
              </a:rPr>
              <a:t>vulnerability management </a:t>
            </a:r>
            <a:r>
              <a:rPr lang="en-US" sz="1200" b="0" i="0" u="none" strike="noStrike" kern="1200" baseline="0" dirty="0" smtClean="0">
                <a:solidFill>
                  <a:schemeClr val="tx1"/>
                </a:solidFill>
                <a:latin typeface="+mn-lt"/>
                <a:ea typeface="+mn-ea"/>
                <a:cs typeface="+mn-cs"/>
              </a:rPr>
              <a:t>A program used to detect weaknesses within an organization.</a:t>
            </a:r>
          </a:p>
          <a:p>
            <a:r>
              <a:rPr lang="en-US" sz="1200" b="0" i="0" u="none" strike="noStrike" kern="1200" baseline="0" dirty="0" smtClean="0">
                <a:solidFill>
                  <a:schemeClr val="tx1"/>
                </a:solidFill>
                <a:latin typeface="+mn-lt"/>
                <a:ea typeface="+mn-ea"/>
                <a:cs typeface="+mn-cs"/>
              </a:rPr>
              <a:t>Vulnerability scans and vulnerability assessments are two common elements of a vulnerability</a:t>
            </a:r>
          </a:p>
          <a:p>
            <a:r>
              <a:rPr lang="en-US" sz="1200" b="0" i="0" u="none" strike="noStrike" kern="1200" baseline="0" dirty="0" smtClean="0">
                <a:solidFill>
                  <a:schemeClr val="tx1"/>
                </a:solidFill>
                <a:latin typeface="+mn-lt"/>
                <a:ea typeface="+mn-ea"/>
                <a:cs typeface="+mn-cs"/>
              </a:rPr>
              <a:t>management program. Vulnerability scans are technical scans performed regularly, and</a:t>
            </a:r>
          </a:p>
          <a:p>
            <a:r>
              <a:rPr lang="en-US" sz="1200" b="0" i="0" u="none" strike="noStrike" kern="1200" baseline="0" dirty="0" smtClean="0">
                <a:solidFill>
                  <a:schemeClr val="tx1"/>
                </a:solidFill>
                <a:latin typeface="+mn-lt"/>
                <a:ea typeface="+mn-ea"/>
                <a:cs typeface="+mn-cs"/>
              </a:rPr>
              <a:t>vulnerability assessments are normally combined with a risk assessment.</a:t>
            </a:r>
          </a:p>
          <a:p>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smtClean="0"/>
          </a:p>
          <a:p>
            <a:endParaRPr lang="en-US" dirty="0" smtClean="0"/>
          </a:p>
          <a:p>
            <a:r>
              <a:rPr lang="en-US" dirty="0" smtClean="0"/>
              <a:t>Be careful of the interdependencies… Process should verify effect a change to one configuration item has on other systems.</a:t>
            </a:r>
          </a:p>
          <a:p>
            <a:r>
              <a:rPr lang="en-US" dirty="0" smtClean="0"/>
              <a:t>-</a:t>
            </a:r>
            <a:r>
              <a:rPr lang="en-US" dirty="0" err="1" smtClean="0"/>
              <a:t>Skillport</a:t>
            </a:r>
            <a:r>
              <a:rPr lang="en-US" dirty="0" smtClean="0"/>
              <a:t> CISSP 2018</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Information </a:t>
            </a:r>
            <a:r>
              <a:rPr lang="en-US" sz="1200" b="1" kern="1200" dirty="0">
                <a:solidFill>
                  <a:schemeClr val="tx1"/>
                </a:solidFill>
                <a:effectLst/>
                <a:latin typeface="+mn-lt"/>
                <a:ea typeface="+mn-ea"/>
                <a:cs typeface="+mn-cs"/>
              </a:rPr>
              <a:t>Protection Management</a:t>
            </a:r>
            <a:r>
              <a:rPr lang="en-US" sz="1200" kern="1200" dirty="0">
                <a:solidFill>
                  <a:schemeClr val="tx1"/>
                </a:solidFill>
                <a:effectLst/>
                <a:latin typeface="+mn-lt"/>
                <a:ea typeface="+mn-ea"/>
                <a:cs typeface="+mn-cs"/>
              </a:rPr>
              <a: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Should be required procedures for changing, accepting, and testing software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Management Approval</a:t>
            </a:r>
          </a:p>
          <a:p>
            <a:pPr marL="628650" lvl="1" indent="-171450">
              <a:buFont typeface="Wingdings" panose="05000000000000000000" pitchFamily="2" charset="2"/>
              <a:buChar char="§"/>
            </a:pPr>
            <a:r>
              <a:rPr lang="en-US" sz="1200" kern="1200" dirty="0">
                <a:solidFill>
                  <a:schemeClr val="tx1"/>
                </a:solidFill>
                <a:effectLst/>
                <a:latin typeface="+mn-lt"/>
                <a:ea typeface="+mn-ea"/>
                <a:cs typeface="+mn-cs"/>
              </a:rPr>
              <a:t>Patch Management</a:t>
            </a:r>
          </a:p>
          <a:p>
            <a:pPr marL="628650" lvl="1" indent="-171450">
              <a:buFont typeface="Wingdings" panose="05000000000000000000" pitchFamily="2" charset="2"/>
              <a:buChar char="§"/>
            </a:pPr>
            <a:r>
              <a:rPr lang="en-US" sz="1200" kern="1200" dirty="0">
                <a:solidFill>
                  <a:schemeClr val="tx1"/>
                </a:solidFill>
                <a:effectLst/>
                <a:latin typeface="+mn-lt"/>
                <a:ea typeface="+mn-ea"/>
                <a:cs typeface="+mn-cs"/>
              </a:rPr>
              <a:t>Change Management</a:t>
            </a:r>
          </a:p>
          <a:p>
            <a:pPr marL="628650" lvl="1" indent="-171450">
              <a:buFont typeface="Wingdings" panose="05000000000000000000" pitchFamily="2" charset="2"/>
              <a:buChar char="§"/>
            </a:pPr>
            <a:r>
              <a:rPr lang="en-US" sz="1200" kern="1200" dirty="0">
                <a:solidFill>
                  <a:schemeClr val="tx1"/>
                </a:solidFill>
                <a:effectLst/>
                <a:latin typeface="+mn-lt"/>
                <a:ea typeface="+mn-ea"/>
                <a:cs typeface="+mn-cs"/>
              </a:rPr>
              <a:t>Configuration Management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Product flaws are unavoidable.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r>
              <a:rPr lang="en-US" sz="1200" b="1" kern="1200" dirty="0">
                <a:solidFill>
                  <a:schemeClr val="tx1"/>
                </a:solidFill>
                <a:effectLst/>
                <a:latin typeface="+mn-lt"/>
                <a:ea typeface="+mn-ea"/>
                <a:cs typeface="+mn-cs"/>
              </a:rPr>
              <a:t>Other considerations</a:t>
            </a:r>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Security patches are tied to a particular vulnerability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Back up systems prior to performing updates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Schedule patching process and do it in stages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Confirm updates with system management tools and vulnerability scanners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Document the changes.  Also include comments when a change was not implemented and the approving authority for doing so</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Critical part of change control management involving security updates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patch management process must be formal, documented, and done with management’s approval to provide the best possible strategy for change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(ISC)2 page 663</a:t>
            </a:r>
          </a:p>
          <a:p>
            <a:r>
              <a:rPr lang="en-US" sz="1200" kern="1200" dirty="0">
                <a:solidFill>
                  <a:schemeClr val="tx1"/>
                </a:solidFill>
                <a:effectLst/>
                <a:latin typeface="+mn-lt"/>
                <a:ea typeface="+mn-ea"/>
                <a:cs typeface="+mn-cs"/>
              </a:rPr>
              <a:t>The process of responding to events forms the basis of process management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pPr eaLnBrk="1" hangingPunct="1">
              <a:buFontTx/>
              <a:buNone/>
            </a:pPr>
            <a:r>
              <a:rPr lang="en-US" dirty="0"/>
              <a:t>Software changes or patches must be authorized, tested in a controlled environment and recorded so they can be reversed if necessary</a:t>
            </a:r>
          </a:p>
          <a:p>
            <a:pPr eaLnBrk="1" hangingPunct="1"/>
            <a:endParaRPr lang="en-US" dirty="0"/>
          </a:p>
          <a:p>
            <a:pPr eaLnBrk="1" hangingPunct="1"/>
            <a:r>
              <a:rPr lang="en-US" b="1" dirty="0"/>
              <a:t>Request Control</a:t>
            </a:r>
            <a:r>
              <a:rPr lang="en-US" dirty="0"/>
              <a:t>: Organized framework in which users can request modifications, managers can conduce cost/benefit analysis, and developers prioritize tasks</a:t>
            </a:r>
          </a:p>
          <a:p>
            <a:pPr eaLnBrk="1" hangingPunct="1"/>
            <a:endParaRPr lang="en-US" dirty="0"/>
          </a:p>
          <a:p>
            <a:pPr eaLnBrk="1" hangingPunct="1"/>
            <a:r>
              <a:rPr lang="en-US" b="1" dirty="0"/>
              <a:t>Change Control</a:t>
            </a:r>
            <a:r>
              <a:rPr lang="en-US" dirty="0"/>
              <a:t>: Way of controlling the lifecycle of an application and documenting the necessary change control activities</a:t>
            </a:r>
          </a:p>
          <a:p>
            <a:pPr eaLnBrk="1" hangingPunct="1"/>
            <a:endParaRPr lang="en-US" dirty="0"/>
          </a:p>
          <a:p>
            <a:pPr eaLnBrk="1" hangingPunct="1"/>
            <a:r>
              <a:rPr lang="en-US" b="1" dirty="0"/>
              <a:t>Release Control</a:t>
            </a:r>
            <a:r>
              <a:rPr lang="en-US" dirty="0"/>
              <a:t>: Once finalized, releases must be approved for release through specific procedures</a:t>
            </a:r>
          </a:p>
          <a:p>
            <a:pPr eaLnBrk="1" hangingPunct="1"/>
            <a:endParaRPr lang="en-US" dirty="0"/>
          </a:p>
          <a:p>
            <a:pPr eaLnBrk="1" hangingPunct="1"/>
            <a:r>
              <a:rPr lang="en-US" dirty="0"/>
              <a:t>Steps:  request change, senior management approval, start documentation</a:t>
            </a:r>
            <a:r>
              <a:rPr lang="en-US" baseline="0" dirty="0"/>
              <a:t> (change log), testing, implementation, report completion of change to management</a:t>
            </a:r>
            <a:endParaRPr lang="en-US" dirty="0"/>
          </a:p>
          <a:p>
            <a:pPr eaLnBrk="1" hangingPunct="1">
              <a:spcBef>
                <a:spcPct val="0"/>
              </a:spcBef>
            </a:pPr>
            <a:r>
              <a:rPr lang="en-US" b="1" dirty="0"/>
              <a:t>Sources:</a:t>
            </a:r>
            <a:endParaRPr lang="en-US" dirty="0"/>
          </a:p>
          <a:p>
            <a:pPr eaLnBrk="1" hangingPunct="1">
              <a:spcBef>
                <a:spcPct val="0"/>
              </a:spcBef>
            </a:pPr>
            <a:r>
              <a:rPr lang="en-US" dirty="0"/>
              <a:t>(ISC)2 CBK 2008 (pgs. 584-586)</a:t>
            </a:r>
          </a:p>
          <a:p>
            <a:pPr eaLnBrk="1" hangingPunct="1">
              <a:spcBef>
                <a:spcPct val="0"/>
              </a:spcBef>
            </a:pPr>
            <a:r>
              <a:rPr lang="en-US" dirty="0"/>
              <a:t>Sybex CISSP Study Guide 4</a:t>
            </a:r>
            <a:r>
              <a:rPr lang="en-US" baseline="30000" dirty="0"/>
              <a:t>th</a:t>
            </a:r>
            <a:r>
              <a:rPr lang="en-US" dirty="0"/>
              <a:t> Edition  (pgs. 503-504)</a:t>
            </a:r>
          </a:p>
          <a:p>
            <a:pPr eaLnBrk="1" hangingPunct="1">
              <a:spcBef>
                <a:spcPct val="0"/>
              </a:spcBef>
            </a:pPr>
            <a:r>
              <a:rPr lang="en-US" dirty="0"/>
              <a:t>Shon Harris CISSP All-in-One Exam Guide 4</a:t>
            </a:r>
            <a:r>
              <a:rPr lang="en-US" baseline="30000" dirty="0"/>
              <a:t>th</a:t>
            </a:r>
            <a:r>
              <a:rPr lang="en-US" dirty="0"/>
              <a:t> Edition (pgs. 953-955, 986)</a:t>
            </a:r>
          </a:p>
          <a:p>
            <a:endParaRPr lang="en-US" dirty="0"/>
          </a:p>
        </p:txBody>
      </p:sp>
      <p:sp>
        <p:nvSpPr>
          <p:cNvPr id="4" name="Slide Number Placeholder 3"/>
          <p:cNvSpPr>
            <a:spLocks noGrp="1"/>
          </p:cNvSpPr>
          <p:nvPr>
            <p:ph type="sldNum" sz="quarter" idx="10"/>
          </p:nvPr>
        </p:nvSpPr>
        <p:spPr/>
        <p:txBody>
          <a:bodyPr/>
          <a:lstStyle/>
          <a:p>
            <a:pPr>
              <a:defRPr/>
            </a:pPr>
            <a:fld id="{3A0FB3EE-E4F1-4985-825D-4E3A9C3E3743}" type="slidenum">
              <a:rPr lang="en-US" smtClean="0">
                <a:solidFill>
                  <a:srgbClr val="000000"/>
                </a:solidFill>
              </a:rPr>
              <a:pPr>
                <a:defRPr/>
              </a:pPr>
              <a:t>76</a:t>
            </a:fld>
            <a:endParaRPr lang="en-US" dirty="0">
              <a:solidFill>
                <a:srgbClr val="000000"/>
              </a:solidFill>
            </a:endParaRPr>
          </a:p>
        </p:txBody>
      </p:sp>
    </p:spTree>
    <p:extLst>
      <p:ext uri="{BB962C8B-B14F-4D97-AF65-F5344CB8AC3E}">
        <p14:creationId xmlns:p14="http://schemas.microsoft.com/office/powerpoint/2010/main" val="32985402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Rot="1" noChangeAspect="1" noChangeArrowheads="1" noTextEdit="1"/>
          </p:cNvSpPr>
          <p:nvPr>
            <p:ph type="sldImg"/>
          </p:nvPr>
        </p:nvSpPr>
        <p:spPr>
          <a:ln/>
        </p:spPr>
      </p:sp>
      <p:sp>
        <p:nvSpPr>
          <p:cNvPr id="89090" name="Rectangle 3"/>
          <p:cNvSpPr>
            <a:spLocks noGrp="1" noChangeArrowheads="1"/>
          </p:cNvSpPr>
          <p:nvPr>
            <p:ph type="body" idx="1"/>
          </p:nvPr>
        </p:nvSpPr>
        <p:spPr>
          <a:noFill/>
          <a:ln/>
        </p:spPr>
        <p:txBody>
          <a:bodyPr/>
          <a:lstStyle/>
          <a:p>
            <a:r>
              <a:rPr lang="en-US" sz="1200" b="1" i="0" u="none" strike="noStrike" kern="1200" baseline="0" dirty="0" smtClean="0">
                <a:solidFill>
                  <a:schemeClr val="tx1"/>
                </a:solidFill>
                <a:latin typeface="+mn-lt"/>
                <a:ea typeface="+mn-ea"/>
                <a:cs typeface="+mn-cs"/>
              </a:rPr>
              <a:t>change management </a:t>
            </a:r>
            <a:r>
              <a:rPr lang="en-US" sz="1200" b="0" i="0" u="none" strike="noStrike" kern="1200" baseline="0" dirty="0" smtClean="0">
                <a:solidFill>
                  <a:schemeClr val="tx1"/>
                </a:solidFill>
                <a:latin typeface="+mn-lt"/>
                <a:ea typeface="+mn-ea"/>
                <a:cs typeface="+mn-cs"/>
              </a:rPr>
              <a:t>A process that helps prevent unintended outages. Before personnel</a:t>
            </a:r>
          </a:p>
          <a:p>
            <a:r>
              <a:rPr lang="en-US" sz="1200" b="0" i="0" u="none" strike="noStrike" kern="1200" baseline="0" dirty="0" smtClean="0">
                <a:solidFill>
                  <a:schemeClr val="tx1"/>
                </a:solidFill>
                <a:latin typeface="+mn-lt"/>
                <a:ea typeface="+mn-ea"/>
                <a:cs typeface="+mn-cs"/>
              </a:rPr>
              <a:t>make a configuration change to a system, they submit a change request. Other personnel</a:t>
            </a:r>
          </a:p>
          <a:p>
            <a:r>
              <a:rPr lang="en-US" sz="1200" b="0" i="0" u="none" strike="noStrike" kern="1200" baseline="0" dirty="0" smtClean="0">
                <a:solidFill>
                  <a:schemeClr val="tx1"/>
                </a:solidFill>
                <a:latin typeface="+mn-lt"/>
                <a:ea typeface="+mn-ea"/>
                <a:cs typeface="+mn-cs"/>
              </a:rPr>
              <a:t>review the change. If approved, the change is tested, implemented, and documented.</a:t>
            </a:r>
            <a:endParaRPr lang="en-US" sz="1200" b="1" i="0" u="none" strike="noStrike" kern="1200" baseline="0" dirty="0" smtClean="0">
              <a:solidFill>
                <a:schemeClr val="tx1"/>
              </a:solidFill>
              <a:latin typeface="+mn-lt"/>
              <a:ea typeface="+mn-ea"/>
              <a:cs typeface="+mn-cs"/>
            </a:endParaRPr>
          </a:p>
          <a:p>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configuration management (CM) </a:t>
            </a:r>
            <a:r>
              <a:rPr lang="en-US" sz="1200" b="0" i="0" u="none" strike="noStrike" kern="1200" baseline="0" dirty="0" smtClean="0">
                <a:solidFill>
                  <a:schemeClr val="tx1"/>
                </a:solidFill>
                <a:latin typeface="+mn-lt"/>
                <a:ea typeface="+mn-ea"/>
                <a:cs typeface="+mn-cs"/>
              </a:rPr>
              <a:t>(1) The process of logging, auditing, and monitoring</a:t>
            </a:r>
          </a:p>
          <a:p>
            <a:r>
              <a:rPr lang="en-US" sz="1200" b="0" i="0" u="none" strike="noStrike" kern="1200" baseline="0" dirty="0" smtClean="0">
                <a:solidFill>
                  <a:schemeClr val="tx1"/>
                </a:solidFill>
                <a:latin typeface="+mn-lt"/>
                <a:ea typeface="+mn-ea"/>
                <a:cs typeface="+mn-cs"/>
              </a:rPr>
              <a:t>activities related to security controls and security mechanisms over time. This data is then</a:t>
            </a:r>
          </a:p>
          <a:p>
            <a:r>
              <a:rPr lang="en-US" sz="1200" b="0" i="0" u="none" strike="noStrike" kern="1200" baseline="0" dirty="0" smtClean="0">
                <a:solidFill>
                  <a:schemeClr val="tx1"/>
                </a:solidFill>
                <a:latin typeface="+mn-lt"/>
                <a:ea typeface="+mn-ea"/>
                <a:cs typeface="+mn-cs"/>
              </a:rPr>
              <a:t>used to identify agents of change, whether objects, subjects, programs, communication pathways,</a:t>
            </a:r>
          </a:p>
          <a:p>
            <a:r>
              <a:rPr lang="en-US" sz="1200" b="0" i="0" u="none" strike="noStrike" kern="1200" baseline="0" dirty="0" smtClean="0">
                <a:solidFill>
                  <a:schemeClr val="tx1"/>
                </a:solidFill>
                <a:latin typeface="+mn-lt"/>
                <a:ea typeface="+mn-ea"/>
                <a:cs typeface="+mn-cs"/>
              </a:rPr>
              <a:t>or even the network itself. (2) The administration of setting up and changing configurations,</a:t>
            </a:r>
          </a:p>
          <a:p>
            <a:r>
              <a:rPr lang="en-US" sz="1200" b="0" i="0" u="none" strike="noStrike" kern="1200" baseline="0" dirty="0" smtClean="0">
                <a:solidFill>
                  <a:schemeClr val="tx1"/>
                </a:solidFill>
                <a:latin typeface="+mn-lt"/>
                <a:ea typeface="+mn-ea"/>
                <a:cs typeface="+mn-cs"/>
              </a:rPr>
              <a:t>which ensures that systems are deployed in a secure consistent state and that they</a:t>
            </a:r>
          </a:p>
          <a:p>
            <a:r>
              <a:rPr lang="en-US" sz="1200" b="0" i="0" u="none" strike="noStrike" kern="1200" baseline="0" dirty="0" smtClean="0">
                <a:solidFill>
                  <a:schemeClr val="tx1"/>
                </a:solidFill>
                <a:latin typeface="+mn-lt"/>
                <a:ea typeface="+mn-ea"/>
                <a:cs typeface="+mn-cs"/>
              </a:rPr>
              <a:t>stay in a secure consistent state throughout their lifetime. (3) Aka software configuration</a:t>
            </a:r>
          </a:p>
          <a:p>
            <a:r>
              <a:rPr lang="en-US" sz="1200" b="0" i="0" u="none" strike="noStrike" kern="1200" baseline="0" dirty="0" smtClean="0">
                <a:solidFill>
                  <a:schemeClr val="tx1"/>
                </a:solidFill>
                <a:latin typeface="+mn-lt"/>
                <a:ea typeface="+mn-ea"/>
                <a:cs typeface="+mn-cs"/>
              </a:rPr>
              <a:t>management (SCM). The process used to control the version(s) of software used throughout</a:t>
            </a:r>
          </a:p>
          <a:p>
            <a:r>
              <a:rPr lang="en-US" sz="1200" b="0" i="0" u="none" strike="noStrike" kern="1200" baseline="0" dirty="0" smtClean="0">
                <a:solidFill>
                  <a:schemeClr val="tx1"/>
                </a:solidFill>
                <a:latin typeface="+mn-lt"/>
                <a:ea typeface="+mn-ea"/>
                <a:cs typeface="+mn-cs"/>
              </a:rPr>
              <a:t>an organization and formally track and control changes to the software configuration. It has</a:t>
            </a:r>
          </a:p>
          <a:p>
            <a:r>
              <a:rPr lang="en-US" sz="1200" b="0" i="0" u="none" strike="noStrike" kern="1200" baseline="0" dirty="0" smtClean="0">
                <a:solidFill>
                  <a:schemeClr val="tx1"/>
                </a:solidFill>
                <a:latin typeface="+mn-lt"/>
                <a:ea typeface="+mn-ea"/>
                <a:cs typeface="+mn-cs"/>
              </a:rPr>
              <a:t>four main components: configuration identification, configuration control, configuration</a:t>
            </a:r>
          </a:p>
          <a:p>
            <a:r>
              <a:rPr lang="en-US" sz="1200" b="0" i="0" u="none" strike="noStrike" kern="1200" baseline="0" dirty="0" smtClean="0">
                <a:solidFill>
                  <a:schemeClr val="tx1"/>
                </a:solidFill>
                <a:latin typeface="+mn-lt"/>
                <a:ea typeface="+mn-ea"/>
                <a:cs typeface="+mn-cs"/>
              </a:rPr>
              <a:t>status accounting, and configuration audit.</a:t>
            </a:r>
          </a:p>
          <a:p>
            <a:r>
              <a:rPr lang="en-US" sz="1200" b="0" kern="1200" dirty="0" err="1" smtClean="0">
                <a:solidFill>
                  <a:schemeClr val="tx1"/>
                </a:solidFill>
                <a:effectLst/>
                <a:latin typeface="+mn-lt"/>
                <a:ea typeface="+mn-ea"/>
                <a:cs typeface="+mn-cs"/>
              </a:rPr>
              <a:t>Sybex</a:t>
            </a:r>
            <a:r>
              <a:rPr lang="en-US" sz="1200" b="0" kern="1200" dirty="0" smtClean="0">
                <a:solidFill>
                  <a:schemeClr val="tx1"/>
                </a:solidFill>
                <a:effectLst/>
                <a:latin typeface="+mn-lt"/>
                <a:ea typeface="+mn-ea"/>
                <a:cs typeface="+mn-cs"/>
              </a:rPr>
              <a:t> 9</a:t>
            </a:r>
            <a:r>
              <a:rPr lang="en-US" sz="1200" b="0" kern="1200" baseline="30000" dirty="0" smtClean="0">
                <a:solidFill>
                  <a:schemeClr val="tx1"/>
                </a:solidFill>
                <a:effectLst/>
                <a:latin typeface="+mn-lt"/>
                <a:ea typeface="+mn-ea"/>
                <a:cs typeface="+mn-cs"/>
              </a:rPr>
              <a:t>th</a:t>
            </a:r>
            <a:r>
              <a:rPr lang="en-US" sz="1200" b="0" kern="1200" dirty="0" smtClean="0">
                <a:solidFill>
                  <a:schemeClr val="tx1"/>
                </a:solidFill>
                <a:effectLst/>
                <a:latin typeface="+mn-lt"/>
                <a:ea typeface="+mn-ea"/>
                <a:cs typeface="+mn-cs"/>
              </a:rPr>
              <a:t> ed.</a:t>
            </a:r>
          </a:p>
          <a:p>
            <a:r>
              <a:rPr lang="en-US" sz="1200" b="1" kern="1200" dirty="0" smtClean="0">
                <a:solidFill>
                  <a:schemeClr val="tx1"/>
                </a:solidFill>
                <a:effectLst/>
                <a:latin typeface="+mn-lt"/>
                <a:ea typeface="+mn-ea"/>
                <a:cs typeface="+mn-cs"/>
              </a:rPr>
              <a:t>Change </a:t>
            </a:r>
            <a:r>
              <a:rPr lang="en-US" sz="1200" b="1" kern="1200" dirty="0">
                <a:solidFill>
                  <a:schemeClr val="tx1"/>
                </a:solidFill>
                <a:effectLst/>
                <a:latin typeface="+mn-lt"/>
                <a:ea typeface="+mn-ea"/>
                <a:cs typeface="+mn-cs"/>
              </a:rPr>
              <a:t>Control</a:t>
            </a:r>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CRITICAL FOR LIFECYCLE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Maintains system integrity through structured and control changes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Change decisions should be made by a committee of people from many groups within the organization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Proper steps should be taken to ensure that changes to a system do not lower its security posture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Configuration/change management controls provide a process by which all system changes are tracked, audited, controlled, identified, and approved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Requires rigorous testing prior to being deployed in a production environment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Requires documentation and allows for training of users</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Change in a secure environment can introduce loopholes or oversights that can lead to new vulnerabilities.  This is the reason patch management is critical; in order to protect information systems the patches must be tested prior to implementing them.  They can cause problems in other areas.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Ensure any change does not lead to reduced or compromised security, making it possible to roll back any change to a previous secured state.</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Configuration of change management has several goals and requirements: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Implement changes in a monitored and orderly manner; changes are always controlled.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formalized testing process is included to verify a change produces expected results.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All changes can be reversed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Users are informed of changes before they occur to prevent loss of productivity.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effects of changes on capabilities, functionality, and performance is minimized.</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Parallel run – process is performed simultaneously on each system to ensure the new system supports all functionality the old system supported or provided</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Change Control Management process:</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Request</a:t>
            </a:r>
            <a:r>
              <a:rPr lang="en-US" sz="1200" kern="1200" dirty="0">
                <a:solidFill>
                  <a:schemeClr val="tx1"/>
                </a:solidFill>
                <a:effectLst/>
                <a:latin typeface="+mn-lt"/>
                <a:ea typeface="+mn-ea"/>
                <a:cs typeface="+mn-cs"/>
              </a:rPr>
              <a:t>: formal request for a change are presented in writing with detailed justification focusing on benefits of implementation and costs of not implementing</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Impact Assessment</a:t>
            </a:r>
            <a:r>
              <a:rPr lang="en-US" sz="1200" kern="1200" dirty="0">
                <a:solidFill>
                  <a:schemeClr val="tx1"/>
                </a:solidFill>
                <a:effectLst/>
                <a:latin typeface="+mn-lt"/>
                <a:ea typeface="+mn-ea"/>
                <a:cs typeface="+mn-cs"/>
              </a:rPr>
              <a:t>: impacts to operations are considered as a basis to approve or disapprove</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Approval/Disapproval</a:t>
            </a:r>
            <a:r>
              <a:rPr lang="en-US" sz="1200" kern="1200" dirty="0">
                <a:solidFill>
                  <a:schemeClr val="tx1"/>
                </a:solidFill>
                <a:effectLst/>
                <a:latin typeface="+mn-lt"/>
                <a:ea typeface="+mn-ea"/>
                <a:cs typeface="+mn-cs"/>
              </a:rPr>
              <a:t>: change requests are officially answered</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Notification</a:t>
            </a:r>
            <a:r>
              <a:rPr lang="en-US" sz="1200" kern="1200" dirty="0">
                <a:solidFill>
                  <a:schemeClr val="tx1"/>
                </a:solidFill>
                <a:effectLst/>
                <a:latin typeface="+mn-lt"/>
                <a:ea typeface="+mn-ea"/>
                <a:cs typeface="+mn-cs"/>
              </a:rPr>
              <a:t>: system users are notified of the change and when it will be deployed</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Implementation</a:t>
            </a:r>
            <a:r>
              <a:rPr lang="en-US" sz="1200" kern="1200" dirty="0">
                <a:solidFill>
                  <a:schemeClr val="tx1"/>
                </a:solidFill>
                <a:effectLst/>
                <a:latin typeface="+mn-lt"/>
                <a:ea typeface="+mn-ea"/>
                <a:cs typeface="+mn-cs"/>
              </a:rPr>
              <a:t>: when possible, changes are applied incrementally and monitored thoroughly</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a:solidFill>
                  <a:schemeClr val="tx1"/>
                </a:solidFill>
                <a:effectLst/>
                <a:latin typeface="+mn-lt"/>
                <a:ea typeface="+mn-ea"/>
                <a:cs typeface="+mn-cs"/>
              </a:rPr>
              <a:t>Validation</a:t>
            </a:r>
            <a:r>
              <a:rPr lang="en-US" sz="1200" kern="1200" dirty="0">
                <a:solidFill>
                  <a:schemeClr val="tx1"/>
                </a:solidFill>
                <a:effectLst/>
                <a:latin typeface="+mn-lt"/>
                <a:ea typeface="+mn-ea"/>
                <a:cs typeface="+mn-cs"/>
              </a:rPr>
              <a:t>: changes to systems are reviewed and security scans are performed to ensure no unintended changes are made or that the security level of a system has been lowered and</a:t>
            </a:r>
            <a:r>
              <a:rPr lang="en-US" sz="1200" kern="1200" baseline="0" dirty="0">
                <a:solidFill>
                  <a:schemeClr val="tx1"/>
                </a:solidFill>
                <a:effectLst/>
                <a:latin typeface="+mn-lt"/>
                <a:ea typeface="+mn-ea"/>
                <a:cs typeface="+mn-cs"/>
              </a:rPr>
              <a:t> r</a:t>
            </a:r>
            <a:r>
              <a:rPr lang="en-US" sz="1200" kern="1200" dirty="0">
                <a:solidFill>
                  <a:schemeClr val="tx1"/>
                </a:solidFill>
                <a:effectLst/>
                <a:latin typeface="+mn-lt"/>
                <a:ea typeface="+mn-ea"/>
                <a:cs typeface="+mn-cs"/>
              </a:rPr>
              <a:t>ecord in the problem tracking system until operations is sure no new problems have been introduced</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a:solidFill>
                  <a:schemeClr val="tx1"/>
                </a:solidFill>
                <a:effectLst/>
                <a:latin typeface="+mn-lt"/>
                <a:ea typeface="+mn-ea"/>
                <a:cs typeface="+mn-cs"/>
              </a:rPr>
              <a:t>Documentation</a:t>
            </a:r>
            <a:r>
              <a:rPr lang="en-US" sz="1200" kern="1200" dirty="0">
                <a:solidFill>
                  <a:schemeClr val="tx1"/>
                </a:solidFill>
                <a:effectLst/>
                <a:latin typeface="+mn-lt"/>
                <a:ea typeface="+mn-ea"/>
                <a:cs typeface="+mn-cs"/>
              </a:rPr>
              <a:t>: all changes are recorded, along with problems and/or solutions in the configuration management database and track lessons learned during the change process</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eaLnBrk="1" hangingPunct="1"/>
            <a:r>
              <a:rPr lang="en-US" b="1" dirty="0"/>
              <a:t>Configuration</a:t>
            </a:r>
            <a:r>
              <a:rPr lang="en-US" b="1" baseline="0" dirty="0"/>
              <a:t> Management:</a:t>
            </a:r>
            <a:endParaRPr lang="en-US" b="1" dirty="0"/>
          </a:p>
          <a:p>
            <a:pPr marL="171450" indent="-171450" eaLnBrk="1" hangingPunct="1">
              <a:buFont typeface="Arial" panose="020B0604020202020204" pitchFamily="34" charset="0"/>
              <a:buChar char="•"/>
            </a:pPr>
            <a:r>
              <a:rPr lang="en-US" b="1" dirty="0"/>
              <a:t>ID</a:t>
            </a:r>
            <a:r>
              <a:rPr lang="en-US" dirty="0"/>
              <a:t> – Document the configuration of SW products in the organization</a:t>
            </a:r>
          </a:p>
          <a:p>
            <a:pPr marL="171450" indent="-171450" eaLnBrk="1" hangingPunct="1">
              <a:buFont typeface="Arial" panose="020B0604020202020204" pitchFamily="34" charset="0"/>
              <a:buChar char="•"/>
            </a:pPr>
            <a:r>
              <a:rPr lang="en-US" b="1" dirty="0"/>
              <a:t>Control</a:t>
            </a:r>
            <a:r>
              <a:rPr lang="en-US" dirty="0"/>
              <a:t> – ensures changes to SW are made in accordance with policies and only from authorized distributions of SW</a:t>
            </a:r>
          </a:p>
          <a:p>
            <a:pPr marL="171450" indent="-171450" eaLnBrk="1" hangingPunct="1">
              <a:buFont typeface="Arial" panose="020B0604020202020204" pitchFamily="34" charset="0"/>
              <a:buChar char="•"/>
            </a:pPr>
            <a:r>
              <a:rPr lang="en-US" b="1" dirty="0"/>
              <a:t>Status Accounting</a:t>
            </a:r>
            <a:r>
              <a:rPr lang="en-US" dirty="0"/>
              <a:t> – formalized procedures are used to keep track of all authorized changes that take place.</a:t>
            </a:r>
          </a:p>
          <a:p>
            <a:pPr marL="171450" indent="-171450" eaLnBrk="1" hangingPunct="1">
              <a:buFont typeface="Arial" panose="020B0604020202020204" pitchFamily="34" charset="0"/>
              <a:buChar char="•"/>
            </a:pPr>
            <a:r>
              <a:rPr lang="en-US" b="1" dirty="0"/>
              <a:t>Audit</a:t>
            </a:r>
            <a:r>
              <a:rPr lang="en-US" dirty="0"/>
              <a:t> – periodic configuration audit should be conducted to ensure actual production environment is consistent with accounting records and no unauthorized configurations took place.</a:t>
            </a:r>
          </a:p>
          <a:p>
            <a:pPr eaLnBrk="1" hangingPunct="1"/>
            <a:endParaRPr lang="en-US" dirty="0"/>
          </a:p>
          <a:p>
            <a:pPr eaLnBrk="1" hangingPunct="1">
              <a:spcBef>
                <a:spcPct val="0"/>
              </a:spcBef>
            </a:pPr>
            <a:r>
              <a:rPr lang="en-US" b="1" dirty="0"/>
              <a:t>Sources:</a:t>
            </a:r>
            <a:endParaRPr lang="en-US" dirty="0"/>
          </a:p>
          <a:p>
            <a:pPr eaLnBrk="1" hangingPunct="1">
              <a:spcBef>
                <a:spcPct val="0"/>
              </a:spcBef>
            </a:pPr>
            <a:r>
              <a:rPr lang="en-US" dirty="0"/>
              <a:t>(ISC)2 CBK 2008 (pgs. 584-586)</a:t>
            </a:r>
          </a:p>
          <a:p>
            <a:pPr eaLnBrk="1" hangingPunct="1">
              <a:spcBef>
                <a:spcPct val="0"/>
              </a:spcBef>
            </a:pPr>
            <a:r>
              <a:rPr lang="en-US" dirty="0"/>
              <a:t>Sybex CISSP Study Guide 4</a:t>
            </a:r>
            <a:r>
              <a:rPr lang="en-US" baseline="30000" dirty="0"/>
              <a:t>th</a:t>
            </a:r>
            <a:r>
              <a:rPr lang="en-US" dirty="0"/>
              <a:t> Edition  (pgs. 503-504)</a:t>
            </a:r>
          </a:p>
          <a:p>
            <a:pPr eaLnBrk="1" hangingPunct="1">
              <a:spcBef>
                <a:spcPct val="0"/>
              </a:spcBef>
            </a:pPr>
            <a:r>
              <a:rPr lang="en-US" dirty="0"/>
              <a:t>Shon Harris CISSP All-in-One Exam Guide 4</a:t>
            </a:r>
            <a:r>
              <a:rPr lang="en-US" baseline="30000" dirty="0"/>
              <a:t>th</a:t>
            </a:r>
            <a:r>
              <a:rPr lang="en-US" dirty="0"/>
              <a:t> Edition (pgs. 953-955, 986)</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From Shon Harris page 1045-1046</a:t>
            </a:r>
          </a:p>
          <a:p>
            <a:pPr lvl="0"/>
            <a:r>
              <a:rPr lang="en-US" sz="1200" kern="1200" dirty="0">
                <a:solidFill>
                  <a:schemeClr val="tx1"/>
                </a:solidFill>
                <a:effectLst/>
                <a:latin typeface="+mn-lt"/>
                <a:ea typeface="+mn-ea"/>
                <a:cs typeface="+mn-cs"/>
              </a:rPr>
              <a:t>Request for a change to take place</a:t>
            </a:r>
          </a:p>
          <a:p>
            <a:pPr lvl="0"/>
            <a:r>
              <a:rPr lang="en-US" sz="1200" kern="1200" dirty="0">
                <a:solidFill>
                  <a:schemeClr val="tx1"/>
                </a:solidFill>
                <a:effectLst/>
                <a:latin typeface="+mn-lt"/>
                <a:ea typeface="+mn-ea"/>
                <a:cs typeface="+mn-cs"/>
              </a:rPr>
              <a:t>Approval of the change</a:t>
            </a:r>
          </a:p>
          <a:p>
            <a:pPr lvl="0"/>
            <a:r>
              <a:rPr lang="en-US" sz="1200" kern="1200" dirty="0">
                <a:solidFill>
                  <a:schemeClr val="tx1"/>
                </a:solidFill>
                <a:effectLst/>
                <a:latin typeface="+mn-lt"/>
                <a:ea typeface="+mn-ea"/>
                <a:cs typeface="+mn-cs"/>
              </a:rPr>
              <a:t>Documentation of the change</a:t>
            </a:r>
          </a:p>
          <a:p>
            <a:pPr lvl="0"/>
            <a:r>
              <a:rPr lang="en-US" sz="1200" kern="1200" dirty="0">
                <a:solidFill>
                  <a:schemeClr val="tx1"/>
                </a:solidFill>
                <a:effectLst/>
                <a:latin typeface="+mn-lt"/>
                <a:ea typeface="+mn-ea"/>
                <a:cs typeface="+mn-cs"/>
              </a:rPr>
              <a:t>Tested and presented</a:t>
            </a:r>
          </a:p>
          <a:p>
            <a:pPr lvl="0"/>
            <a:r>
              <a:rPr lang="en-US" sz="1200" kern="1200" dirty="0">
                <a:solidFill>
                  <a:schemeClr val="tx1"/>
                </a:solidFill>
                <a:effectLst/>
                <a:latin typeface="+mn-lt"/>
                <a:ea typeface="+mn-ea"/>
                <a:cs typeface="+mn-cs"/>
              </a:rPr>
              <a:t>Implementation (monitor/train)</a:t>
            </a:r>
          </a:p>
          <a:p>
            <a:pPr lvl="0"/>
            <a:r>
              <a:rPr lang="en-US" sz="1200" kern="1200" dirty="0">
                <a:solidFill>
                  <a:schemeClr val="tx1"/>
                </a:solidFill>
                <a:effectLst/>
                <a:latin typeface="+mn-lt"/>
                <a:ea typeface="+mn-ea"/>
                <a:cs typeface="+mn-cs"/>
              </a:rPr>
              <a:t>Report change to management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CREATE APPROVED BACK OUT PLANS PRIOR TO IMPLEMENTATION THAT WILL RESTORE ORIGINAL STATE</a:t>
            </a:r>
          </a:p>
          <a:p>
            <a:pPr>
              <a:spcBef>
                <a:spcPts val="0"/>
              </a:spcBef>
            </a:pPr>
            <a:endParaRPr lang="en-US" dirty="0"/>
          </a:p>
          <a:p>
            <a:pPr>
              <a:spcBef>
                <a:spcPts val="0"/>
              </a:spcBef>
            </a:pPr>
            <a:endParaRPr lang="en-US" dirty="0"/>
          </a:p>
          <a:p>
            <a:pPr>
              <a:spcBef>
                <a:spcPts val="0"/>
              </a:spcBef>
            </a:pPr>
            <a:r>
              <a:rPr lang="en-US" dirty="0"/>
              <a:t>Why is change control important?  Give an example.</a:t>
            </a:r>
          </a:p>
          <a:p>
            <a:pPr>
              <a:spcBef>
                <a:spcPts val="0"/>
              </a:spcBef>
            </a:pPr>
            <a:endParaRPr lang="en-US" dirty="0"/>
          </a:p>
          <a:p>
            <a:pPr>
              <a:spcBef>
                <a:spcPts val="0"/>
              </a:spcBef>
            </a:pPr>
            <a:r>
              <a:rPr lang="en-US" dirty="0"/>
              <a:t>Change Control Board:  oversees and coordinates change control process</a:t>
            </a:r>
          </a:p>
          <a:p>
            <a:pPr>
              <a:spcBef>
                <a:spcPts val="0"/>
              </a:spcBef>
            </a:pPr>
            <a:endParaRPr lang="en-US" dirty="0"/>
          </a:p>
          <a:p>
            <a:pPr>
              <a:spcBef>
                <a:spcPts val="0"/>
              </a:spcBef>
            </a:pPr>
            <a:r>
              <a:rPr lang="en-US" u="sng" dirty="0"/>
              <a:t>General flow:</a:t>
            </a:r>
          </a:p>
          <a:p>
            <a:pPr>
              <a:spcBef>
                <a:spcPts val="0"/>
              </a:spcBef>
            </a:pPr>
            <a:r>
              <a:rPr lang="en-US" dirty="0"/>
              <a:t>Identify a change</a:t>
            </a:r>
          </a:p>
          <a:p>
            <a:pPr>
              <a:spcBef>
                <a:spcPts val="0"/>
              </a:spcBef>
            </a:pPr>
            <a:r>
              <a:rPr lang="en-US" dirty="0"/>
              <a:t>Propose a change (to management)</a:t>
            </a:r>
          </a:p>
          <a:p>
            <a:pPr>
              <a:spcBef>
                <a:spcPts val="0"/>
              </a:spcBef>
            </a:pPr>
            <a:r>
              <a:rPr lang="en-US" dirty="0"/>
              <a:t>Assess the risk associated with the change (reversible?  Rollback plan?)</a:t>
            </a:r>
          </a:p>
          <a:p>
            <a:pPr>
              <a:spcBef>
                <a:spcPts val="0"/>
              </a:spcBef>
            </a:pPr>
            <a:r>
              <a:rPr lang="en-US" dirty="0"/>
              <a:t>Test change</a:t>
            </a:r>
          </a:p>
          <a:p>
            <a:pPr>
              <a:spcBef>
                <a:spcPts val="0"/>
              </a:spcBef>
            </a:pPr>
            <a:r>
              <a:rPr lang="en-US" dirty="0"/>
              <a:t>Schedule change</a:t>
            </a:r>
          </a:p>
          <a:p>
            <a:pPr>
              <a:spcBef>
                <a:spcPts val="0"/>
              </a:spcBef>
            </a:pPr>
            <a:r>
              <a:rPr lang="en-US" dirty="0"/>
              <a:t>Notify impacted parties</a:t>
            </a:r>
          </a:p>
          <a:p>
            <a:pPr>
              <a:spcBef>
                <a:spcPts val="0"/>
              </a:spcBef>
            </a:pPr>
            <a:r>
              <a:rPr lang="en-US" dirty="0"/>
              <a:t>Implement change</a:t>
            </a:r>
          </a:p>
          <a:p>
            <a:pPr>
              <a:spcBef>
                <a:spcPts val="0"/>
              </a:spcBef>
            </a:pPr>
            <a:r>
              <a:rPr lang="en-US" dirty="0"/>
              <a:t>Report results (to management</a:t>
            </a:r>
            <a:r>
              <a:rPr lang="en-US" dirty="0" smtClean="0"/>
              <a:t>)</a:t>
            </a:r>
          </a:p>
          <a:p>
            <a:pPr>
              <a:spcBef>
                <a:spcPts val="0"/>
              </a:spcBef>
            </a:pPr>
            <a:endParaRPr lang="en-US" dirty="0" smtClean="0"/>
          </a:p>
          <a:p>
            <a:pPr>
              <a:spcBef>
                <a:spcPts val="0"/>
              </a:spcBef>
            </a:pPr>
            <a:r>
              <a:rPr lang="en-US" dirty="0" smtClean="0"/>
              <a:t>Graphic- </a:t>
            </a:r>
            <a:r>
              <a:rPr lang="en-US" dirty="0" err="1" smtClean="0"/>
              <a:t>Skillport</a:t>
            </a:r>
            <a:r>
              <a:rPr lang="en-US" dirty="0" smtClean="0"/>
              <a:t> CISSP 2018</a:t>
            </a:r>
            <a:endParaRPr lang="en-US" dirty="0"/>
          </a:p>
        </p:txBody>
      </p:sp>
      <p:sp>
        <p:nvSpPr>
          <p:cNvPr id="89091" name="Rectangle 7"/>
          <p:cNvSpPr txBox="1">
            <a:spLocks noGrp="1" noChangeArrowheads="1"/>
          </p:cNvSpPr>
          <p:nvPr/>
        </p:nvSpPr>
        <p:spPr bwMode="auto">
          <a:xfrm>
            <a:off x="3883828" y="8829675"/>
            <a:ext cx="2972590" cy="465138"/>
          </a:xfrm>
          <a:prstGeom prst="rect">
            <a:avLst/>
          </a:prstGeom>
          <a:noFill/>
          <a:ln w="9525">
            <a:noFill/>
            <a:miter lim="800000"/>
            <a:headEnd/>
            <a:tailEnd/>
          </a:ln>
        </p:spPr>
        <p:txBody>
          <a:bodyPr lIns="91298" tIns="45649" rIns="91298" bIns="45649" anchor="b"/>
          <a:lstStyle/>
          <a:p>
            <a:pPr algn="r"/>
            <a:fld id="{FDC3E7BF-FC72-43C7-A724-DAD515DA881C}" type="slidenum">
              <a:rPr lang="en-US" sz="1200">
                <a:solidFill>
                  <a:srgbClr val="000000"/>
                </a:solidFill>
              </a:rPr>
              <a:pPr algn="r"/>
              <a:t>78</a:t>
            </a:fld>
            <a:endParaRPr lang="en-US" sz="1200" dirty="0">
              <a:solidFill>
                <a:srgbClr val="000000"/>
              </a:solidFill>
            </a:endParaRPr>
          </a:p>
        </p:txBody>
      </p:sp>
    </p:spTree>
    <p:extLst>
      <p:ext uri="{BB962C8B-B14F-4D97-AF65-F5344CB8AC3E}">
        <p14:creationId xmlns:p14="http://schemas.microsoft.com/office/powerpoint/2010/main" val="228082998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a:ln/>
        </p:spPr>
      </p:sp>
      <p:sp>
        <p:nvSpPr>
          <p:cNvPr id="91138" name="Rectangle 3"/>
          <p:cNvSpPr>
            <a:spLocks noGrp="1" noChangeArrowheads="1"/>
          </p:cNvSpPr>
          <p:nvPr>
            <p:ph type="body" idx="1"/>
          </p:nvPr>
        </p:nvSpPr>
        <p:spPr>
          <a:xfrm>
            <a:off x="685010" y="4416426"/>
            <a:ext cx="5945182" cy="4575175"/>
          </a:xfrm>
          <a:noFill/>
          <a:ln/>
        </p:spPr>
        <p:txBody>
          <a:bodyPr/>
          <a:lstStyle/>
          <a:p>
            <a:r>
              <a:rPr lang="en-US" sz="1200" b="1" i="0" u="none" strike="noStrike" kern="1200" baseline="0" dirty="0" smtClean="0">
                <a:solidFill>
                  <a:schemeClr val="tx1"/>
                </a:solidFill>
                <a:latin typeface="+mn-lt"/>
                <a:ea typeface="+mn-ea"/>
                <a:cs typeface="+mn-cs"/>
              </a:rPr>
              <a:t>configuration management </a:t>
            </a:r>
            <a:r>
              <a:rPr lang="en-US" sz="1200" b="0" i="0" u="none" strike="noStrike" kern="1200" baseline="0" dirty="0" smtClean="0">
                <a:solidFill>
                  <a:schemeClr val="tx1"/>
                </a:solidFill>
                <a:latin typeface="+mn-lt"/>
                <a:ea typeface="+mn-ea"/>
                <a:cs typeface="+mn-cs"/>
              </a:rPr>
              <a:t>The process of logging, auditing, and monitoring activities</a:t>
            </a:r>
          </a:p>
          <a:p>
            <a:r>
              <a:rPr lang="en-US" sz="1200" b="0" i="0" u="none" strike="noStrike" kern="1200" baseline="0" dirty="0" smtClean="0">
                <a:solidFill>
                  <a:schemeClr val="tx1"/>
                </a:solidFill>
                <a:latin typeface="+mn-lt"/>
                <a:ea typeface="+mn-ea"/>
                <a:cs typeface="+mn-cs"/>
              </a:rPr>
              <a:t>related to security controls and security mechanisms over time. This data is then used to</a:t>
            </a:r>
          </a:p>
          <a:p>
            <a:r>
              <a:rPr lang="en-US" sz="1200" b="0" i="0" u="none" strike="noStrike" kern="1200" baseline="0" dirty="0" smtClean="0">
                <a:solidFill>
                  <a:schemeClr val="tx1"/>
                </a:solidFill>
                <a:latin typeface="+mn-lt"/>
                <a:ea typeface="+mn-ea"/>
                <a:cs typeface="+mn-cs"/>
              </a:rPr>
              <a:t>identify agents of change, whether objects, subjects, programs, communication pathways,</a:t>
            </a:r>
          </a:p>
          <a:p>
            <a:r>
              <a:rPr lang="en-US" sz="1200" b="0" i="0" u="none" strike="noStrike" kern="1200" baseline="0" dirty="0" smtClean="0">
                <a:solidFill>
                  <a:schemeClr val="tx1"/>
                </a:solidFill>
                <a:latin typeface="+mn-lt"/>
                <a:ea typeface="+mn-ea"/>
                <a:cs typeface="+mn-cs"/>
              </a:rPr>
              <a:t>or even the network itself.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a:t>
            </a:r>
            <a:r>
              <a:rPr lang="en-US" sz="1200" b="0" i="0" u="none" strike="noStrike" kern="1200" baseline="0" smtClean="0">
                <a:solidFill>
                  <a:schemeClr val="tx1"/>
                </a:solidFill>
                <a:latin typeface="+mn-lt"/>
                <a:ea typeface="+mn-ea"/>
                <a:cs typeface="+mn-cs"/>
              </a:rPr>
              <a:t>8th </a:t>
            </a:r>
            <a:endParaRPr lang="en-US" b="1" dirty="0" smtClean="0"/>
          </a:p>
          <a:p>
            <a:endParaRPr lang="en-US" b="1" dirty="0" smtClean="0"/>
          </a:p>
          <a:p>
            <a:r>
              <a:rPr lang="en-US" b="1" dirty="0" smtClean="0"/>
              <a:t>Change Control</a:t>
            </a:r>
            <a:r>
              <a:rPr lang="en-US" dirty="0" smtClean="0"/>
              <a:t>:  </a:t>
            </a:r>
          </a:p>
          <a:p>
            <a:pPr marL="171450" indent="-171450">
              <a:buFont typeface="Arial" panose="020B0604020202020204" pitchFamily="34" charset="0"/>
              <a:buChar char="•"/>
            </a:pPr>
            <a:r>
              <a:rPr lang="en-US" dirty="0" smtClean="0"/>
              <a:t>CRITICAL FOR LIFECYCLE</a:t>
            </a:r>
          </a:p>
          <a:p>
            <a:pPr marL="171450" indent="-171450">
              <a:buFont typeface="Arial" panose="020B0604020202020204" pitchFamily="34" charset="0"/>
              <a:buChar char="•"/>
            </a:pPr>
            <a:r>
              <a:rPr lang="en-US" dirty="0" smtClean="0"/>
              <a:t>Maintains system integrity through structured and control changes</a:t>
            </a:r>
          </a:p>
          <a:p>
            <a:pPr marL="171450" indent="-171450">
              <a:buFont typeface="Arial" panose="020B0604020202020204" pitchFamily="34" charset="0"/>
              <a:buChar char="•"/>
            </a:pPr>
            <a:r>
              <a:rPr lang="en-US" b="1" dirty="0" smtClean="0"/>
              <a:t>Change decisions should be made by a committee </a:t>
            </a:r>
            <a:r>
              <a:rPr lang="en-US" dirty="0" smtClean="0"/>
              <a:t>of people </a:t>
            </a:r>
            <a:r>
              <a:rPr lang="en-US" b="1" dirty="0" smtClean="0"/>
              <a:t>from many groups within the organization</a:t>
            </a:r>
          </a:p>
          <a:p>
            <a:pPr marL="171450" indent="-171450">
              <a:buFont typeface="Arial" panose="020B0604020202020204" pitchFamily="34" charset="0"/>
              <a:buChar char="•"/>
            </a:pPr>
            <a:r>
              <a:rPr lang="en-US" dirty="0" smtClean="0"/>
              <a:t>Proper steps should be taken to ensure that </a:t>
            </a:r>
            <a:r>
              <a:rPr lang="en-US" b="1" dirty="0" smtClean="0"/>
              <a:t>changes to a system do not lower its security posture</a:t>
            </a:r>
          </a:p>
          <a:p>
            <a:pPr marL="171450" indent="-171450">
              <a:buFont typeface="Arial" panose="020B0604020202020204" pitchFamily="34" charset="0"/>
              <a:buChar char="•"/>
            </a:pPr>
            <a:r>
              <a:rPr lang="en-US" dirty="0" smtClean="0"/>
              <a:t>Configuration/change management controls provide a process by </a:t>
            </a:r>
            <a:r>
              <a:rPr lang="en-US" b="1" dirty="0" smtClean="0"/>
              <a:t>which all system changes are tracked, audited, controlled, identified, and approved</a:t>
            </a:r>
          </a:p>
          <a:p>
            <a:pPr marL="171450" indent="-171450">
              <a:buFont typeface="Arial" panose="020B0604020202020204" pitchFamily="34" charset="0"/>
              <a:buChar char="•"/>
            </a:pPr>
            <a:r>
              <a:rPr lang="en-US" dirty="0" smtClean="0"/>
              <a:t>Requires </a:t>
            </a:r>
            <a:r>
              <a:rPr lang="en-US" b="1" dirty="0" smtClean="0"/>
              <a:t>rigorous testing prior to being deployed in a production environment. </a:t>
            </a:r>
            <a:r>
              <a:rPr lang="en-US" dirty="0" smtClean="0"/>
              <a:t>DO ON A CLONE OF SYSTEM?</a:t>
            </a:r>
          </a:p>
          <a:p>
            <a:pPr marL="171450" indent="-171450">
              <a:buFont typeface="Arial" panose="020B0604020202020204" pitchFamily="34" charset="0"/>
              <a:buChar char="•"/>
            </a:pPr>
            <a:r>
              <a:rPr lang="en-US" dirty="0" smtClean="0"/>
              <a:t>Requires </a:t>
            </a:r>
            <a:r>
              <a:rPr lang="en-US" b="1" dirty="0" smtClean="0"/>
              <a:t>documentation and allows for training of users</a:t>
            </a:r>
          </a:p>
          <a:p>
            <a:endParaRPr lang="en-US" b="1" dirty="0" smtClean="0"/>
          </a:p>
          <a:p>
            <a:r>
              <a:rPr lang="en-US" b="1" dirty="0" smtClean="0"/>
              <a:t>Change in a secure environment can introduce loopholes or oversights that can lead to new vulnerabilities</a:t>
            </a:r>
            <a:r>
              <a:rPr lang="en-US" dirty="0" smtClean="0"/>
              <a:t>.  This is the reason patch management is critical; in order to protect information systems the </a:t>
            </a:r>
            <a:r>
              <a:rPr lang="en-US" b="1" dirty="0" smtClean="0"/>
              <a:t>patches must be tested prior to implementing them.  </a:t>
            </a:r>
            <a:r>
              <a:rPr lang="en-US" dirty="0" smtClean="0"/>
              <a:t>They can cause problems in other areas.</a:t>
            </a:r>
          </a:p>
          <a:p>
            <a:pPr marL="171450" indent="-171450">
              <a:buFont typeface="Arial" panose="020B0604020202020204" pitchFamily="34" charset="0"/>
              <a:buChar char="•"/>
            </a:pPr>
            <a:r>
              <a:rPr lang="en-US" dirty="0" smtClean="0"/>
              <a:t>Ensure any change does not lead to reduced or compromised security, making it possible to roll back any change to a previous secured state.</a:t>
            </a:r>
          </a:p>
          <a:p>
            <a:pPr marL="171450" indent="-171450">
              <a:buFont typeface="Arial" panose="020B0604020202020204" pitchFamily="34" charset="0"/>
              <a:buChar char="•"/>
            </a:pPr>
            <a:r>
              <a:rPr lang="en-US" dirty="0" smtClean="0"/>
              <a:t>Configuration of change management has several goals and requirements:</a:t>
            </a:r>
          </a:p>
          <a:p>
            <a:pPr marL="171450" indent="-171450">
              <a:buFont typeface="Arial" panose="020B0604020202020204" pitchFamily="34" charset="0"/>
              <a:buChar char="•"/>
            </a:pPr>
            <a:r>
              <a:rPr lang="en-US" dirty="0" smtClean="0"/>
              <a:t>Implement changes in a monitored and orderly manner; changes are always controlled.</a:t>
            </a:r>
          </a:p>
          <a:p>
            <a:pPr marL="171450" indent="-171450">
              <a:buFont typeface="Arial" panose="020B0604020202020204" pitchFamily="34" charset="0"/>
              <a:buChar char="•"/>
            </a:pPr>
            <a:r>
              <a:rPr lang="en-US" dirty="0" smtClean="0"/>
              <a:t>A formalized testing process is included to verify a change produces expected results.</a:t>
            </a:r>
          </a:p>
          <a:p>
            <a:pPr marL="171450" indent="-171450">
              <a:buFont typeface="Arial" panose="020B0604020202020204" pitchFamily="34" charset="0"/>
              <a:buChar char="•"/>
            </a:pPr>
            <a:r>
              <a:rPr lang="en-US" dirty="0" smtClean="0"/>
              <a:t>All changes can be reversed</a:t>
            </a:r>
          </a:p>
          <a:p>
            <a:pPr marL="171450" indent="-171450">
              <a:buFont typeface="Arial" panose="020B0604020202020204" pitchFamily="34" charset="0"/>
              <a:buChar char="•"/>
            </a:pPr>
            <a:r>
              <a:rPr lang="en-US" dirty="0" smtClean="0"/>
              <a:t>Users are informed of changes before they occur to prevent loss of productivity.</a:t>
            </a:r>
          </a:p>
          <a:p>
            <a:pPr marL="171450" indent="-171450">
              <a:buFont typeface="Arial" panose="020B0604020202020204" pitchFamily="34" charset="0"/>
              <a:buChar char="•"/>
            </a:pPr>
            <a:r>
              <a:rPr lang="en-US" dirty="0" smtClean="0"/>
              <a:t>The effects of changes on capabilities, functionality, and performance is minimized.</a:t>
            </a:r>
          </a:p>
          <a:p>
            <a:pPr marL="171450" indent="-171450">
              <a:buFont typeface="Arial" panose="020B0604020202020204" pitchFamily="34" charset="0"/>
              <a:buChar char="•"/>
            </a:pPr>
            <a:r>
              <a:rPr lang="en-US" dirty="0" smtClean="0"/>
              <a:t>Parallel run – process is performed simultaneously on each system to ensure the new system supports all functionality the old system supported or provided</a:t>
            </a:r>
          </a:p>
          <a:p>
            <a:endParaRPr lang="en-US" dirty="0" smtClean="0"/>
          </a:p>
          <a:p>
            <a:endParaRPr lang="en-US" dirty="0"/>
          </a:p>
        </p:txBody>
      </p:sp>
      <p:sp>
        <p:nvSpPr>
          <p:cNvPr id="91139" name="Rectangle 7"/>
          <p:cNvSpPr txBox="1">
            <a:spLocks noGrp="1" noChangeArrowheads="1"/>
          </p:cNvSpPr>
          <p:nvPr/>
        </p:nvSpPr>
        <p:spPr bwMode="auto">
          <a:xfrm>
            <a:off x="3883828" y="8829675"/>
            <a:ext cx="2972590" cy="465138"/>
          </a:xfrm>
          <a:prstGeom prst="rect">
            <a:avLst/>
          </a:prstGeom>
          <a:noFill/>
          <a:ln w="9525">
            <a:noFill/>
            <a:miter lim="800000"/>
            <a:headEnd/>
            <a:tailEnd/>
          </a:ln>
        </p:spPr>
        <p:txBody>
          <a:bodyPr lIns="91298" tIns="45649" rIns="91298" bIns="45649" anchor="b"/>
          <a:lstStyle/>
          <a:p>
            <a:pPr algn="r"/>
            <a:fld id="{343E3115-13C7-4A43-968B-CAF9A3D49C59}" type="slidenum">
              <a:rPr lang="en-US" sz="1200">
                <a:solidFill>
                  <a:srgbClr val="000000"/>
                </a:solidFill>
              </a:rPr>
              <a:pPr algn="r"/>
              <a:t>79</a:t>
            </a:fld>
            <a:endParaRPr lang="en-US" sz="1200" dirty="0">
              <a:solidFill>
                <a:srgbClr val="000000"/>
              </a:solidFill>
            </a:endParaRPr>
          </a:p>
        </p:txBody>
      </p:sp>
    </p:spTree>
    <p:extLst>
      <p:ext uri="{BB962C8B-B14F-4D97-AF65-F5344CB8AC3E}">
        <p14:creationId xmlns:p14="http://schemas.microsoft.com/office/powerpoint/2010/main" val="14985266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Depending on the size</a:t>
            </a:r>
            <a:r>
              <a:rPr lang="en-US" baseline="0" dirty="0"/>
              <a:t> of the organization the board may be a less formal group or perhaps just one or two individuals</a:t>
            </a:r>
          </a:p>
          <a:p>
            <a:endParaRPr lang="en-US" dirty="0"/>
          </a:p>
        </p:txBody>
      </p:sp>
      <p:sp>
        <p:nvSpPr>
          <p:cNvPr id="4" name="Slide Number Placeholder 3"/>
          <p:cNvSpPr>
            <a:spLocks noGrp="1"/>
          </p:cNvSpPr>
          <p:nvPr>
            <p:ph type="sldNum" sz="quarter" idx="10"/>
          </p:nvPr>
        </p:nvSpPr>
        <p:spPr/>
        <p:txBody>
          <a:bodyPr/>
          <a:lstStyle/>
          <a:p>
            <a:pPr>
              <a:defRPr/>
            </a:pPr>
            <a:fld id="{3A0FB3EE-E4F1-4985-825D-4E3A9C3E3743}" type="slidenum">
              <a:rPr lang="en-US" smtClean="0">
                <a:solidFill>
                  <a:srgbClr val="000000"/>
                </a:solidFill>
              </a:rPr>
              <a:pPr>
                <a:defRPr/>
              </a:pPr>
              <a:t>80</a:t>
            </a:fld>
            <a:endParaRPr lang="en-US" dirty="0">
              <a:solidFill>
                <a:srgbClr val="000000"/>
              </a:solidFill>
            </a:endParaRPr>
          </a:p>
        </p:txBody>
      </p:sp>
    </p:spTree>
    <p:extLst>
      <p:ext uri="{BB962C8B-B14F-4D97-AF65-F5344CB8AC3E}">
        <p14:creationId xmlns:p14="http://schemas.microsoft.com/office/powerpoint/2010/main" val="10220531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4097" name="Slide Image Placeholder 1"/>
          <p:cNvSpPr>
            <a:spLocks noGrp="1" noRot="1" noChangeAspect="1" noTextEdit="1"/>
          </p:cNvSpPr>
          <p:nvPr>
            <p:ph type="sldImg"/>
          </p:nvPr>
        </p:nvSpPr>
        <p:spPr>
          <a:ln/>
        </p:spPr>
      </p:sp>
      <p:sp>
        <p:nvSpPr>
          <p:cNvPr id="1924098" name="Notes Placeholder 2"/>
          <p:cNvSpPr>
            <a:spLocks noGrp="1"/>
          </p:cNvSpPr>
          <p:nvPr>
            <p:ph type="body" idx="1"/>
          </p:nvPr>
        </p:nvSpPr>
        <p:spPr>
          <a:noFill/>
          <a:ln/>
        </p:spPr>
        <p:txBody>
          <a:bodyPr/>
          <a:lstStyle/>
          <a:p>
            <a:pPr eaLnBrk="1" hangingPunct="1">
              <a:buFont typeface="Arial" charset="0"/>
              <a:buChar char="•"/>
            </a:pPr>
            <a:r>
              <a:rPr lang="en-US" sz="1200" b="1" dirty="0"/>
              <a:t>Fault Tolerance:  </a:t>
            </a:r>
            <a:r>
              <a:rPr lang="en-US" sz="1200" b="0" dirty="0"/>
              <a:t>roll forward –correct system state</a:t>
            </a:r>
          </a:p>
          <a:p>
            <a:pPr eaLnBrk="1" hangingPunct="1">
              <a:buFont typeface="Arial" charset="0"/>
              <a:buNone/>
            </a:pPr>
            <a:endParaRPr lang="en-US" sz="1200" b="0" dirty="0"/>
          </a:p>
          <a:p>
            <a:pPr eaLnBrk="1" hangingPunct="1">
              <a:buFont typeface="Arial" charset="0"/>
              <a:buChar char="•"/>
            </a:pPr>
            <a:r>
              <a:rPr lang="en-US" sz="1200" b="1" dirty="0"/>
              <a:t>Fault Tolerance:  </a:t>
            </a:r>
            <a:r>
              <a:rPr lang="en-US" sz="1200" b="0" dirty="0"/>
              <a:t>roll back – revert to previous correct state, check points, snapshots, save points</a:t>
            </a:r>
          </a:p>
          <a:p>
            <a:pPr eaLnBrk="1" hangingPunct="1">
              <a:spcBef>
                <a:spcPts val="599"/>
              </a:spcBef>
              <a:spcAft>
                <a:spcPct val="30000"/>
              </a:spcAft>
              <a:buClr>
                <a:srgbClr val="FF9900"/>
              </a:buClr>
              <a:buSzPct val="70000"/>
            </a:pPr>
            <a:endParaRPr lang="en-US" dirty="0">
              <a:cs typeface="Arial" charset="0"/>
            </a:endParaRPr>
          </a:p>
          <a:p>
            <a:pPr eaLnBrk="1" hangingPunct="1"/>
            <a:r>
              <a:rPr lang="en-US" b="1" u="sng" dirty="0"/>
              <a:t>Fail-Safe/Fail-Secure</a:t>
            </a:r>
            <a:endParaRPr lang="en-US" dirty="0"/>
          </a:p>
          <a:p>
            <a:pPr eaLnBrk="1" hangingPunct="1">
              <a:buFontTx/>
              <a:buChar char="•"/>
            </a:pPr>
            <a:r>
              <a:rPr lang="en-US" dirty="0"/>
              <a:t> Failure state puts the system into a high level of security and possibly disables activities until the problem can be corrected</a:t>
            </a:r>
          </a:p>
          <a:p>
            <a:pPr eaLnBrk="1" hangingPunct="1">
              <a:buFontTx/>
              <a:buChar char="•"/>
            </a:pPr>
            <a:r>
              <a:rPr lang="en-US" dirty="0"/>
              <a:t> Prevents unauthorized access to info and resources and allows troubleshooting</a:t>
            </a:r>
          </a:p>
          <a:p>
            <a:pPr eaLnBrk="1" hangingPunct="1"/>
            <a:endParaRPr lang="en-US" dirty="0"/>
          </a:p>
          <a:p>
            <a:pPr lvl="0"/>
            <a:r>
              <a:rPr lang="en-US" sz="1200" kern="1200" dirty="0">
                <a:solidFill>
                  <a:schemeClr val="tx1"/>
                </a:solidFill>
                <a:effectLst/>
                <a:latin typeface="+mn-lt"/>
                <a:ea typeface="+mn-ea"/>
                <a:cs typeface="+mn-cs"/>
              </a:rPr>
              <a:t>Fail-Safe/Fail-Secure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Places system into high level of security</a:t>
            </a:r>
          </a:p>
          <a:p>
            <a:pPr lvl="0"/>
            <a:r>
              <a:rPr lang="en-US" sz="1200" kern="1200" dirty="0">
                <a:solidFill>
                  <a:schemeClr val="tx1"/>
                </a:solidFill>
                <a:effectLst/>
                <a:latin typeface="+mn-lt"/>
                <a:ea typeface="+mn-ea"/>
                <a:cs typeface="+mn-cs"/>
              </a:rPr>
              <a:t>Fail-Open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Allows users to bypass failed security controls</a:t>
            </a:r>
          </a:p>
          <a:p>
            <a:pPr eaLnBrk="1" hangingPunct="1"/>
            <a:endParaRPr lang="en-US" dirty="0"/>
          </a:p>
          <a:p>
            <a:pPr eaLnBrk="1" hangingPunct="1"/>
            <a:endParaRPr lang="en-US" dirty="0"/>
          </a:p>
          <a:p>
            <a:pPr eaLnBrk="1" hangingPunct="1">
              <a:spcBef>
                <a:spcPct val="0"/>
              </a:spcBef>
            </a:pPr>
            <a:r>
              <a:rPr lang="en-US" b="1" dirty="0"/>
              <a:t>Sources:</a:t>
            </a:r>
            <a:endParaRPr lang="en-US" dirty="0"/>
          </a:p>
          <a:p>
            <a:pPr eaLnBrk="1" hangingPunct="1">
              <a:spcBef>
                <a:spcPct val="0"/>
              </a:spcBef>
            </a:pPr>
            <a:r>
              <a:rPr lang="en-US" dirty="0"/>
              <a:t>Sybex CISSP Study Guide 4</a:t>
            </a:r>
            <a:r>
              <a:rPr lang="en-US" baseline="30000" dirty="0"/>
              <a:t>th</a:t>
            </a:r>
            <a:r>
              <a:rPr lang="en-US" dirty="0"/>
              <a:t> Edition  (pgs. 127, 265-266)</a:t>
            </a:r>
          </a:p>
          <a:p>
            <a:pPr eaLnBrk="1" hangingPunct="1">
              <a:spcBef>
                <a:spcPct val="0"/>
              </a:spcBef>
            </a:pPr>
            <a:r>
              <a:rPr lang="en-US" dirty="0"/>
              <a:t>(ISC)2 CBK 2008 (pgs. 571-582)</a:t>
            </a:r>
          </a:p>
          <a:p>
            <a:pPr eaLnBrk="1" hangingPunct="1">
              <a:spcBef>
                <a:spcPct val="0"/>
              </a:spcBef>
            </a:pPr>
            <a:r>
              <a:rPr lang="en-US" dirty="0"/>
              <a:t>Shon Harris CISSP All-in-One Exam Guide 4</a:t>
            </a:r>
            <a:r>
              <a:rPr lang="en-US" baseline="30000" dirty="0"/>
              <a:t>th</a:t>
            </a:r>
            <a:r>
              <a:rPr lang="en-US" dirty="0"/>
              <a:t> Edition (pgs. 298, 327-328, 343-344)</a:t>
            </a:r>
          </a:p>
          <a:p>
            <a:pPr eaLnBrk="1" hangingPunct="1">
              <a:spcBef>
                <a:spcPts val="599"/>
              </a:spcBef>
              <a:spcAft>
                <a:spcPct val="30000"/>
              </a:spcAft>
              <a:buClr>
                <a:srgbClr val="FF9900"/>
              </a:buClr>
              <a:buSzPct val="70000"/>
            </a:pPr>
            <a:endParaRPr lang="en-US" dirty="0">
              <a:cs typeface="Arial" charset="0"/>
            </a:endParaRPr>
          </a:p>
        </p:txBody>
      </p:sp>
      <p:sp>
        <p:nvSpPr>
          <p:cNvPr id="1924099" name="Slide Number Placeholder 3"/>
          <p:cNvSpPr txBox="1">
            <a:spLocks noGrp="1"/>
          </p:cNvSpPr>
          <p:nvPr/>
        </p:nvSpPr>
        <p:spPr bwMode="auto">
          <a:xfrm>
            <a:off x="3883828" y="8829675"/>
            <a:ext cx="2972590" cy="465138"/>
          </a:xfrm>
          <a:prstGeom prst="rect">
            <a:avLst/>
          </a:prstGeom>
          <a:noFill/>
          <a:ln w="9525">
            <a:noFill/>
            <a:miter lim="800000"/>
            <a:headEnd/>
            <a:tailEnd/>
          </a:ln>
        </p:spPr>
        <p:txBody>
          <a:bodyPr lIns="91298" tIns="45649" rIns="91298" bIns="45649" anchor="b"/>
          <a:lstStyle/>
          <a:p>
            <a:pPr algn="r" defTabSz="909807"/>
            <a:fld id="{95540A4D-1A3C-47E5-8228-5840074A6F26}" type="slidenum">
              <a:rPr lang="en-US" sz="1200">
                <a:solidFill>
                  <a:srgbClr val="000000"/>
                </a:solidFill>
              </a:rPr>
              <a:pPr algn="r" defTabSz="909807"/>
              <a:t>82</a:t>
            </a:fld>
            <a:endParaRPr lang="en-US" sz="1200" dirty="0">
              <a:solidFill>
                <a:srgbClr val="000000"/>
              </a:solidFill>
            </a:endParaRPr>
          </a:p>
        </p:txBody>
      </p:sp>
    </p:spTree>
    <p:extLst>
      <p:ext uri="{BB962C8B-B14F-4D97-AF65-F5344CB8AC3E}">
        <p14:creationId xmlns:p14="http://schemas.microsoft.com/office/powerpoint/2010/main" val="12663647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4097" name="Slide Image Placeholder 1"/>
          <p:cNvSpPr>
            <a:spLocks noGrp="1" noRot="1" noChangeAspect="1" noTextEdit="1"/>
          </p:cNvSpPr>
          <p:nvPr>
            <p:ph type="sldImg"/>
          </p:nvPr>
        </p:nvSpPr>
        <p:spPr>
          <a:ln/>
        </p:spPr>
      </p:sp>
      <p:sp>
        <p:nvSpPr>
          <p:cNvPr id="1924098" name="Notes Placeholder 2"/>
          <p:cNvSpPr>
            <a:spLocks noGrp="1"/>
          </p:cNvSpPr>
          <p:nvPr>
            <p:ph type="body" idx="1"/>
          </p:nvPr>
        </p:nvSpPr>
        <p:spPr>
          <a:noFill/>
          <a:ln/>
        </p:spPr>
        <p:txBody>
          <a:bodyPr/>
          <a:lstStyle/>
          <a:p>
            <a:r>
              <a:rPr lang="en-US" sz="1200" b="1" i="0" u="none" strike="noStrike" kern="1200" baseline="0" dirty="0" smtClean="0">
                <a:solidFill>
                  <a:schemeClr val="tx1"/>
                </a:solidFill>
                <a:latin typeface="+mn-lt"/>
                <a:ea typeface="+mn-ea"/>
                <a:cs typeface="+mn-cs"/>
              </a:rPr>
              <a:t>fault tolerance </a:t>
            </a:r>
            <a:r>
              <a:rPr lang="en-US" sz="1200" b="0" i="0" u="none" strike="noStrike" kern="1200" baseline="0" dirty="0" smtClean="0">
                <a:solidFill>
                  <a:schemeClr val="tx1"/>
                </a:solidFill>
                <a:latin typeface="+mn-lt"/>
                <a:ea typeface="+mn-ea"/>
                <a:cs typeface="+mn-cs"/>
              </a:rPr>
              <a:t>The ability of a system to suffer a fault but continue to operate. Fault</a:t>
            </a:r>
          </a:p>
          <a:p>
            <a:r>
              <a:rPr lang="en-US" sz="1200" b="0" i="0" u="none" strike="noStrike" kern="1200" baseline="0" dirty="0" smtClean="0">
                <a:solidFill>
                  <a:schemeClr val="tx1"/>
                </a:solidFill>
                <a:latin typeface="+mn-lt"/>
                <a:ea typeface="+mn-ea"/>
                <a:cs typeface="+mn-cs"/>
              </a:rPr>
              <a:t>tolerance is achieved by adding redundant components such as additional disks within a</a:t>
            </a:r>
          </a:p>
          <a:p>
            <a:r>
              <a:rPr lang="en-US" sz="1200" b="0" i="0" u="none" strike="noStrike" kern="1200" baseline="0" dirty="0" smtClean="0">
                <a:solidFill>
                  <a:schemeClr val="tx1"/>
                </a:solidFill>
                <a:latin typeface="+mn-lt"/>
                <a:ea typeface="+mn-ea"/>
                <a:cs typeface="+mn-cs"/>
              </a:rPr>
              <a:t>redundant array of independent disks (RAID) or additional servers within a failover clustered</a:t>
            </a:r>
          </a:p>
          <a:p>
            <a:r>
              <a:rPr lang="en-US" sz="1200" b="0" i="0" u="none" strike="noStrike" kern="1200" baseline="0" dirty="0" smtClean="0">
                <a:solidFill>
                  <a:schemeClr val="tx1"/>
                </a:solidFill>
                <a:latin typeface="+mn-lt"/>
                <a:ea typeface="+mn-ea"/>
                <a:cs typeface="+mn-cs"/>
              </a:rPr>
              <a:t>configuration. </a:t>
            </a:r>
          </a:p>
          <a:p>
            <a:r>
              <a:rPr lang="en-US" sz="1200" b="1" i="0" u="none" strike="noStrike" kern="1200" baseline="0" dirty="0" smtClean="0">
                <a:solidFill>
                  <a:schemeClr val="tx1"/>
                </a:solidFill>
                <a:latin typeface="+mn-lt"/>
                <a:ea typeface="+mn-ea"/>
                <a:cs typeface="+mn-cs"/>
              </a:rPr>
              <a:t>redundant servers </a:t>
            </a:r>
            <a:r>
              <a:rPr lang="en-US" sz="1200" b="0" i="0" u="none" strike="noStrike" kern="1200" baseline="0" dirty="0" smtClean="0">
                <a:solidFill>
                  <a:schemeClr val="tx1"/>
                </a:solidFill>
                <a:latin typeface="+mn-lt"/>
                <a:ea typeface="+mn-ea"/>
                <a:cs typeface="+mn-cs"/>
              </a:rPr>
              <a:t>A fault-tolerant deployment option that provides for various server</a:t>
            </a:r>
          </a:p>
          <a:p>
            <a:r>
              <a:rPr lang="en-US" sz="1200" b="0" i="0" u="none" strike="noStrike" kern="1200" baseline="0" dirty="0" smtClean="0">
                <a:solidFill>
                  <a:schemeClr val="tx1"/>
                </a:solidFill>
                <a:latin typeface="+mn-lt"/>
                <a:ea typeface="+mn-ea"/>
                <a:cs typeface="+mn-cs"/>
              </a:rPr>
              <a:t>options in the event of a disaster, such as mirroring, electronic vaulting, remote journaling,</a:t>
            </a:r>
          </a:p>
          <a:p>
            <a:r>
              <a:rPr lang="en-US" sz="1200" b="0" i="0" u="none" strike="noStrike" kern="1200" baseline="0" dirty="0" smtClean="0">
                <a:solidFill>
                  <a:schemeClr val="tx1"/>
                </a:solidFill>
                <a:latin typeface="+mn-lt"/>
                <a:ea typeface="+mn-ea"/>
                <a:cs typeface="+mn-cs"/>
              </a:rPr>
              <a:t>database shadowing, and clustering.</a:t>
            </a:r>
          </a:p>
          <a:p>
            <a:r>
              <a:rPr lang="en-US" sz="1200" b="1" i="0" u="none" strike="noStrike" kern="1200" baseline="0" dirty="0" smtClean="0">
                <a:solidFill>
                  <a:schemeClr val="tx1"/>
                </a:solidFill>
                <a:latin typeface="+mn-lt"/>
                <a:ea typeface="+mn-ea"/>
                <a:cs typeface="+mn-cs"/>
              </a:rPr>
              <a:t>clustering (or key clustering) </a:t>
            </a:r>
            <a:r>
              <a:rPr lang="en-US" sz="1200" b="0" i="0" u="none" strike="noStrike" kern="1200" baseline="0" dirty="0" smtClean="0">
                <a:solidFill>
                  <a:schemeClr val="tx1"/>
                </a:solidFill>
                <a:latin typeface="+mn-lt"/>
                <a:ea typeface="+mn-ea"/>
                <a:cs typeface="+mn-cs"/>
              </a:rPr>
              <a:t>A weakness in cryptography where a plaintext message</a:t>
            </a:r>
          </a:p>
          <a:p>
            <a:r>
              <a:rPr lang="en-US" sz="1200" b="0" i="0" u="none" strike="noStrike" kern="1200" baseline="0" dirty="0" smtClean="0">
                <a:solidFill>
                  <a:schemeClr val="tx1"/>
                </a:solidFill>
                <a:latin typeface="+mn-lt"/>
                <a:ea typeface="+mn-ea"/>
                <a:cs typeface="+mn-cs"/>
              </a:rPr>
              <a:t>generates identical </a:t>
            </a:r>
            <a:r>
              <a:rPr lang="en-US" sz="1200" b="0" i="0" u="none" strike="noStrike" kern="1200" baseline="0" dirty="0" err="1" smtClean="0">
                <a:solidFill>
                  <a:schemeClr val="tx1"/>
                </a:solidFill>
                <a:latin typeface="+mn-lt"/>
                <a:ea typeface="+mn-ea"/>
                <a:cs typeface="+mn-cs"/>
              </a:rPr>
              <a:t>ciphertext</a:t>
            </a:r>
            <a:r>
              <a:rPr lang="en-US" sz="1200" b="0" i="0" u="none" strike="noStrike" kern="1200" baseline="0" dirty="0" smtClean="0">
                <a:solidFill>
                  <a:schemeClr val="tx1"/>
                </a:solidFill>
                <a:latin typeface="+mn-lt"/>
                <a:ea typeface="+mn-ea"/>
                <a:cs typeface="+mn-cs"/>
              </a:rPr>
              <a:t> messages using the same algorithm but different keys.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8</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endParaRPr lang="en-US" b="1" dirty="0" smtClean="0">
              <a:cs typeface="Arial" charset="0"/>
            </a:endParaRPr>
          </a:p>
          <a:p>
            <a:pPr eaLnBrk="1" hangingPunct="1">
              <a:spcBef>
                <a:spcPts val="599"/>
              </a:spcBef>
              <a:spcAft>
                <a:spcPct val="30000"/>
              </a:spcAft>
              <a:buClr>
                <a:srgbClr val="FF9900"/>
              </a:buClr>
              <a:buSzPct val="70000"/>
            </a:pPr>
            <a:r>
              <a:rPr lang="en-US" b="1" dirty="0" smtClean="0">
                <a:cs typeface="Arial" charset="0"/>
              </a:rPr>
              <a:t>Clustering</a:t>
            </a:r>
            <a:r>
              <a:rPr lang="en-US" dirty="0">
                <a:cs typeface="Arial" charset="0"/>
              </a:rPr>
              <a:t>:</a:t>
            </a:r>
          </a:p>
          <a:p>
            <a:pPr marL="171450" indent="-171450">
              <a:buFont typeface="Arial" panose="020B0604020202020204" pitchFamily="34" charset="0"/>
              <a:buChar char="•"/>
            </a:pPr>
            <a:r>
              <a:rPr lang="en-US" dirty="0"/>
              <a:t>Hardware that has long repair or procurement time frames</a:t>
            </a:r>
          </a:p>
          <a:p>
            <a:pPr marL="171450" indent="-171450">
              <a:buFont typeface="Arial" panose="020B0604020202020204" pitchFamily="34" charset="0"/>
              <a:buChar char="•"/>
            </a:pPr>
            <a:r>
              <a:rPr lang="en-US" dirty="0"/>
              <a:t>Backup systems for ones that are error prone</a:t>
            </a:r>
          </a:p>
          <a:p>
            <a:pPr marL="171450" indent="-171450">
              <a:buFont typeface="Arial" panose="020B0604020202020204" pitchFamily="34" charset="0"/>
              <a:buChar char="•"/>
            </a:pPr>
            <a:r>
              <a:rPr lang="en-US" dirty="0"/>
              <a:t>Service Level Agreements with service providers</a:t>
            </a:r>
          </a:p>
          <a:p>
            <a:pPr eaLnBrk="1" hangingPunct="1">
              <a:spcBef>
                <a:spcPts val="599"/>
              </a:spcBef>
              <a:spcAft>
                <a:spcPct val="30000"/>
              </a:spcAft>
              <a:buClr>
                <a:srgbClr val="FF9900"/>
              </a:buClr>
              <a:buSzPct val="70000"/>
            </a:pPr>
            <a:endParaRPr lang="en-US" dirty="0">
              <a:cs typeface="Arial" charset="0"/>
            </a:endParaRPr>
          </a:p>
          <a:p>
            <a:pPr eaLnBrk="1" hangingPunct="1">
              <a:spcBef>
                <a:spcPts val="599"/>
              </a:spcBef>
              <a:spcAft>
                <a:spcPct val="30000"/>
              </a:spcAft>
              <a:buClr>
                <a:srgbClr val="FF9900"/>
              </a:buClr>
              <a:buSzPct val="70000"/>
            </a:pPr>
            <a:r>
              <a:rPr lang="en-US" dirty="0">
                <a:cs typeface="Arial" charset="0"/>
              </a:rPr>
              <a:t>Additional items requiring</a:t>
            </a:r>
            <a:r>
              <a:rPr lang="en-US" baseline="0" dirty="0">
                <a:cs typeface="Arial" charset="0"/>
              </a:rPr>
              <a:t> redundancy:</a:t>
            </a:r>
          </a:p>
          <a:p>
            <a:pPr marL="171450" indent="-171450" eaLnBrk="1" hangingPunct="1">
              <a:spcBef>
                <a:spcPts val="599"/>
              </a:spcBef>
              <a:spcAft>
                <a:spcPct val="30000"/>
              </a:spcAft>
              <a:buClr>
                <a:srgbClr val="FF9900"/>
              </a:buClr>
              <a:buSzPct val="70000"/>
              <a:buFont typeface="Arial" panose="020B0604020202020204" pitchFamily="34" charset="0"/>
              <a:buChar char="•"/>
            </a:pPr>
            <a:r>
              <a:rPr lang="en-US" baseline="0" dirty="0">
                <a:cs typeface="Arial" charset="0"/>
              </a:rPr>
              <a:t>Power supplies</a:t>
            </a:r>
          </a:p>
          <a:p>
            <a:pPr marL="171450" indent="-171450" eaLnBrk="1" hangingPunct="1">
              <a:spcBef>
                <a:spcPts val="599"/>
              </a:spcBef>
              <a:spcAft>
                <a:spcPct val="30000"/>
              </a:spcAft>
              <a:buClr>
                <a:srgbClr val="FF9900"/>
              </a:buClr>
              <a:buSzPct val="70000"/>
              <a:buFont typeface="Arial" panose="020B0604020202020204" pitchFamily="34" charset="0"/>
              <a:buChar char="•"/>
            </a:pPr>
            <a:r>
              <a:rPr lang="en-US" baseline="0" dirty="0">
                <a:cs typeface="Arial" charset="0"/>
              </a:rPr>
              <a:t>Disc drives</a:t>
            </a:r>
          </a:p>
          <a:p>
            <a:pPr marL="171450" indent="-171450" eaLnBrk="1" hangingPunct="1">
              <a:spcBef>
                <a:spcPts val="599"/>
              </a:spcBef>
              <a:spcAft>
                <a:spcPct val="30000"/>
              </a:spcAft>
              <a:buClr>
                <a:srgbClr val="FF9900"/>
              </a:buClr>
              <a:buSzPct val="70000"/>
              <a:buFont typeface="Arial" panose="020B0604020202020204" pitchFamily="34" charset="0"/>
              <a:buChar char="•"/>
            </a:pPr>
            <a:r>
              <a:rPr lang="en-US" baseline="0" dirty="0">
                <a:cs typeface="Arial" charset="0"/>
              </a:rPr>
              <a:t>Data storage</a:t>
            </a:r>
            <a:endParaRPr lang="en-US" dirty="0">
              <a:cs typeface="Arial" charset="0"/>
            </a:endParaRPr>
          </a:p>
        </p:txBody>
      </p:sp>
      <p:sp>
        <p:nvSpPr>
          <p:cNvPr id="1924099" name="Slide Number Placeholder 3"/>
          <p:cNvSpPr txBox="1">
            <a:spLocks noGrp="1"/>
          </p:cNvSpPr>
          <p:nvPr/>
        </p:nvSpPr>
        <p:spPr bwMode="auto">
          <a:xfrm>
            <a:off x="3883828" y="8829675"/>
            <a:ext cx="2972590" cy="465138"/>
          </a:xfrm>
          <a:prstGeom prst="rect">
            <a:avLst/>
          </a:prstGeom>
          <a:noFill/>
          <a:ln w="9525">
            <a:noFill/>
            <a:miter lim="800000"/>
            <a:headEnd/>
            <a:tailEnd/>
          </a:ln>
        </p:spPr>
        <p:txBody>
          <a:bodyPr lIns="91298" tIns="45649" rIns="91298" bIns="45649" anchor="b"/>
          <a:lstStyle/>
          <a:p>
            <a:pPr algn="r" defTabSz="909807"/>
            <a:fld id="{95540A4D-1A3C-47E5-8228-5840074A6F26}" type="slidenum">
              <a:rPr lang="en-US" sz="1200">
                <a:solidFill>
                  <a:srgbClr val="000000"/>
                </a:solidFill>
              </a:rPr>
              <a:pPr algn="r" defTabSz="909807"/>
              <a:t>83</a:t>
            </a:fld>
            <a:endParaRPr lang="en-US" sz="1200" dirty="0">
              <a:solidFill>
                <a:srgbClr val="000000"/>
              </a:solidFill>
            </a:endParaRPr>
          </a:p>
        </p:txBody>
      </p:sp>
    </p:spTree>
    <p:extLst>
      <p:ext uri="{BB962C8B-B14F-4D97-AF65-F5344CB8AC3E}">
        <p14:creationId xmlns:p14="http://schemas.microsoft.com/office/powerpoint/2010/main" val="17675819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a:t>
            </a:r>
            <a:r>
              <a:rPr lang="en-US" b="1" dirty="0" smtClean="0"/>
              <a:t>Storage Area Network </a:t>
            </a:r>
            <a:r>
              <a:rPr lang="en-US" dirty="0" smtClean="0"/>
              <a:t>is </a:t>
            </a:r>
            <a:r>
              <a:rPr lang="en-US" b="1" dirty="0" smtClean="0"/>
              <a:t>a high-speed </a:t>
            </a:r>
            <a:r>
              <a:rPr lang="en-US" dirty="0" smtClean="0"/>
              <a:t>sub network of </a:t>
            </a:r>
            <a:r>
              <a:rPr lang="en-US" b="1" dirty="0" smtClean="0"/>
              <a:t>shared storage devices</a:t>
            </a:r>
            <a:r>
              <a:rPr lang="en-US" dirty="0" smtClean="0"/>
              <a:t>. A SAN's architecture works in a way that makes all storage devices </a:t>
            </a:r>
            <a:r>
              <a:rPr lang="en-US" b="1" dirty="0" smtClean="0"/>
              <a:t>available to all servers </a:t>
            </a:r>
            <a:r>
              <a:rPr lang="en-US" dirty="0" smtClean="0"/>
              <a:t>on a LAN or WAN. As more storage devices are added to a SAN, they too will be accessible from any server in the larger network.</a:t>
            </a:r>
          </a:p>
          <a:p>
            <a:endParaRPr lang="en-US" dirty="0" smtClean="0"/>
          </a:p>
          <a:p>
            <a:r>
              <a:rPr lang="en-US" b="1" dirty="0" smtClean="0"/>
              <a:t>Network-attached storage (NAS) </a:t>
            </a:r>
            <a:r>
              <a:rPr lang="en-US" dirty="0" smtClean="0"/>
              <a:t>is dedicated file storage that enables multiple users and heterogeneous client devices to retrieve data from centralized disk capacity. </a:t>
            </a:r>
            <a:r>
              <a:rPr lang="en-US" u="sng" dirty="0" smtClean="0"/>
              <a:t>Users on a local area network (LAN) access the shared storage via a standard Ethernet connection.</a:t>
            </a:r>
            <a:endParaRPr lang="en-US" dirty="0" smtClean="0"/>
          </a:p>
          <a:p>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84</a:t>
            </a:fld>
            <a:endParaRPr lang="en-US"/>
          </a:p>
        </p:txBody>
      </p:sp>
    </p:spTree>
    <p:extLst>
      <p:ext uri="{BB962C8B-B14F-4D97-AF65-F5344CB8AC3E}">
        <p14:creationId xmlns:p14="http://schemas.microsoft.com/office/powerpoint/2010/main" val="14052957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sz="1200" b="1" i="0" u="none" strike="noStrike" kern="1200" baseline="0" dirty="0" smtClean="0">
                <a:solidFill>
                  <a:schemeClr val="tx1"/>
                </a:solidFill>
                <a:latin typeface="+mn-lt"/>
                <a:ea typeface="+mn-ea"/>
                <a:cs typeface="+mn-cs"/>
              </a:rPr>
              <a:t>full backup </a:t>
            </a:r>
            <a:r>
              <a:rPr lang="en-US" sz="1200" b="0" i="0" u="none" strike="noStrike" kern="1200" baseline="0" dirty="0" smtClean="0">
                <a:solidFill>
                  <a:schemeClr val="tx1"/>
                </a:solidFill>
                <a:latin typeface="+mn-lt"/>
                <a:ea typeface="+mn-ea"/>
                <a:cs typeface="+mn-cs"/>
              </a:rPr>
              <a:t>A complete copy of data contained on the protected device on the backup media.</a:t>
            </a:r>
          </a:p>
          <a:p>
            <a:r>
              <a:rPr lang="en-US" sz="1200" b="0" i="0" u="none" strike="noStrike" kern="1200" baseline="0" dirty="0" smtClean="0">
                <a:solidFill>
                  <a:schemeClr val="tx1"/>
                </a:solidFill>
                <a:latin typeface="+mn-lt"/>
                <a:ea typeface="+mn-ea"/>
                <a:cs typeface="+mn-cs"/>
              </a:rPr>
              <a:t>This process also clears the archive bit or changes the timestamp of files upon completion.</a:t>
            </a:r>
          </a:p>
          <a:p>
            <a:r>
              <a:rPr lang="en-US" sz="1200" b="1" i="0" u="none" strike="noStrike" kern="1200" baseline="0" dirty="0" smtClean="0">
                <a:solidFill>
                  <a:schemeClr val="tx1"/>
                </a:solidFill>
                <a:latin typeface="+mn-lt"/>
                <a:ea typeface="+mn-ea"/>
                <a:cs typeface="+mn-cs"/>
              </a:rPr>
              <a:t>incremental backup </a:t>
            </a:r>
            <a:r>
              <a:rPr lang="en-US" sz="1200" b="0" i="0" u="none" strike="noStrike" kern="1200" baseline="0" dirty="0" smtClean="0">
                <a:solidFill>
                  <a:schemeClr val="tx1"/>
                </a:solidFill>
                <a:latin typeface="+mn-lt"/>
                <a:ea typeface="+mn-ea"/>
                <a:cs typeface="+mn-cs"/>
              </a:rPr>
              <a:t>A type of backup that includes only new files or files that have</a:t>
            </a:r>
          </a:p>
          <a:p>
            <a:r>
              <a:rPr lang="en-US" sz="1200" b="0" i="0" u="none" strike="noStrike" kern="1200" baseline="0" dirty="0" smtClean="0">
                <a:solidFill>
                  <a:schemeClr val="tx1"/>
                </a:solidFill>
                <a:latin typeface="+mn-lt"/>
                <a:ea typeface="+mn-ea"/>
                <a:cs typeface="+mn-cs"/>
              </a:rPr>
              <a:t>changed since the last full backup or the last incremental backup. Incremental backups clear</a:t>
            </a:r>
          </a:p>
          <a:p>
            <a:r>
              <a:rPr lang="en-US" sz="1200" b="0" i="0" u="none" strike="noStrike" kern="1200" baseline="0" dirty="0" smtClean="0">
                <a:solidFill>
                  <a:schemeClr val="tx1"/>
                </a:solidFill>
                <a:latin typeface="+mn-lt"/>
                <a:ea typeface="+mn-ea"/>
                <a:cs typeface="+mn-cs"/>
              </a:rPr>
              <a:t>the archive bit or change the timestamps of files on completion.</a:t>
            </a:r>
          </a:p>
          <a:p>
            <a:r>
              <a:rPr lang="en-US" sz="1200" b="1" i="0" u="none" strike="noStrike" kern="1200" baseline="0" dirty="0" smtClean="0">
                <a:solidFill>
                  <a:schemeClr val="tx1"/>
                </a:solidFill>
                <a:latin typeface="+mn-lt"/>
                <a:ea typeface="+mn-ea"/>
                <a:cs typeface="+mn-cs"/>
              </a:rPr>
              <a:t>differential backup </a:t>
            </a:r>
            <a:r>
              <a:rPr lang="en-US" sz="1200" b="0" i="0" u="none" strike="noStrike" kern="1200" baseline="0" dirty="0" smtClean="0">
                <a:solidFill>
                  <a:schemeClr val="tx1"/>
                </a:solidFill>
                <a:latin typeface="+mn-lt"/>
                <a:ea typeface="+mn-ea"/>
                <a:cs typeface="+mn-cs"/>
              </a:rPr>
              <a:t>A type of backup that copies only new files or files that have</a:t>
            </a:r>
          </a:p>
          <a:p>
            <a:r>
              <a:rPr lang="en-US" sz="1200" b="0" i="0" u="none" strike="noStrike" kern="1200" baseline="0" dirty="0" smtClean="0">
                <a:solidFill>
                  <a:schemeClr val="tx1"/>
                </a:solidFill>
                <a:latin typeface="+mn-lt"/>
                <a:ea typeface="+mn-ea"/>
                <a:cs typeface="+mn-cs"/>
              </a:rPr>
              <a:t>changed since the last full backup onto the backup media. Differential backups differ from</a:t>
            </a:r>
          </a:p>
          <a:p>
            <a:r>
              <a:rPr lang="en-US" sz="1200" b="0" i="0" u="none" strike="noStrike" kern="1200" baseline="0" dirty="0" smtClean="0">
                <a:solidFill>
                  <a:schemeClr val="tx1"/>
                </a:solidFill>
                <a:latin typeface="+mn-lt"/>
                <a:ea typeface="+mn-ea"/>
                <a:cs typeface="+mn-cs"/>
              </a:rPr>
              <a:t>incremental backups in that they don’t clear the archive bit or change the timestamp on</a:t>
            </a:r>
          </a:p>
          <a:p>
            <a:r>
              <a:rPr lang="en-US" sz="1200" b="0" i="0" u="none" strike="noStrike" kern="1200" baseline="0" dirty="0" smtClean="0">
                <a:solidFill>
                  <a:schemeClr val="tx1"/>
                </a:solidFill>
                <a:latin typeface="+mn-lt"/>
                <a:ea typeface="+mn-ea"/>
                <a:cs typeface="+mn-cs"/>
              </a:rPr>
              <a:t>completion.</a:t>
            </a:r>
          </a:p>
          <a:p>
            <a:r>
              <a:rPr lang="en-US" sz="1200" b="1" i="0" u="none" strike="noStrike" kern="1200" baseline="0" dirty="0" smtClean="0">
                <a:solidFill>
                  <a:schemeClr val="tx1"/>
                </a:solidFill>
                <a:latin typeface="+mn-lt"/>
                <a:ea typeface="+mn-ea"/>
                <a:cs typeface="+mn-cs"/>
              </a:rPr>
              <a:t>electronic vaulting </a:t>
            </a:r>
            <a:r>
              <a:rPr lang="en-US" sz="1200" b="0" i="0" u="none" strike="noStrike" kern="1200" baseline="0" dirty="0" smtClean="0">
                <a:solidFill>
                  <a:schemeClr val="tx1"/>
                </a:solidFill>
                <a:latin typeface="+mn-lt"/>
                <a:ea typeface="+mn-ea"/>
                <a:cs typeface="+mn-cs"/>
              </a:rPr>
              <a:t>A storage scenario in which database backups are transferred to a</a:t>
            </a:r>
          </a:p>
          <a:p>
            <a:r>
              <a:rPr lang="en-US" sz="1200" b="0" i="0" u="none" strike="noStrike" kern="1200" baseline="0" dirty="0" smtClean="0">
                <a:solidFill>
                  <a:schemeClr val="tx1"/>
                </a:solidFill>
                <a:latin typeface="+mn-lt"/>
                <a:ea typeface="+mn-ea"/>
                <a:cs typeface="+mn-cs"/>
              </a:rPr>
              <a:t>remote site in a bulk transfer fashion. The remote location may be a dedicated alternative</a:t>
            </a:r>
          </a:p>
          <a:p>
            <a:r>
              <a:rPr lang="en-US" sz="1200" b="0" i="0" u="none" strike="noStrike" kern="1200" baseline="0" dirty="0" smtClean="0">
                <a:solidFill>
                  <a:schemeClr val="tx1"/>
                </a:solidFill>
                <a:latin typeface="+mn-lt"/>
                <a:ea typeface="+mn-ea"/>
                <a:cs typeface="+mn-cs"/>
              </a:rPr>
              <a:t>recovery site (such as a hot site) or simply an off-site location managed within the company</a:t>
            </a:r>
          </a:p>
          <a:p>
            <a:r>
              <a:rPr lang="en-US" sz="1200" b="0" i="0" u="none" strike="noStrike" kern="1200" baseline="0" dirty="0" smtClean="0">
                <a:solidFill>
                  <a:schemeClr val="tx1"/>
                </a:solidFill>
                <a:latin typeface="+mn-lt"/>
                <a:ea typeface="+mn-ea"/>
                <a:cs typeface="+mn-cs"/>
              </a:rPr>
              <a:t>or by a contractor for the purpose of maintaining backup data.</a:t>
            </a:r>
            <a:endParaRPr lang="en-US" sz="1200" b="0" i="0" u="none" strike="noStrike" kern="1200" baseline="0" dirty="0" smtClean="0">
              <a:solidFill>
                <a:schemeClr val="tx1"/>
              </a:solidFill>
              <a:effectLst/>
              <a:latin typeface="+mn-lt"/>
              <a:ea typeface="+mn-ea"/>
              <a:cs typeface="+mn-cs"/>
            </a:endParaRPr>
          </a:p>
          <a:p>
            <a:r>
              <a:rPr lang="en-US" sz="1200" b="1" i="0" u="none" strike="noStrike" kern="1200" baseline="0" dirty="0" smtClean="0">
                <a:solidFill>
                  <a:schemeClr val="tx1"/>
                </a:solidFill>
                <a:latin typeface="+mn-lt"/>
                <a:ea typeface="+mn-ea"/>
                <a:cs typeface="+mn-cs"/>
              </a:rPr>
              <a:t>remote journaling </a:t>
            </a:r>
            <a:r>
              <a:rPr lang="en-US" sz="1200" b="0" i="0" u="none" strike="noStrike" kern="1200" baseline="0" dirty="0" smtClean="0">
                <a:solidFill>
                  <a:schemeClr val="tx1"/>
                </a:solidFill>
                <a:latin typeface="+mn-lt"/>
                <a:ea typeface="+mn-ea"/>
                <a:cs typeface="+mn-cs"/>
              </a:rPr>
              <a:t>Transferring copies of the database transaction logs containing the</a:t>
            </a:r>
          </a:p>
          <a:p>
            <a:r>
              <a:rPr lang="en-US" sz="1200" b="0" i="0" u="none" strike="noStrike" kern="1200" baseline="0" dirty="0" smtClean="0">
                <a:solidFill>
                  <a:schemeClr val="tx1"/>
                </a:solidFill>
                <a:latin typeface="+mn-lt"/>
                <a:ea typeface="+mn-ea"/>
                <a:cs typeface="+mn-cs"/>
              </a:rPr>
              <a:t>transactions that occurred since the previous bulk transfer.</a:t>
            </a:r>
          </a:p>
          <a:p>
            <a:r>
              <a:rPr lang="en-US" sz="1200" b="1" i="0" u="none" strike="noStrike" kern="1200" baseline="0" dirty="0" smtClean="0">
                <a:solidFill>
                  <a:schemeClr val="tx1"/>
                </a:solidFill>
                <a:latin typeface="+mn-lt"/>
                <a:ea typeface="+mn-ea"/>
                <a:cs typeface="+mn-cs"/>
              </a:rPr>
              <a:t>software escrow agreement (SEA), software escrow arrangement </a:t>
            </a:r>
            <a:r>
              <a:rPr lang="en-US" sz="1200" b="0" i="0" u="none" strike="noStrike" kern="1200" baseline="0" dirty="0" smtClean="0">
                <a:solidFill>
                  <a:schemeClr val="tx1"/>
                </a:solidFill>
                <a:latin typeface="+mn-lt"/>
                <a:ea typeface="+mn-ea"/>
                <a:cs typeface="+mn-cs"/>
              </a:rPr>
              <a:t>A risk management tool</a:t>
            </a:r>
          </a:p>
          <a:p>
            <a:r>
              <a:rPr lang="en-US" sz="1200" b="0" i="0" u="none" strike="noStrike" kern="1200" baseline="0" dirty="0" smtClean="0">
                <a:solidFill>
                  <a:schemeClr val="tx1"/>
                </a:solidFill>
                <a:latin typeface="+mn-lt"/>
                <a:ea typeface="+mn-ea"/>
                <a:cs typeface="+mn-cs"/>
              </a:rPr>
              <a:t>that can protect a company against the failure of a third-party</a:t>
            </a:r>
          </a:p>
          <a:p>
            <a:r>
              <a:rPr lang="en-US" sz="1200" b="0" i="0" u="none" strike="noStrike" kern="1200" baseline="0" dirty="0" smtClean="0">
                <a:solidFill>
                  <a:schemeClr val="tx1"/>
                </a:solidFill>
                <a:latin typeface="+mn-lt"/>
                <a:ea typeface="+mn-ea"/>
                <a:cs typeface="+mn-cs"/>
              </a:rPr>
              <a:t>software developer. An SEA can</a:t>
            </a:r>
          </a:p>
          <a:p>
            <a:r>
              <a:rPr lang="en-US" sz="1200" b="0" i="0" u="none" strike="noStrike" kern="1200" baseline="0" dirty="0" smtClean="0">
                <a:solidFill>
                  <a:schemeClr val="tx1"/>
                </a:solidFill>
                <a:latin typeface="+mn-lt"/>
                <a:ea typeface="+mn-ea"/>
                <a:cs typeface="+mn-cs"/>
              </a:rPr>
              <a:t>address whether the developer is able to provide adequate support for its products or against the</a:t>
            </a:r>
          </a:p>
          <a:p>
            <a:r>
              <a:rPr lang="en-US" sz="1200" b="0" i="0" u="none" strike="noStrike" kern="1200" baseline="0" dirty="0" smtClean="0">
                <a:solidFill>
                  <a:schemeClr val="tx1"/>
                </a:solidFill>
                <a:latin typeface="+mn-lt"/>
                <a:ea typeface="+mn-ea"/>
                <a:cs typeface="+mn-cs"/>
              </a:rPr>
              <a:t>possibility that the developer goes out of business. Under an SEA, the developer provides copies</a:t>
            </a:r>
          </a:p>
          <a:p>
            <a:r>
              <a:rPr lang="en-US" sz="1200" b="0" i="0" u="none" strike="noStrike" kern="1200" baseline="0" dirty="0" smtClean="0">
                <a:solidFill>
                  <a:schemeClr val="tx1"/>
                </a:solidFill>
                <a:latin typeface="+mn-lt"/>
                <a:ea typeface="+mn-ea"/>
                <a:cs typeface="+mn-cs"/>
              </a:rPr>
              <a:t>of the source code to an independent third-party</a:t>
            </a:r>
          </a:p>
          <a:p>
            <a:r>
              <a:rPr lang="en-US" sz="1200" b="0" i="0" u="none" strike="noStrike" kern="1200" baseline="0" dirty="0" smtClean="0">
                <a:solidFill>
                  <a:schemeClr val="tx1"/>
                </a:solidFill>
                <a:latin typeface="+mn-lt"/>
                <a:ea typeface="+mn-ea"/>
                <a:cs typeface="+mn-cs"/>
              </a:rPr>
              <a:t>organization, i.e., the escrow organization.</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effectLst/>
                <a:latin typeface="+mn-lt"/>
                <a:ea typeface="+mn-ea"/>
                <a:cs typeface="+mn-cs"/>
              </a:rPr>
              <a:t>Sybex</a:t>
            </a:r>
            <a:r>
              <a:rPr lang="en-US" sz="1200" b="0" i="0" u="none" strike="noStrike" kern="1200" baseline="0" dirty="0" smtClean="0">
                <a:solidFill>
                  <a:schemeClr val="tx1"/>
                </a:solidFill>
                <a:effectLst/>
                <a:latin typeface="+mn-lt"/>
                <a:ea typeface="+mn-ea"/>
                <a:cs typeface="+mn-cs"/>
              </a:rPr>
              <a:t> 9</a:t>
            </a:r>
            <a:r>
              <a:rPr lang="en-US" sz="1200" b="0" i="0" u="none" strike="noStrike" kern="1200" baseline="30000" dirty="0" smtClean="0">
                <a:solidFill>
                  <a:schemeClr val="tx1"/>
                </a:solidFill>
                <a:effectLst/>
                <a:latin typeface="+mn-lt"/>
                <a:ea typeface="+mn-ea"/>
                <a:cs typeface="+mn-cs"/>
              </a:rPr>
              <a:t>th</a:t>
            </a:r>
            <a:r>
              <a:rPr lang="en-US" sz="1200" b="0" i="0" u="none" strike="noStrike" kern="1200" baseline="0" dirty="0" smtClean="0">
                <a:solidFill>
                  <a:schemeClr val="tx1"/>
                </a:solidFill>
                <a:effectLst/>
                <a:latin typeface="+mn-lt"/>
                <a:ea typeface="+mn-ea"/>
                <a:cs typeface="+mn-cs"/>
              </a:rPr>
              <a:t> ed.</a:t>
            </a:r>
          </a:p>
          <a:p>
            <a:endParaRPr lang="en-US" sz="1200" b="0" i="0" u="none" strike="noStrike"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Covered </a:t>
            </a:r>
            <a:r>
              <a:rPr lang="en-US" sz="1200" kern="1200" dirty="0">
                <a:solidFill>
                  <a:schemeClr val="tx1"/>
                </a:solidFill>
                <a:effectLst/>
                <a:latin typeface="+mn-lt"/>
                <a:ea typeface="+mn-ea"/>
                <a:cs typeface="+mn-cs"/>
              </a:rPr>
              <a:t>by backup , retention, and destruction policies</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sz="1200" baseline="0" dirty="0"/>
              <a:t>Full- copy all data (set archive bit to zero); </a:t>
            </a:r>
            <a:r>
              <a:rPr lang="en-US" sz="1200" kern="1200" baseline="0" dirty="0">
                <a:solidFill>
                  <a:schemeClr val="tx1"/>
                </a:solidFill>
                <a:effectLst/>
                <a:latin typeface="+mn-lt"/>
                <a:ea typeface="+mn-ea"/>
                <a:cs typeface="+mn-cs"/>
              </a:rPr>
              <a:t>i</a:t>
            </a:r>
            <a:r>
              <a:rPr lang="en-US" sz="1200" kern="1200" dirty="0">
                <a:solidFill>
                  <a:schemeClr val="tx1"/>
                </a:solidFill>
                <a:effectLst/>
                <a:latin typeface="+mn-lt"/>
                <a:ea typeface="+mn-ea"/>
                <a:cs typeface="+mn-cs"/>
              </a:rPr>
              <a:t>f the file is changed or created, then set to 1</a:t>
            </a:r>
          </a:p>
          <a:p>
            <a:pPr marL="0" marR="0" lvl="1" indent="0" algn="l" defTabSz="914400" rtl="0" eaLnBrk="1" fontAlgn="auto" latinLnBrk="0" hangingPunct="1">
              <a:lnSpc>
                <a:spcPct val="100000"/>
              </a:lnSpc>
              <a:spcBef>
                <a:spcPts val="0"/>
              </a:spcBef>
              <a:spcAft>
                <a:spcPts val="0"/>
              </a:spcAft>
              <a:buClrTx/>
              <a:buSzTx/>
              <a:buFontTx/>
              <a:buNone/>
              <a:tabLst/>
              <a:defRPr/>
            </a:pPr>
            <a:r>
              <a:rPr lang="en-US" sz="1200" baseline="0" dirty="0"/>
              <a:t>Incremental – copy all data with archive bit set to one (reset to zero) and </a:t>
            </a:r>
            <a:r>
              <a:rPr lang="en-US" sz="1200" kern="1200" baseline="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acks up changes since last incremental</a:t>
            </a:r>
          </a:p>
          <a:p>
            <a:pPr marL="0" marR="0" lvl="1" indent="0" algn="l" defTabSz="914400" rtl="0" eaLnBrk="1" fontAlgn="auto" latinLnBrk="0" hangingPunct="1">
              <a:lnSpc>
                <a:spcPct val="100000"/>
              </a:lnSpc>
              <a:spcBef>
                <a:spcPts val="0"/>
              </a:spcBef>
              <a:spcAft>
                <a:spcPts val="0"/>
              </a:spcAft>
              <a:buClrTx/>
              <a:buSzTx/>
              <a:buFontTx/>
              <a:buNone/>
              <a:tabLst/>
              <a:defRPr/>
            </a:pPr>
            <a:r>
              <a:rPr lang="en-US" sz="1200" baseline="0" dirty="0"/>
              <a:t>Differential – copy all data with archive bit set to one (no reset) and b</a:t>
            </a:r>
            <a:r>
              <a:rPr lang="en-US" sz="1200" kern="1200" dirty="0">
                <a:solidFill>
                  <a:schemeClr val="tx1"/>
                </a:solidFill>
                <a:effectLst/>
                <a:latin typeface="+mn-lt"/>
                <a:ea typeface="+mn-ea"/>
                <a:cs typeface="+mn-cs"/>
              </a:rPr>
              <a:t>acks up since last full</a:t>
            </a:r>
          </a:p>
          <a:p>
            <a:pPr eaLnBrk="1" hangingPunct="1">
              <a:spcBef>
                <a:spcPts val="0"/>
              </a:spcBef>
            </a:pPr>
            <a:r>
              <a:rPr lang="en-US" sz="1200" dirty="0"/>
              <a:t>Electronic vaulting:  fastest recovery if OS, patches, apps are also backed up </a:t>
            </a:r>
            <a:r>
              <a:rPr lang="en-US" sz="1200" kern="1200" dirty="0">
                <a:solidFill>
                  <a:schemeClr val="tx1"/>
                </a:solidFill>
                <a:effectLst/>
                <a:latin typeface="+mn-lt"/>
                <a:ea typeface="+mn-ea"/>
                <a:cs typeface="+mn-cs"/>
              </a:rPr>
              <a:t>over a network, usually to a separate geographical location</a:t>
            </a:r>
            <a:r>
              <a:rPr lang="en-US" sz="1200" kern="1200" baseline="0" dirty="0">
                <a:solidFill>
                  <a:schemeClr val="tx1"/>
                </a:solidFill>
                <a:effectLst/>
                <a:latin typeface="+mn-lt"/>
                <a:ea typeface="+mn-ea"/>
                <a:cs typeface="+mn-cs"/>
              </a:rPr>
              <a:t> (t</a:t>
            </a:r>
            <a:r>
              <a:rPr lang="en-US" sz="1200" kern="1200" dirty="0">
                <a:solidFill>
                  <a:schemeClr val="tx1"/>
                </a:solidFill>
                <a:effectLst/>
                <a:latin typeface="+mn-lt"/>
                <a:ea typeface="+mn-ea"/>
                <a:cs typeface="+mn-cs"/>
              </a:rPr>
              <a:t>his is known as the vault site)</a:t>
            </a:r>
            <a:endParaRPr lang="en-US" sz="1200" dirty="0"/>
          </a:p>
          <a:p>
            <a:pPr marL="171450" indent="-171450" eaLnBrk="1" hangingPunct="1">
              <a:spcBef>
                <a:spcPts val="0"/>
              </a:spcBef>
              <a:buFont typeface="Arial" panose="020B0604020202020204" pitchFamily="34" charset="0"/>
              <a:buChar char="•"/>
            </a:pPr>
            <a:r>
              <a:rPr lang="en-US" sz="1200" dirty="0"/>
              <a:t>Batch processing, scheduled, good for backups and offsite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Can be used as a mirror or backup mechanism</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Real time or delayed</a:t>
            </a:r>
          </a:p>
          <a:p>
            <a:pPr marL="0" marR="0" lvl="1" indent="0" algn="l" defTabSz="914400" rtl="0" eaLnBrk="1" fontAlgn="auto" latinLnBrk="0" hangingPunct="1">
              <a:lnSpc>
                <a:spcPct val="100000"/>
              </a:lnSpc>
              <a:spcBef>
                <a:spcPts val="0"/>
              </a:spcBef>
              <a:spcAft>
                <a:spcPts val="0"/>
              </a:spcAft>
              <a:buClrTx/>
              <a:buSzTx/>
              <a:buFontTx/>
              <a:buNone/>
              <a:tabLst/>
              <a:defRPr/>
            </a:pPr>
            <a:r>
              <a:rPr lang="en-US" sz="1200" dirty="0"/>
              <a:t>Remote Journaling: transmitting the journal or transaction log offsite to</a:t>
            </a:r>
            <a:r>
              <a:rPr lang="en-US" sz="1200" baseline="0" dirty="0"/>
              <a:t> a backup facility</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Provides redundancy for transactions</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DBMS duplicates the journal entry to a remote location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a:t>Transaction logs:  saves database checkpoints and database journal to a remote site</a:t>
            </a:r>
          </a:p>
          <a:p>
            <a:pPr eaLnBrk="1" hangingPunct="1">
              <a:spcBef>
                <a:spcPts val="0"/>
              </a:spcBef>
            </a:pPr>
            <a:r>
              <a:rPr lang="en-US" sz="1200" dirty="0"/>
              <a:t>Off-Site</a:t>
            </a:r>
            <a:r>
              <a:rPr lang="en-US" sz="1200" baseline="0" dirty="0"/>
              <a:t> Storage: is a secure location away from the primary facility that provides assurance of recovery in the event that the facility is destroyed</a:t>
            </a:r>
            <a:endParaRPr lang="en-US" sz="1200" dirty="0"/>
          </a:p>
          <a:p>
            <a:pPr eaLnBrk="1" hangingPunct="1">
              <a:spcBef>
                <a:spcPts val="0"/>
              </a:spcBef>
            </a:pPr>
            <a:r>
              <a:rPr lang="en-US" sz="1200" dirty="0"/>
              <a:t>Tape vaulting:  data sent over a serial line to a backup</a:t>
            </a:r>
            <a:r>
              <a:rPr lang="en-US" sz="1200" baseline="0" dirty="0"/>
              <a:t> tape system offsite</a:t>
            </a:r>
          </a:p>
          <a:p>
            <a:pPr eaLnBrk="1" hangingPunct="1">
              <a:spcBef>
                <a:spcPts val="0"/>
              </a:spcBef>
            </a:pPr>
            <a:r>
              <a:rPr lang="en-US" sz="1200" baseline="0" dirty="0"/>
              <a:t>Disk shadowing:  similar to mirroring</a:t>
            </a:r>
          </a:p>
          <a:p>
            <a:pPr eaLnBrk="1" hangingPunct="1">
              <a:spcBef>
                <a:spcPts val="0"/>
              </a:spcBef>
            </a:pPr>
            <a:r>
              <a:rPr lang="en-US" sz="1200" dirty="0"/>
              <a:t>HA  -  high availability cluster -  good for MTD of zero</a:t>
            </a:r>
          </a:p>
          <a:p>
            <a:pPr marL="171450" indent="-171450" eaLnBrk="1" hangingPunct="1">
              <a:spcBef>
                <a:spcPts val="0"/>
              </a:spcBef>
              <a:buFont typeface="Arial" panose="020B0604020202020204" pitchFamily="34" charset="0"/>
              <a:buChar char="•"/>
            </a:pPr>
            <a:r>
              <a:rPr lang="en-US" sz="1200" dirty="0"/>
              <a:t>Active-active cluster:  multiple systems online and actively processing data (AKA load balancing)</a:t>
            </a:r>
          </a:p>
          <a:p>
            <a:pPr marL="171450" indent="-171450" eaLnBrk="1" hangingPunct="1">
              <a:spcBef>
                <a:spcPts val="0"/>
              </a:spcBef>
              <a:buFont typeface="Arial" panose="020B0604020202020204" pitchFamily="34" charset="0"/>
              <a:buChar char="•"/>
            </a:pPr>
            <a:r>
              <a:rPr lang="en-US" sz="1200" dirty="0"/>
              <a:t>Active-passive cluster – devices in place and ready to go if needed (hot spares, standby, failover-cluster)</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a:t>Software Escrow: storing source code of SW with a 3</a:t>
            </a:r>
            <a:r>
              <a:rPr lang="en-US" sz="1200" baseline="30000" dirty="0"/>
              <a:t>rd</a:t>
            </a:r>
            <a:r>
              <a:rPr lang="en-US" sz="1200" baseline="0" dirty="0"/>
              <a:t> party escrow agent and is available to the organization should the vendor go out of business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a:t>Hardcopy Data: paper-based data</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a:t>Disk duplexing:  having a backup disk controller</a:t>
            </a:r>
          </a:p>
          <a:p>
            <a:endParaRPr lang="en-US" dirty="0"/>
          </a:p>
          <a:p>
            <a:endParaRPr lang="en-US" dirty="0"/>
          </a:p>
          <a:p>
            <a:pPr lvl="0"/>
            <a:r>
              <a:rPr lang="en-US" sz="1200" kern="1200" dirty="0">
                <a:solidFill>
                  <a:schemeClr val="tx1"/>
                </a:solidFill>
                <a:effectLst/>
                <a:latin typeface="+mn-lt"/>
                <a:ea typeface="+mn-ea"/>
                <a:cs typeface="+mn-cs"/>
              </a:rPr>
              <a:t>GRANDFATHER-FATHER-SON method:  year-month-week (example)</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TERTIARY STAGE (second order)  back up to CD than then moved to tape for long term storage.</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Other terms:  shadowing, mirroring, redundant servers, clustering, RAID, backups, dual backbones, direct access storage device, redundant power, mesh topology</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Prestaging OS, fastest recovery process, maintains duplicates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Needs continuous or periodic synchronization</a:t>
            </a:r>
          </a:p>
          <a:p>
            <a:pPr lvl="0"/>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3A0FB3EE-E4F1-4985-825D-4E3A9C3E3743}" type="slidenum">
              <a:rPr lang="en-US" smtClean="0">
                <a:solidFill>
                  <a:srgbClr val="000000"/>
                </a:solidFill>
              </a:rPr>
              <a:pPr>
                <a:defRPr/>
              </a:pPr>
              <a:t>86</a:t>
            </a:fld>
            <a:endParaRPr lang="en-US" dirty="0">
              <a:solidFill>
                <a:srgbClr val="000000"/>
              </a:solidFill>
            </a:endParaRPr>
          </a:p>
        </p:txBody>
      </p:sp>
    </p:spTree>
    <p:extLst>
      <p:ext uri="{BB962C8B-B14F-4D97-AF65-F5344CB8AC3E}">
        <p14:creationId xmlns:p14="http://schemas.microsoft.com/office/powerpoint/2010/main" val="10227220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u="none" strike="noStrike" kern="1200" baseline="0" dirty="0" smtClean="0">
                <a:solidFill>
                  <a:schemeClr val="tx1"/>
                </a:solidFill>
                <a:latin typeface="+mn-lt"/>
                <a:ea typeface="+mn-ea"/>
                <a:cs typeface="+mn-cs"/>
              </a:rPr>
              <a:t>archive bit </a:t>
            </a:r>
            <a:r>
              <a:rPr lang="en-US" sz="1200" b="0" i="0" u="none" strike="noStrike" kern="1200" baseline="0" dirty="0" smtClean="0">
                <a:solidFill>
                  <a:schemeClr val="tx1"/>
                </a:solidFill>
                <a:latin typeface="+mn-lt"/>
                <a:ea typeface="+mn-ea"/>
                <a:cs typeface="+mn-cs"/>
              </a:rPr>
              <a:t>A file header flag that indicates that a file is either new or changed. The archive</a:t>
            </a:r>
          </a:p>
          <a:p>
            <a:r>
              <a:rPr lang="en-US" sz="1200" b="0" i="0" u="none" strike="noStrike" kern="1200" baseline="0" dirty="0" smtClean="0">
                <a:solidFill>
                  <a:schemeClr val="tx1"/>
                </a:solidFill>
                <a:latin typeface="+mn-lt"/>
                <a:ea typeface="+mn-ea"/>
                <a:cs typeface="+mn-cs"/>
              </a:rPr>
              <a:t>bit is a common feature on Windows file systems. Other OSs often use the change timestamp.</a:t>
            </a:r>
            <a:endParaRPr lang="en-US" dirty="0" smtClean="0"/>
          </a:p>
          <a:p>
            <a:endParaRPr lang="en-US" dirty="0" smtClean="0"/>
          </a:p>
          <a:p>
            <a:r>
              <a:rPr lang="en-US" dirty="0" err="1" smtClean="0"/>
              <a:t>CTime</a:t>
            </a:r>
            <a:r>
              <a:rPr lang="en-US" dirty="0" smtClean="0"/>
              <a:t> </a:t>
            </a:r>
            <a:r>
              <a:rPr lang="en-US" dirty="0"/>
              <a:t>means File Create Time. </a:t>
            </a:r>
          </a:p>
          <a:p>
            <a:r>
              <a:rPr lang="en-US" dirty="0"/>
              <a:t>ATime means File Modified Time. </a:t>
            </a:r>
          </a:p>
          <a:p>
            <a:r>
              <a:rPr lang="en-US" dirty="0"/>
              <a:t>MTime means MFT Entry modified Time. </a:t>
            </a:r>
          </a:p>
          <a:p>
            <a:r>
              <a:rPr lang="en-US" dirty="0"/>
              <a:t>RTime means File Last Access Time. </a:t>
            </a:r>
          </a:p>
        </p:txBody>
      </p:sp>
      <p:sp>
        <p:nvSpPr>
          <p:cNvPr id="4" name="Slide Number Placeholder 3"/>
          <p:cNvSpPr>
            <a:spLocks noGrp="1"/>
          </p:cNvSpPr>
          <p:nvPr>
            <p:ph type="sldNum" sz="quarter" idx="10"/>
          </p:nvPr>
        </p:nvSpPr>
        <p:spPr/>
        <p:txBody>
          <a:bodyPr/>
          <a:lstStyle/>
          <a:p>
            <a:pPr>
              <a:defRPr/>
            </a:pPr>
            <a:fld id="{3A0FB3EE-E4F1-4985-825D-4E3A9C3E3743}" type="slidenum">
              <a:rPr lang="en-US" smtClean="0">
                <a:solidFill>
                  <a:srgbClr val="000000"/>
                </a:solidFill>
              </a:rPr>
              <a:pPr>
                <a:defRPr/>
              </a:pPr>
              <a:t>87</a:t>
            </a:fld>
            <a:endParaRPr lang="en-US" dirty="0">
              <a:solidFill>
                <a:srgbClr val="000000"/>
              </a:solidFill>
            </a:endParaRPr>
          </a:p>
        </p:txBody>
      </p:sp>
    </p:spTree>
    <p:extLst>
      <p:ext uri="{BB962C8B-B14F-4D97-AF65-F5344CB8AC3E}">
        <p14:creationId xmlns:p14="http://schemas.microsoft.com/office/powerpoint/2010/main" val="347390947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a:spcBef>
                <a:spcPts val="0"/>
              </a:spcBef>
            </a:pPr>
            <a:r>
              <a:rPr lang="en-US" sz="2400" u="sng" dirty="0"/>
              <a:t>Surviving site: </a:t>
            </a:r>
            <a:r>
              <a:rPr lang="en-US" sz="2400" dirty="0"/>
              <a:t>service levels may drop but a function never ceases because it operates  in at least two geographically dispersed buildings that are fully equipped and staffed.</a:t>
            </a:r>
          </a:p>
          <a:p>
            <a:pPr>
              <a:spcBef>
                <a:spcPts val="0"/>
              </a:spcBef>
            </a:pPr>
            <a:r>
              <a:rPr lang="en-US" sz="2400" u="sng" dirty="0"/>
              <a:t>Self-service</a:t>
            </a:r>
            <a:r>
              <a:rPr lang="en-US" sz="2400" u="none" dirty="0"/>
              <a:t>:  Business transfers work to another of its locations</a:t>
            </a:r>
            <a:endParaRPr lang="en-US" sz="2400" u="sng" dirty="0"/>
          </a:p>
          <a:p>
            <a:pPr>
              <a:spcBef>
                <a:spcPts val="0"/>
              </a:spcBef>
            </a:pPr>
            <a:r>
              <a:rPr lang="en-US" sz="2400" u="sng" dirty="0"/>
              <a:t>Internal arrangement</a:t>
            </a:r>
            <a:r>
              <a:rPr lang="en-US" sz="2400" u="none" dirty="0"/>
              <a:t>:  training rooms, cafeterias, conference rooms, etc. may be equipped to support business functions while staff travel from the impacted</a:t>
            </a:r>
            <a:r>
              <a:rPr lang="en-US" sz="2400" u="none" baseline="0" dirty="0"/>
              <a:t> site to another site</a:t>
            </a:r>
            <a:endParaRPr lang="en-US" sz="2400" u="sng" dirty="0"/>
          </a:p>
          <a:p>
            <a:pPr>
              <a:spcBef>
                <a:spcPts val="0"/>
              </a:spcBef>
            </a:pPr>
            <a:r>
              <a:rPr lang="en-US" sz="2400" u="sng" dirty="0"/>
              <a:t>Reciprocal/Mutual</a:t>
            </a:r>
            <a:r>
              <a:rPr lang="en-US" sz="2400" u="sng" baseline="0" dirty="0"/>
              <a:t> Aid Agreements</a:t>
            </a:r>
            <a:r>
              <a:rPr lang="en-US" sz="2400" u="sng" dirty="0"/>
              <a:t>:</a:t>
            </a:r>
            <a:r>
              <a:rPr lang="en-US" sz="2400" u="none" dirty="0"/>
              <a:t> arrange</a:t>
            </a:r>
            <a:r>
              <a:rPr lang="en-US" sz="2400" u="none" baseline="0" dirty="0"/>
              <a:t> with a similar business  to  accommodate during the disruption</a:t>
            </a:r>
            <a:endParaRPr lang="en-US" sz="2400" u="sng" dirty="0"/>
          </a:p>
          <a:p>
            <a:pPr>
              <a:spcBef>
                <a:spcPts val="0"/>
              </a:spcBef>
            </a:pPr>
            <a:r>
              <a:rPr lang="en-US" sz="2400" u="sng" dirty="0"/>
              <a:t>Dedicated alternate sites:</a:t>
            </a:r>
            <a:r>
              <a:rPr lang="en-US" sz="2400" u="none" dirty="0"/>
              <a:t> built</a:t>
            </a:r>
            <a:r>
              <a:rPr lang="en-US" sz="2400" u="none" baseline="0" dirty="0"/>
              <a:t> by the company to accommodate organization function or technology recovery</a:t>
            </a:r>
            <a:endParaRPr lang="en-US" sz="2400" u="sng" dirty="0"/>
          </a:p>
          <a:p>
            <a:pPr>
              <a:spcBef>
                <a:spcPts val="0"/>
              </a:spcBef>
            </a:pPr>
            <a:r>
              <a:rPr lang="en-US" sz="2400" u="sng" dirty="0"/>
              <a:t>Work from home: </a:t>
            </a:r>
            <a:r>
              <a:rPr lang="en-US" sz="2400" u="none" dirty="0"/>
              <a:t> employees work</a:t>
            </a:r>
            <a:r>
              <a:rPr lang="en-US" sz="2400" u="none" baseline="0" dirty="0"/>
              <a:t> from locations remote from a physical office environment</a:t>
            </a:r>
            <a:endParaRPr lang="en-US" sz="2400" u="sng" dirty="0"/>
          </a:p>
          <a:p>
            <a:pPr>
              <a:spcBef>
                <a:spcPts val="0"/>
              </a:spcBef>
            </a:pPr>
            <a:r>
              <a:rPr lang="en-US" sz="2400" u="sng" dirty="0"/>
              <a:t>External suppliers: </a:t>
            </a:r>
            <a:r>
              <a:rPr lang="en-US" sz="2400" u="none" dirty="0"/>
              <a:t>  use an</a:t>
            </a:r>
            <a:r>
              <a:rPr lang="en-US" sz="2400" u="none" baseline="0" dirty="0"/>
              <a:t> external company that offers recovery needs</a:t>
            </a:r>
            <a:endParaRPr lang="en-US" sz="2400" u="sng" dirty="0"/>
          </a:p>
          <a:p>
            <a:pPr>
              <a:spcBef>
                <a:spcPts val="0"/>
              </a:spcBef>
            </a:pPr>
            <a:r>
              <a:rPr lang="en-US" sz="2400" u="sng" dirty="0"/>
              <a:t>No arrangement:</a:t>
            </a:r>
            <a:r>
              <a:rPr lang="en-US" sz="2400" u="none" dirty="0"/>
              <a:t>  For low priority business functions or applications or that may not be cost justified.</a:t>
            </a:r>
            <a:endParaRPr lang="en-US" sz="2400" u="sng" dirty="0"/>
          </a:p>
          <a:p>
            <a:endParaRPr lang="en-US" dirty="0"/>
          </a:p>
        </p:txBody>
      </p:sp>
      <p:sp>
        <p:nvSpPr>
          <p:cNvPr id="4" name="Slide Number Placeholder 3"/>
          <p:cNvSpPr>
            <a:spLocks noGrp="1"/>
          </p:cNvSpPr>
          <p:nvPr>
            <p:ph type="sldNum" sz="quarter" idx="10"/>
          </p:nvPr>
        </p:nvSpPr>
        <p:spPr/>
        <p:txBody>
          <a:bodyPr/>
          <a:lstStyle/>
          <a:p>
            <a:pPr>
              <a:defRPr/>
            </a:pPr>
            <a:fld id="{3A0FB3EE-E4F1-4985-825D-4E3A9C3E3743}" type="slidenum">
              <a:rPr lang="en-US" smtClean="0">
                <a:solidFill>
                  <a:srgbClr val="000000"/>
                </a:solidFill>
              </a:rPr>
              <a:pPr>
                <a:defRPr/>
              </a:pPr>
              <a:t>88</a:t>
            </a:fld>
            <a:endParaRPr lang="en-US" dirty="0">
              <a:solidFill>
                <a:srgbClr val="000000"/>
              </a:solidFill>
            </a:endParaRPr>
          </a:p>
        </p:txBody>
      </p:sp>
    </p:spTree>
    <p:extLst>
      <p:ext uri="{BB962C8B-B14F-4D97-AF65-F5344CB8AC3E}">
        <p14:creationId xmlns:p14="http://schemas.microsoft.com/office/powerpoint/2010/main" val="188089297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90</a:t>
            </a:fld>
            <a:endParaRPr lang="en-US"/>
          </a:p>
        </p:txBody>
      </p:sp>
    </p:spTree>
    <p:extLst>
      <p:ext uri="{BB962C8B-B14F-4D97-AF65-F5344CB8AC3E}">
        <p14:creationId xmlns:p14="http://schemas.microsoft.com/office/powerpoint/2010/main" val="17074376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disaster recovery plan </a:t>
            </a:r>
            <a:r>
              <a:rPr lang="en-US" sz="1200" b="0" i="0" u="none" strike="noStrike" kern="1200" baseline="0" dirty="0" smtClean="0">
                <a:solidFill>
                  <a:schemeClr val="tx1"/>
                </a:solidFill>
                <a:latin typeface="+mn-lt"/>
                <a:ea typeface="+mn-ea"/>
                <a:cs typeface="+mn-cs"/>
              </a:rPr>
              <a:t>A document that guides the recovery efforts necessary to restore</a:t>
            </a:r>
          </a:p>
          <a:p>
            <a:r>
              <a:rPr lang="en-US" sz="1200" b="0" i="0" u="none" strike="noStrike" kern="1200" baseline="0" dirty="0" smtClean="0">
                <a:solidFill>
                  <a:schemeClr val="tx1"/>
                </a:solidFill>
                <a:latin typeface="+mn-lt"/>
                <a:ea typeface="+mn-ea"/>
                <a:cs typeface="+mn-cs"/>
              </a:rPr>
              <a:t>your business to normal operations as quickly as possible. </a:t>
            </a:r>
            <a:endParaRPr lang="en-US" b="1" dirty="0" smtClean="0"/>
          </a:p>
          <a:p>
            <a:r>
              <a:rPr lang="en-US" sz="1200" b="1" i="0" u="none" strike="noStrike" kern="1200" baseline="0" dirty="0" smtClean="0">
                <a:solidFill>
                  <a:schemeClr val="tx1"/>
                </a:solidFill>
                <a:latin typeface="+mn-lt"/>
                <a:ea typeface="+mn-ea"/>
                <a:cs typeface="+mn-cs"/>
              </a:rPr>
              <a:t>disaster recovery planning (DRP) </a:t>
            </a:r>
            <a:r>
              <a:rPr lang="en-US" sz="1200" b="0" i="0" u="none" strike="noStrike" kern="1200" baseline="0" dirty="0" smtClean="0">
                <a:solidFill>
                  <a:schemeClr val="tx1"/>
                </a:solidFill>
                <a:latin typeface="+mn-lt"/>
                <a:ea typeface="+mn-ea"/>
                <a:cs typeface="+mn-cs"/>
              </a:rPr>
              <a:t>Term that describes the actions an organization takes</a:t>
            </a:r>
          </a:p>
          <a:p>
            <a:r>
              <a:rPr lang="en-US" sz="1200" b="0" i="0" u="none" strike="noStrike" kern="1200" baseline="0" dirty="0" smtClean="0">
                <a:solidFill>
                  <a:schemeClr val="tx1"/>
                </a:solidFill>
                <a:latin typeface="+mn-lt"/>
                <a:ea typeface="+mn-ea"/>
                <a:cs typeface="+mn-cs"/>
              </a:rPr>
              <a:t>to resume normal operations after a disaster interrupts normal activity.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8</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disaster recovery plan (DRP) </a:t>
            </a:r>
            <a:r>
              <a:rPr lang="en-US" sz="1200" b="0" i="0" u="none" strike="noStrike" kern="1200" baseline="0" dirty="0" smtClean="0">
                <a:solidFill>
                  <a:schemeClr val="tx1"/>
                </a:solidFill>
                <a:latin typeface="+mn-lt"/>
                <a:ea typeface="+mn-ea"/>
                <a:cs typeface="+mn-cs"/>
              </a:rPr>
              <a:t>The collection of detailed procedures used in the event that</a:t>
            </a:r>
          </a:p>
          <a:p>
            <a:r>
              <a:rPr lang="en-US" sz="1200" b="0" i="0" u="none" strike="noStrike" kern="1200" baseline="0" dirty="0" smtClean="0">
                <a:solidFill>
                  <a:schemeClr val="tx1"/>
                </a:solidFill>
                <a:latin typeface="+mn-lt"/>
                <a:ea typeface="+mn-ea"/>
                <a:cs typeface="+mn-cs"/>
              </a:rPr>
              <a:t>business functions are interrupted by a significant damaging event, with the goal of restoring</a:t>
            </a:r>
          </a:p>
          <a:p>
            <a:r>
              <a:rPr lang="en-US" sz="1200" b="0" i="0" u="none" strike="noStrike" kern="1200" baseline="0" dirty="0" smtClean="0">
                <a:solidFill>
                  <a:schemeClr val="tx1"/>
                </a:solidFill>
                <a:latin typeface="+mn-lt"/>
                <a:ea typeface="+mn-ea"/>
                <a:cs typeface="+mn-cs"/>
              </a:rPr>
              <a:t>partial or normal operations.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91</a:t>
            </a:fld>
            <a:endParaRPr lang="en-US"/>
          </a:p>
        </p:txBody>
      </p:sp>
    </p:spTree>
    <p:extLst>
      <p:ext uri="{BB962C8B-B14F-4D97-AF65-F5344CB8AC3E}">
        <p14:creationId xmlns:p14="http://schemas.microsoft.com/office/powerpoint/2010/main" val="44220273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Recovery Plan Documentation breakdown:</a:t>
            </a:r>
          </a:p>
          <a:p>
            <a:pPr marL="171450" lvl="0" indent="-171450">
              <a:buFont typeface="Arial" panose="020B0604020202020204" pitchFamily="34" charset="0"/>
              <a:buChar char="•"/>
            </a:pPr>
            <a:r>
              <a:rPr lang="en-US" dirty="0"/>
              <a:t>Executive summary</a:t>
            </a:r>
          </a:p>
          <a:p>
            <a:pPr marL="171450" lvl="0" indent="-171450">
              <a:buFont typeface="Arial" panose="020B0604020202020204" pitchFamily="34" charset="0"/>
              <a:buChar char="•"/>
            </a:pPr>
            <a:r>
              <a:rPr lang="en-US" dirty="0"/>
              <a:t>Department-specific plans</a:t>
            </a:r>
          </a:p>
          <a:p>
            <a:pPr marL="171450" lvl="0" indent="-171450">
              <a:buFont typeface="Arial" panose="020B0604020202020204" pitchFamily="34" charset="0"/>
              <a:buChar char="•"/>
            </a:pPr>
            <a:r>
              <a:rPr lang="en-US" dirty="0"/>
              <a:t>Technical guides for IT personnel</a:t>
            </a:r>
          </a:p>
          <a:p>
            <a:pPr marL="171450" lvl="0" indent="-171450">
              <a:buFont typeface="Arial" panose="020B0604020202020204" pitchFamily="34" charset="0"/>
              <a:buChar char="•"/>
            </a:pPr>
            <a:r>
              <a:rPr lang="en-US" dirty="0"/>
              <a:t>Checklists for disaster recovery team</a:t>
            </a:r>
          </a:p>
          <a:p>
            <a:pPr marL="171450" lvl="0" indent="-171450">
              <a:buFont typeface="Arial" panose="020B0604020202020204" pitchFamily="34" charset="0"/>
              <a:buChar char="•"/>
            </a:pPr>
            <a:r>
              <a:rPr lang="en-US" dirty="0"/>
              <a:t>Full copies for critical DRP team members</a:t>
            </a:r>
          </a:p>
          <a:p>
            <a:endParaRPr lang="en-US" b="1" dirty="0"/>
          </a:p>
          <a:p>
            <a:r>
              <a:rPr lang="en-US" b="1" dirty="0"/>
              <a:t>Event Management requirements</a:t>
            </a:r>
            <a:r>
              <a:rPr lang="en-US" dirty="0"/>
              <a:t>:</a:t>
            </a:r>
          </a:p>
          <a:p>
            <a:pPr marL="171450" indent="-171450">
              <a:buFont typeface="Arial" panose="020B0604020202020204" pitchFamily="34" charset="0"/>
              <a:buChar char="•"/>
            </a:pPr>
            <a:r>
              <a:rPr lang="en-US" dirty="0"/>
              <a:t>Strategy must</a:t>
            </a:r>
            <a:r>
              <a:rPr lang="en-US" baseline="0" dirty="0"/>
              <a:t> be consistent regardless of event</a:t>
            </a:r>
          </a:p>
          <a:p>
            <a:pPr marL="171450" indent="-171450">
              <a:buFont typeface="Arial" panose="020B0604020202020204" pitchFamily="34" charset="0"/>
              <a:buChar char="•"/>
            </a:pPr>
            <a:r>
              <a:rPr lang="en-US" baseline="0" dirty="0"/>
              <a:t>Need to be establish an assessment process</a:t>
            </a:r>
          </a:p>
          <a:p>
            <a:pPr marL="171450" indent="-171450">
              <a:buFont typeface="Arial" panose="020B0604020202020204" pitchFamily="34" charset="0"/>
              <a:buChar char="•"/>
            </a:pPr>
            <a:r>
              <a:rPr lang="en-US" baseline="0" dirty="0"/>
              <a:t>Event ownerships needs to be defined</a:t>
            </a:r>
          </a:p>
          <a:p>
            <a:pPr marL="171450" indent="-171450">
              <a:buFont typeface="Arial" panose="020B0604020202020204" pitchFamily="34" charset="0"/>
              <a:buChar char="•"/>
            </a:pPr>
            <a:r>
              <a:rPr lang="en-US" baseline="0" dirty="0"/>
              <a:t>Management team identified</a:t>
            </a:r>
          </a:p>
          <a:p>
            <a:pPr marL="171450" indent="-171450">
              <a:buFont typeface="Arial" panose="020B0604020202020204" pitchFamily="34" charset="0"/>
              <a:buChar char="•"/>
            </a:pPr>
            <a:r>
              <a:rPr lang="en-US" baseline="0" dirty="0"/>
              <a:t>Response team identified</a:t>
            </a:r>
          </a:p>
          <a:p>
            <a:pPr marL="171450" indent="-171450">
              <a:buFont typeface="Arial" panose="020B0604020202020204" pitchFamily="34" charset="0"/>
              <a:buChar char="•"/>
            </a:pPr>
            <a:r>
              <a:rPr lang="en-US" baseline="0" dirty="0"/>
              <a:t>Process for gathering of key decision makers</a:t>
            </a:r>
          </a:p>
          <a:p>
            <a:pPr marL="171450" indent="-171450">
              <a:buFont typeface="Arial" panose="020B0604020202020204" pitchFamily="34" charset="0"/>
              <a:buChar char="•"/>
            </a:pPr>
            <a:r>
              <a:rPr lang="en-US" baseline="0" dirty="0"/>
              <a:t>Methods of communication need to be defined</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1" baseline="0" dirty="0"/>
              <a:t>Event Management goals</a:t>
            </a:r>
            <a:r>
              <a:rPr lang="en-US" baseline="0" dirty="0"/>
              <a:t>:</a:t>
            </a:r>
          </a:p>
          <a:p>
            <a:pPr marL="171450" indent="-171450">
              <a:buFont typeface="Arial" panose="020B0604020202020204" pitchFamily="34" charset="0"/>
              <a:buChar char="•"/>
            </a:pPr>
            <a:r>
              <a:rPr lang="en-US" baseline="0" dirty="0"/>
              <a:t>Single source of info</a:t>
            </a:r>
          </a:p>
          <a:p>
            <a:pPr marL="171450" indent="-171450">
              <a:buFont typeface="Arial" panose="020B0604020202020204" pitchFamily="34" charset="0"/>
              <a:buChar char="•"/>
            </a:pPr>
            <a:r>
              <a:rPr lang="en-US" baseline="0" dirty="0"/>
              <a:t>Triage</a:t>
            </a:r>
          </a:p>
          <a:p>
            <a:pPr marL="171450" indent="-171450">
              <a:buFont typeface="Arial" panose="020B0604020202020204" pitchFamily="34" charset="0"/>
              <a:buChar char="•"/>
            </a:pPr>
            <a:r>
              <a:rPr lang="en-US" baseline="0" dirty="0"/>
              <a:t>Rapid escalation</a:t>
            </a:r>
          </a:p>
          <a:p>
            <a:pPr marL="171450" indent="-171450">
              <a:buFont typeface="Arial" panose="020B0604020202020204" pitchFamily="34" charset="0"/>
              <a:buChar char="•"/>
            </a:pPr>
            <a:r>
              <a:rPr lang="en-US" baseline="0" dirty="0"/>
              <a:t>Consistent problem management</a:t>
            </a:r>
          </a:p>
          <a:p>
            <a:pPr marL="171450" indent="-171450">
              <a:buFont typeface="Arial" panose="020B0604020202020204" pitchFamily="34" charset="0"/>
              <a:buChar char="•"/>
            </a:pPr>
            <a:r>
              <a:rPr lang="en-US" baseline="0" dirty="0"/>
              <a:t>Rumor control</a:t>
            </a:r>
          </a:p>
          <a:p>
            <a:pPr marL="171450" indent="-171450">
              <a:buFont typeface="Arial" panose="020B0604020202020204" pitchFamily="34" charset="0"/>
              <a:buChar char="•"/>
            </a:pPr>
            <a:r>
              <a:rPr lang="en-US" baseline="0" dirty="0"/>
              <a:t>Make sure everyone who need to know does</a:t>
            </a:r>
          </a:p>
          <a:p>
            <a:pPr marL="171450" indent="-171450">
              <a:buFont typeface="Arial" panose="020B0604020202020204" pitchFamily="34" charset="0"/>
              <a:buChar char="•"/>
            </a:pPr>
            <a:r>
              <a:rPr lang="en-US" baseline="0" dirty="0"/>
              <a:t>Allow the problem solvers room to solve</a:t>
            </a:r>
          </a:p>
          <a:p>
            <a:pPr marL="171450" indent="-171450">
              <a:buFont typeface="Arial" panose="020B0604020202020204" pitchFamily="34" charset="0"/>
              <a:buChar char="•"/>
            </a:pPr>
            <a:r>
              <a:rPr lang="en-US" baseline="0" dirty="0"/>
              <a:t>Playbook which documents key roles and responsibilities</a:t>
            </a:r>
            <a:endParaRPr lang="en-US" dirty="0"/>
          </a:p>
        </p:txBody>
      </p:sp>
      <p:sp>
        <p:nvSpPr>
          <p:cNvPr id="4" name="Slide Number Placeholder 3"/>
          <p:cNvSpPr>
            <a:spLocks noGrp="1"/>
          </p:cNvSpPr>
          <p:nvPr>
            <p:ph type="sldNum" sz="quarter" idx="10"/>
          </p:nvPr>
        </p:nvSpPr>
        <p:spPr/>
        <p:txBody>
          <a:bodyPr/>
          <a:lstStyle/>
          <a:p>
            <a:fld id="{4C31D66F-C936-42B3-ABB8-5B88B02CBD6C}" type="slidenum">
              <a:rPr lang="en-US" smtClean="0"/>
              <a:t>92</a:t>
            </a:fld>
            <a:endParaRPr lang="en-US" dirty="0"/>
          </a:p>
        </p:txBody>
      </p:sp>
    </p:spTree>
    <p:extLst>
      <p:ext uri="{BB962C8B-B14F-4D97-AF65-F5344CB8AC3E}">
        <p14:creationId xmlns:p14="http://schemas.microsoft.com/office/powerpoint/2010/main" val="16941160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a:solidFill>
                  <a:schemeClr val="tx1"/>
                </a:solidFill>
                <a:effectLst/>
                <a:latin typeface="+mn-lt"/>
                <a:ea typeface="+mn-ea"/>
                <a:cs typeface="+mn-cs"/>
              </a:rPr>
              <a:t>Emergency Operations Center (EOC):</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Two or three possible locations</a:t>
            </a:r>
          </a:p>
          <a:p>
            <a:pPr marL="628650" lvl="1" indent="-171450">
              <a:buFont typeface="Wingdings" panose="05000000000000000000" pitchFamily="2" charset="2"/>
              <a:buChar char="§"/>
            </a:pPr>
            <a:r>
              <a:rPr lang="en-US" sz="1200" kern="1200" dirty="0">
                <a:solidFill>
                  <a:schemeClr val="tx1"/>
                </a:solidFill>
                <a:effectLst/>
                <a:latin typeface="+mn-lt"/>
                <a:ea typeface="+mn-ea"/>
                <a:cs typeface="+mn-cs"/>
              </a:rPr>
              <a:t>First, is the primary building location</a:t>
            </a:r>
          </a:p>
          <a:p>
            <a:pPr marL="628650" lvl="1" indent="-171450">
              <a:buFont typeface="Wingdings" panose="05000000000000000000" pitchFamily="2" charset="2"/>
              <a:buChar char="§"/>
            </a:pPr>
            <a:r>
              <a:rPr lang="en-US" sz="1200" kern="1200" dirty="0">
                <a:solidFill>
                  <a:schemeClr val="tx1"/>
                </a:solidFill>
                <a:effectLst/>
                <a:latin typeface="+mn-lt"/>
                <a:ea typeface="+mn-ea"/>
                <a:cs typeface="+mn-cs"/>
              </a:rPr>
              <a:t>A site relatively close to original location</a:t>
            </a:r>
          </a:p>
          <a:p>
            <a:pPr marL="628650" lvl="1" indent="-171450">
              <a:buFont typeface="Wingdings" panose="05000000000000000000" pitchFamily="2" charset="2"/>
              <a:buChar char="§"/>
            </a:pPr>
            <a:r>
              <a:rPr lang="en-US" sz="1200" kern="1200" dirty="0">
                <a:solidFill>
                  <a:schemeClr val="tx1"/>
                </a:solidFill>
                <a:effectLst/>
                <a:latin typeface="+mn-lt"/>
                <a:ea typeface="+mn-ea"/>
                <a:cs typeface="+mn-cs"/>
              </a:rPr>
              <a:t>A site farther away in case of regional disaster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Two fundamental scenarios</a:t>
            </a:r>
          </a:p>
          <a:p>
            <a:pPr marL="628650" lvl="1" indent="-171450">
              <a:buFont typeface="Wingdings" panose="05000000000000000000" pitchFamily="2" charset="2"/>
              <a:buChar char="§"/>
            </a:pPr>
            <a:r>
              <a:rPr lang="en-US" sz="1200" kern="1200" dirty="0">
                <a:solidFill>
                  <a:schemeClr val="tx1"/>
                </a:solidFill>
                <a:effectLst/>
                <a:latin typeface="+mn-lt"/>
                <a:ea typeface="+mn-ea"/>
                <a:cs typeface="+mn-cs"/>
              </a:rPr>
              <a:t>Disaster has occurred, but the physical location is not affected.  People can stay at work and continue working</a:t>
            </a:r>
          </a:p>
          <a:p>
            <a:pPr marL="628650" lvl="1" indent="-171450">
              <a:buFont typeface="Wingdings" panose="05000000000000000000" pitchFamily="2" charset="2"/>
              <a:buChar char="§"/>
            </a:pPr>
            <a:r>
              <a:rPr lang="en-US" sz="1200" kern="1200" dirty="0">
                <a:solidFill>
                  <a:schemeClr val="tx1"/>
                </a:solidFill>
                <a:effectLst/>
                <a:latin typeface="+mn-lt"/>
                <a:ea typeface="+mn-ea"/>
                <a:cs typeface="+mn-cs"/>
              </a:rPr>
              <a:t>Disaster has occurred and the physical location is affected.  People have to relocate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The EOC becomes the central</a:t>
            </a:r>
            <a:r>
              <a:rPr lang="en-US" baseline="0" dirty="0"/>
              <a:t> control center for recovery operations.  An efficiently equipped EOC will have a large number of workstations, phones, tables, chairs, whiteboards, office supplies, and communication equipment.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Manned by the crisis management team (CMT).  The CMT</a:t>
            </a:r>
            <a:r>
              <a:rPr lang="en-US" baseline="0" dirty="0"/>
              <a:t> is called out to manage the enterprise during a disaster situation and facilitates communication with other teams.</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3A0FB3EE-E4F1-4985-825D-4E3A9C3E3743}" type="slidenum">
              <a:rPr lang="en-US" smtClean="0">
                <a:solidFill>
                  <a:srgbClr val="000000"/>
                </a:solidFill>
              </a:rPr>
              <a:pPr>
                <a:defRPr/>
              </a:pPr>
              <a:t>93</a:t>
            </a:fld>
            <a:endParaRPr lang="en-US" dirty="0">
              <a:solidFill>
                <a:srgbClr val="000000"/>
              </a:solidFill>
            </a:endParaRPr>
          </a:p>
        </p:txBody>
      </p:sp>
    </p:spTree>
    <p:extLst>
      <p:ext uri="{BB962C8B-B14F-4D97-AF65-F5344CB8AC3E}">
        <p14:creationId xmlns:p14="http://schemas.microsoft.com/office/powerpoint/2010/main" val="52515038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Executives are concerned</a:t>
            </a:r>
            <a:r>
              <a:rPr lang="en-US" baseline="0" dirty="0"/>
              <a:t> with strategic issues not with tactical delivery</a:t>
            </a:r>
            <a:endParaRPr lang="en-US" dirty="0"/>
          </a:p>
          <a:p>
            <a:endParaRPr lang="en-US" dirty="0"/>
          </a:p>
          <a:p>
            <a:r>
              <a:rPr lang="en-US" dirty="0"/>
              <a:t>Crisis management versus crisis leadership</a:t>
            </a:r>
          </a:p>
          <a:p>
            <a:r>
              <a:rPr lang="en-US" b="1" dirty="0"/>
              <a:t>Managing vs. leading</a:t>
            </a:r>
          </a:p>
          <a:p>
            <a:r>
              <a:rPr lang="en-US" b="1" dirty="0"/>
              <a:t>React	anticipate</a:t>
            </a:r>
          </a:p>
          <a:p>
            <a:r>
              <a:rPr lang="en-US" b="1" dirty="0"/>
              <a:t>Short term	long term</a:t>
            </a:r>
          </a:p>
          <a:p>
            <a:r>
              <a:rPr lang="en-US" b="1" dirty="0"/>
              <a:t>Process	principles</a:t>
            </a:r>
          </a:p>
          <a:p>
            <a:r>
              <a:rPr lang="en-US" b="1" dirty="0"/>
              <a:t>Narrow	wide focus</a:t>
            </a:r>
          </a:p>
          <a:p>
            <a:r>
              <a:rPr lang="en-US" b="1" dirty="0"/>
              <a:t>Tactical	strategic</a:t>
            </a:r>
          </a:p>
          <a:p>
            <a:endParaRPr lang="en-US" b="1" dirty="0"/>
          </a:p>
        </p:txBody>
      </p:sp>
      <p:sp>
        <p:nvSpPr>
          <p:cNvPr id="4" name="Slide Number Placeholder 3"/>
          <p:cNvSpPr>
            <a:spLocks noGrp="1"/>
          </p:cNvSpPr>
          <p:nvPr>
            <p:ph type="sldNum" sz="quarter" idx="10"/>
          </p:nvPr>
        </p:nvSpPr>
        <p:spPr/>
        <p:txBody>
          <a:bodyPr/>
          <a:lstStyle/>
          <a:p>
            <a:pPr>
              <a:defRPr/>
            </a:pPr>
            <a:fld id="{3A0FB3EE-E4F1-4985-825D-4E3A9C3E3743}" type="slidenum">
              <a:rPr lang="en-US" smtClean="0">
                <a:solidFill>
                  <a:srgbClr val="000000"/>
                </a:solidFill>
              </a:rPr>
              <a:pPr>
                <a:defRPr/>
              </a:pPr>
              <a:t>94</a:t>
            </a:fld>
            <a:endParaRPr lang="en-US" dirty="0">
              <a:solidFill>
                <a:srgbClr val="000000"/>
              </a:solidFill>
            </a:endParaRPr>
          </a:p>
        </p:txBody>
      </p:sp>
    </p:spTree>
    <p:extLst>
      <p:ext uri="{BB962C8B-B14F-4D97-AF65-F5344CB8AC3E}">
        <p14:creationId xmlns:p14="http://schemas.microsoft.com/office/powerpoint/2010/main" val="146620023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Crisis management plan</a:t>
            </a:r>
          </a:p>
          <a:p>
            <a:r>
              <a:rPr lang="en-US" dirty="0" smtClean="0"/>
              <a:t>A </a:t>
            </a:r>
            <a:r>
              <a:rPr lang="en-US" b="1" dirty="0" smtClean="0"/>
              <a:t>crisis management plan</a:t>
            </a:r>
            <a:r>
              <a:rPr lang="en-US" dirty="0" smtClean="0"/>
              <a:t> (CMP) is a document that </a:t>
            </a:r>
            <a:r>
              <a:rPr lang="en-US" b="1" dirty="0" smtClean="0"/>
              <a:t>outlines the processes </a:t>
            </a:r>
            <a:r>
              <a:rPr lang="en-US" dirty="0" smtClean="0"/>
              <a:t>an organization will use </a:t>
            </a:r>
            <a:r>
              <a:rPr lang="en-US" u="sng" dirty="0" smtClean="0"/>
              <a:t>to respond to a critical situation that would negatively affect its profitability, reputation or ability to operate.</a:t>
            </a:r>
            <a:r>
              <a:rPr lang="en-US" u="sng" baseline="0" dirty="0" smtClean="0"/>
              <a:t> </a:t>
            </a:r>
            <a:r>
              <a:rPr lang="en-US" u="sng" dirty="0" smtClean="0">
                <a:hlinkClick r:id="rId3"/>
              </a:rPr>
              <a:t>https://searchdisasterrecovery.techtarget.com › definition › crisis-</a:t>
            </a:r>
            <a:r>
              <a:rPr lang="en-US" u="sng" dirty="0" err="1" smtClean="0">
                <a:hlinkClick r:id="rId3"/>
              </a:rPr>
              <a:t>managemen</a:t>
            </a:r>
            <a:r>
              <a:rPr lang="en-US" u="sng" dirty="0" smtClean="0">
                <a:hlinkClick r:id="rId3"/>
              </a:rPr>
              <a:t>...</a:t>
            </a:r>
            <a:endParaRPr lang="en-US" u="sng" dirty="0">
              <a:hlinkClick r:id="rId3"/>
            </a:endParaRPr>
          </a:p>
        </p:txBody>
      </p:sp>
      <p:sp>
        <p:nvSpPr>
          <p:cNvPr id="4" name="Slide Number Placeholder 3"/>
          <p:cNvSpPr>
            <a:spLocks noGrp="1"/>
          </p:cNvSpPr>
          <p:nvPr>
            <p:ph type="sldNum" sz="quarter" idx="10"/>
          </p:nvPr>
        </p:nvSpPr>
        <p:spPr/>
        <p:txBody>
          <a:bodyPr/>
          <a:lstStyle/>
          <a:p>
            <a:fld id="{CD908589-1AA0-4F18-9996-E212C2CE6388}" type="slidenum">
              <a:rPr lang="en-US" smtClean="0"/>
              <a:t>95</a:t>
            </a:fld>
            <a:endParaRPr lang="en-US"/>
          </a:p>
        </p:txBody>
      </p:sp>
    </p:spTree>
    <p:extLst>
      <p:ext uri="{BB962C8B-B14F-4D97-AF65-F5344CB8AC3E}">
        <p14:creationId xmlns:p14="http://schemas.microsoft.com/office/powerpoint/2010/main" val="126469984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7472" indent="-347472"/>
            <a:r>
              <a:rPr lang="en-US" dirty="0"/>
              <a:t>Common vital records (legal):</a:t>
            </a:r>
          </a:p>
          <a:p>
            <a:pPr marL="747522" lvl="1" indent="-347472">
              <a:buFont typeface="Arial" pitchFamily="34" charset="0"/>
              <a:buChar char="•"/>
            </a:pPr>
            <a:r>
              <a:rPr lang="en-US" dirty="0"/>
              <a:t>Anything with a signature</a:t>
            </a:r>
          </a:p>
          <a:p>
            <a:pPr marL="747522" lvl="1" indent="-347472">
              <a:buFont typeface="Arial" pitchFamily="34" charset="0"/>
              <a:buChar char="•"/>
            </a:pPr>
            <a:r>
              <a:rPr lang="en-US" dirty="0"/>
              <a:t>Customer correspondence/conversations</a:t>
            </a:r>
          </a:p>
          <a:p>
            <a:pPr marL="747522" lvl="1" indent="-347472">
              <a:buFont typeface="Arial" pitchFamily="34" charset="0"/>
              <a:buChar char="•"/>
            </a:pPr>
            <a:r>
              <a:rPr lang="en-US" dirty="0"/>
              <a:t>Accounting records</a:t>
            </a:r>
          </a:p>
          <a:p>
            <a:pPr marL="747522" lvl="1" indent="-347472">
              <a:buFont typeface="Arial" pitchFamily="34" charset="0"/>
              <a:buChar char="•"/>
            </a:pPr>
            <a:r>
              <a:rPr lang="en-US" dirty="0"/>
              <a:t>Justification proposals/documents</a:t>
            </a:r>
          </a:p>
          <a:p>
            <a:pPr marL="747522" lvl="1" indent="-347472">
              <a:buFont typeface="Arial" pitchFamily="34" charset="0"/>
              <a:buChar char="•"/>
            </a:pPr>
            <a:r>
              <a:rPr lang="en-US" dirty="0"/>
              <a:t>Transcripts/minutes of meetings with legal significance</a:t>
            </a:r>
          </a:p>
          <a:p>
            <a:pPr marL="747522" lvl="1" indent="-347472">
              <a:buFont typeface="Arial" pitchFamily="34" charset="0"/>
              <a:buChar char="•"/>
            </a:pPr>
            <a:r>
              <a:rPr lang="en-US" dirty="0"/>
              <a:t>Paper with value (stock certificates, bonds, commercial paper)</a:t>
            </a:r>
          </a:p>
          <a:p>
            <a:pPr marL="747522" lvl="1" indent="-347472">
              <a:buFont typeface="Arial" pitchFamily="34" charset="0"/>
              <a:buChar char="•"/>
            </a:pPr>
            <a:r>
              <a:rPr lang="en-US" dirty="0"/>
              <a:t>Legal documents (letters of incorporation, deeds)</a:t>
            </a:r>
          </a:p>
          <a:p>
            <a:endParaRPr lang="en-US" baseline="0" dirty="0"/>
          </a:p>
          <a:p>
            <a:pPr marL="347472" indent="-347472"/>
            <a:r>
              <a:rPr lang="en-US" dirty="0"/>
              <a:t>Common vital records (Business)</a:t>
            </a:r>
          </a:p>
          <a:p>
            <a:pPr marL="747522" lvl="1" indent="-347472">
              <a:buFont typeface="Arial" pitchFamily="34" charset="0"/>
              <a:buChar char="•"/>
            </a:pPr>
            <a:r>
              <a:rPr lang="en-US" dirty="0"/>
              <a:t>Databases and contact lists for employees, customers, vendors, partners, or others</a:t>
            </a:r>
          </a:p>
          <a:p>
            <a:pPr marL="747522" lvl="1" indent="-347472">
              <a:buFont typeface="Arial" pitchFamily="34" charset="0"/>
              <a:buChar char="•"/>
            </a:pPr>
            <a:r>
              <a:rPr lang="en-US" dirty="0"/>
              <a:t>Business unit’s contingency plan</a:t>
            </a:r>
          </a:p>
          <a:p>
            <a:pPr marL="747522" lvl="1" indent="-347472">
              <a:buFont typeface="Arial" pitchFamily="34" charset="0"/>
              <a:buChar char="•"/>
            </a:pPr>
            <a:r>
              <a:rPr lang="en-US" dirty="0"/>
              <a:t>Procedure /application manuals</a:t>
            </a:r>
          </a:p>
          <a:p>
            <a:pPr marL="747522" lvl="1" indent="-347472">
              <a:buFont typeface="Arial" pitchFamily="34" charset="0"/>
              <a:buChar char="•"/>
            </a:pPr>
            <a:r>
              <a:rPr lang="en-US" dirty="0"/>
              <a:t>Backup files from production servers</a:t>
            </a:r>
          </a:p>
          <a:p>
            <a:pPr marL="747522" lvl="1" indent="-347472">
              <a:buFont typeface="Arial" pitchFamily="34" charset="0"/>
              <a:buChar char="•"/>
            </a:pPr>
            <a:r>
              <a:rPr lang="en-US" dirty="0"/>
              <a:t>Applications</a:t>
            </a:r>
          </a:p>
          <a:p>
            <a:pPr marL="747522" lvl="1" indent="-347472">
              <a:buFont typeface="Arial" pitchFamily="34" charset="0"/>
              <a:buChar char="•"/>
            </a:pPr>
            <a:r>
              <a:rPr lang="en-US" dirty="0"/>
              <a:t>Reference documentation</a:t>
            </a:r>
          </a:p>
          <a:p>
            <a:pPr marL="747522" lvl="1" indent="-347472">
              <a:buFont typeface="Arial" pitchFamily="34" charset="0"/>
              <a:buChar char="•"/>
            </a:pPr>
            <a:r>
              <a:rPr lang="en-US" dirty="0"/>
              <a:t>Calendar files or printouts with schedules and appointments</a:t>
            </a:r>
          </a:p>
          <a:p>
            <a:pPr marL="747522" lvl="1" indent="-347472">
              <a:buFont typeface="Arial" pitchFamily="34" charset="0"/>
              <a:buChar char="•"/>
            </a:pPr>
            <a:r>
              <a:rPr lang="en-US" dirty="0"/>
              <a:t>Source code</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(ISC)2 CBK </a:t>
            </a:r>
            <a:r>
              <a:rPr lang="en-US" dirty="0" err="1"/>
              <a:t>pgs</a:t>
            </a:r>
            <a:r>
              <a:rPr lang="en-US" baseline="0" dirty="0"/>
              <a:t> 273-275</a:t>
            </a:r>
            <a:endParaRPr lang="en-US" dirty="0"/>
          </a:p>
          <a:p>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96</a:t>
            </a:fld>
            <a:endParaRPr lang="en-US"/>
          </a:p>
        </p:txBody>
      </p:sp>
    </p:spTree>
    <p:extLst>
      <p:ext uri="{BB962C8B-B14F-4D97-AF65-F5344CB8AC3E}">
        <p14:creationId xmlns:p14="http://schemas.microsoft.com/office/powerpoint/2010/main" val="161297614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0145" name="Rectangle 7"/>
          <p:cNvSpPr>
            <a:spLocks noGrp="1" noChangeArrowheads="1"/>
          </p:cNvSpPr>
          <p:nvPr>
            <p:ph type="sldNum" sz="quarter" idx="5"/>
          </p:nvPr>
        </p:nvSpPr>
        <p:spPr>
          <a:noFill/>
        </p:spPr>
        <p:txBody>
          <a:bodyPr/>
          <a:lstStyle/>
          <a:p>
            <a:fld id="{27496B17-D245-4D65-A4B5-535B01D0D940}" type="slidenum">
              <a:rPr lang="en-US" smtClean="0">
                <a:solidFill>
                  <a:srgbClr val="000000"/>
                </a:solidFill>
                <a:cs typeface="Arial" charset="0"/>
              </a:rPr>
              <a:pPr/>
              <a:t>97</a:t>
            </a:fld>
            <a:endParaRPr lang="en-US" dirty="0">
              <a:solidFill>
                <a:srgbClr val="000000"/>
              </a:solidFill>
              <a:cs typeface="Arial" charset="0"/>
            </a:endParaRPr>
          </a:p>
        </p:txBody>
      </p:sp>
      <p:sp>
        <p:nvSpPr>
          <p:cNvPr id="1670146" name="Rectangle 2"/>
          <p:cNvSpPr>
            <a:spLocks noGrp="1" noRot="1" noChangeAspect="1" noChangeArrowheads="1" noTextEdit="1"/>
          </p:cNvSpPr>
          <p:nvPr>
            <p:ph type="sldImg"/>
          </p:nvPr>
        </p:nvSpPr>
        <p:spPr>
          <a:ln/>
        </p:spPr>
      </p:sp>
      <p:sp>
        <p:nvSpPr>
          <p:cNvPr id="1670147" name="Rectangle 3"/>
          <p:cNvSpPr>
            <a:spLocks noGrp="1" noChangeArrowheads="1"/>
          </p:cNvSpPr>
          <p:nvPr>
            <p:ph type="body" idx="1"/>
          </p:nvPr>
        </p:nvSpPr>
        <p:spPr>
          <a:noFill/>
          <a:ln/>
        </p:spPr>
        <p:txBody>
          <a:bodyPr/>
          <a:lstStyle/>
          <a:p>
            <a:pPr eaLnBrk="1" hangingPunct="1"/>
            <a:r>
              <a:rPr lang="en-US" dirty="0"/>
              <a:t>Some information extracted from the Sybex CISSP Study Guide.</a:t>
            </a:r>
          </a:p>
          <a:p>
            <a:pPr eaLnBrk="1" hangingPunct="1"/>
            <a:endParaRPr lang="en-US" dirty="0"/>
          </a:p>
          <a:p>
            <a:pPr eaLnBrk="1" hangingPunct="1"/>
            <a:r>
              <a:rPr lang="en-US" dirty="0"/>
              <a:t>Contact</a:t>
            </a:r>
            <a:r>
              <a:rPr lang="en-US" baseline="0" dirty="0"/>
              <a:t> lists need to be maintained:</a:t>
            </a:r>
          </a:p>
          <a:p>
            <a:pPr eaLnBrk="1" hangingPunct="1"/>
            <a:endParaRPr lang="en-US" baseline="0" dirty="0"/>
          </a:p>
          <a:p>
            <a:pPr eaLnBrk="1" hangingPunct="1"/>
            <a:r>
              <a:rPr lang="en-US" baseline="0" dirty="0"/>
              <a:t>Employee contact information</a:t>
            </a:r>
          </a:p>
          <a:p>
            <a:pPr eaLnBrk="1" hangingPunct="1"/>
            <a:r>
              <a:rPr lang="en-US" baseline="0" dirty="0"/>
              <a:t>Department notifications</a:t>
            </a:r>
          </a:p>
          <a:p>
            <a:pPr eaLnBrk="1" hangingPunct="1"/>
            <a:r>
              <a:rPr lang="en-US" baseline="0" dirty="0"/>
              <a:t>Vendor notifications</a:t>
            </a:r>
          </a:p>
          <a:p>
            <a:pPr eaLnBrk="1" hangingPunct="1"/>
            <a:r>
              <a:rPr lang="en-US" baseline="0" dirty="0"/>
              <a:t>Other emergency contact numbers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Utilities</a:t>
            </a:r>
          </a:p>
          <a:p>
            <a:pPr marL="628650" lvl="1" indent="-171450">
              <a:buFont typeface="Wingdings" panose="05000000000000000000" pitchFamily="2" charset="2"/>
              <a:buChar char="§"/>
            </a:pPr>
            <a:r>
              <a:rPr lang="en-US" sz="1200" kern="1200" dirty="0">
                <a:solidFill>
                  <a:schemeClr val="tx1"/>
                </a:solidFill>
                <a:effectLst/>
                <a:latin typeface="+mn-lt"/>
                <a:ea typeface="+mn-ea"/>
                <a:cs typeface="+mn-cs"/>
              </a:rPr>
              <a:t>Contact info, troubleshooting procedures</a:t>
            </a:r>
          </a:p>
          <a:p>
            <a:pPr eaLnBrk="1" hangingPunct="1"/>
            <a:endParaRPr lang="en-US" dirty="0"/>
          </a:p>
        </p:txBody>
      </p:sp>
    </p:spTree>
    <p:extLst>
      <p:ext uri="{BB962C8B-B14F-4D97-AF65-F5344CB8AC3E}">
        <p14:creationId xmlns:p14="http://schemas.microsoft.com/office/powerpoint/2010/main" val="273596306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AKA:  Emergency Management Organization (EMO)</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Primary responsibilities include</a:t>
            </a:r>
            <a:r>
              <a:rPr lang="en-US" dirty="0"/>
              <a:t>:</a:t>
            </a:r>
          </a:p>
          <a:p>
            <a:pPr marL="171450" indent="-171450">
              <a:buFont typeface="Arial" panose="020B0604020202020204" pitchFamily="34" charset="0"/>
              <a:buChar char="•"/>
            </a:pPr>
            <a:r>
              <a:rPr lang="en-US" dirty="0"/>
              <a:t>Retrieve offsite records and recovery information from offsite storage</a:t>
            </a:r>
          </a:p>
          <a:p>
            <a:pPr marL="171450" indent="-171450">
              <a:buFont typeface="Arial" panose="020B0604020202020204" pitchFamily="34" charset="0"/>
              <a:buChar char="•"/>
            </a:pPr>
            <a:r>
              <a:rPr lang="en-US" dirty="0"/>
              <a:t>Report to the alternate site </a:t>
            </a:r>
          </a:p>
          <a:p>
            <a:pPr marL="171450" indent="-171450">
              <a:buFont typeface="Arial" panose="020B0604020202020204" pitchFamily="34" charset="0"/>
              <a:buChar char="•"/>
            </a:pPr>
            <a:r>
              <a:rPr lang="en-US" dirty="0"/>
              <a:t>Execute the business recovery procedures for their area in prioritized order</a:t>
            </a:r>
          </a:p>
          <a:p>
            <a:pPr marL="171450" indent="-171450">
              <a:buFont typeface="Arial" panose="020B0604020202020204" pitchFamily="34" charset="0"/>
              <a:buChar char="•"/>
            </a:pPr>
            <a:r>
              <a:rPr lang="en-US" dirty="0"/>
              <a:t>Communicate status of recovery to command centers</a:t>
            </a:r>
          </a:p>
          <a:p>
            <a:pPr marL="171450" indent="-171450">
              <a:buFont typeface="Arial" panose="020B0604020202020204" pitchFamily="34" charset="0"/>
              <a:buChar char="•"/>
            </a:pPr>
            <a:r>
              <a:rPr lang="en-US" dirty="0"/>
              <a:t>Identify issues or problems requiring escalation</a:t>
            </a:r>
          </a:p>
          <a:p>
            <a:pPr marL="171450" indent="-171450">
              <a:buFont typeface="Arial" panose="020B0604020202020204" pitchFamily="34" charset="0"/>
              <a:buChar char="•"/>
            </a:pPr>
            <a:r>
              <a:rPr lang="en-US" dirty="0"/>
              <a:t>Establish shifts for recovery team members</a:t>
            </a:r>
          </a:p>
          <a:p>
            <a:pPr marL="171450" indent="-171450">
              <a:buFont typeface="Arial" panose="020B0604020202020204" pitchFamily="34" charset="0"/>
              <a:buChar char="•"/>
            </a:pPr>
            <a:r>
              <a:rPr lang="en-US" dirty="0"/>
              <a:t>Establish liaison with alternate site personnel if needed</a:t>
            </a:r>
          </a:p>
          <a:p>
            <a:pPr marL="171450" indent="-171450">
              <a:buFont typeface="Arial" panose="020B0604020202020204" pitchFamily="34" charset="0"/>
              <a:buChar char="•"/>
            </a:pPr>
            <a:r>
              <a:rPr lang="en-US" dirty="0"/>
              <a:t>Support efforts to return to normal operations</a:t>
            </a:r>
          </a:p>
          <a:p>
            <a:pPr marL="171450" indent="-171450">
              <a:buFont typeface="Arial" panose="020B0604020202020204" pitchFamily="34" charset="0"/>
              <a:buChar char="•"/>
            </a:pPr>
            <a:r>
              <a:rPr lang="en-US" dirty="0"/>
              <a:t>Reestablish support operations affected by the disaster</a:t>
            </a:r>
          </a:p>
          <a:p>
            <a:pPr marL="171450" indent="-171450">
              <a:buFont typeface="Arial" panose="020B0604020202020204" pitchFamily="34" charset="0"/>
              <a:buChar char="•"/>
            </a:pPr>
            <a:r>
              <a:rPr lang="en-US" dirty="0"/>
              <a:t>Identify replacement equipment/software needed for recovery and to return to normal operations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b="1" dirty="0"/>
          </a:p>
        </p:txBody>
      </p:sp>
      <p:sp>
        <p:nvSpPr>
          <p:cNvPr id="4" name="Slide Number Placeholder 3"/>
          <p:cNvSpPr>
            <a:spLocks noGrp="1"/>
          </p:cNvSpPr>
          <p:nvPr>
            <p:ph type="sldNum" sz="quarter" idx="10"/>
          </p:nvPr>
        </p:nvSpPr>
        <p:spPr/>
        <p:txBody>
          <a:bodyPr/>
          <a:lstStyle/>
          <a:p>
            <a:pPr>
              <a:defRPr/>
            </a:pPr>
            <a:fld id="{3A0FB3EE-E4F1-4985-825D-4E3A9C3E3743}" type="slidenum">
              <a:rPr lang="en-US" smtClean="0">
                <a:solidFill>
                  <a:srgbClr val="000000"/>
                </a:solidFill>
              </a:rPr>
              <a:pPr>
                <a:defRPr/>
              </a:pPr>
              <a:t>98</a:t>
            </a:fld>
            <a:endParaRPr lang="en-US" dirty="0">
              <a:solidFill>
                <a:srgbClr val="000000"/>
              </a:solidFill>
            </a:endParaRPr>
          </a:p>
        </p:txBody>
      </p:sp>
    </p:spTree>
    <p:extLst>
      <p:ext uri="{BB962C8B-B14F-4D97-AF65-F5344CB8AC3E}">
        <p14:creationId xmlns:p14="http://schemas.microsoft.com/office/powerpoint/2010/main" val="275044403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6529" name="Rectangle 7"/>
          <p:cNvSpPr>
            <a:spLocks noGrp="1" noChangeArrowheads="1"/>
          </p:cNvSpPr>
          <p:nvPr>
            <p:ph type="sldNum" sz="quarter" idx="5"/>
          </p:nvPr>
        </p:nvSpPr>
        <p:spPr>
          <a:noFill/>
        </p:spPr>
        <p:txBody>
          <a:bodyPr/>
          <a:lstStyle/>
          <a:p>
            <a:fld id="{4F68559E-FEF6-4E4B-979F-47CC7DCB9860}" type="slidenum">
              <a:rPr lang="en-US" smtClean="0">
                <a:solidFill>
                  <a:srgbClr val="000000"/>
                </a:solidFill>
                <a:cs typeface="Arial" charset="0"/>
              </a:rPr>
              <a:pPr/>
              <a:t>99</a:t>
            </a:fld>
            <a:endParaRPr lang="en-US" dirty="0">
              <a:solidFill>
                <a:srgbClr val="000000"/>
              </a:solidFill>
              <a:cs typeface="Arial" charset="0"/>
            </a:endParaRPr>
          </a:p>
        </p:txBody>
      </p:sp>
      <p:sp>
        <p:nvSpPr>
          <p:cNvPr id="1686530" name="Rectangle 2"/>
          <p:cNvSpPr>
            <a:spLocks noGrp="1" noRot="1" noChangeAspect="1" noChangeArrowheads="1" noTextEdit="1"/>
          </p:cNvSpPr>
          <p:nvPr>
            <p:ph type="sldImg"/>
          </p:nvPr>
        </p:nvSpPr>
        <p:spPr>
          <a:ln/>
        </p:spPr>
      </p:sp>
      <p:sp>
        <p:nvSpPr>
          <p:cNvPr id="1686531" name="Rectangle 3"/>
          <p:cNvSpPr>
            <a:spLocks noGrp="1" noChangeArrowheads="1"/>
          </p:cNvSpPr>
          <p:nvPr>
            <p:ph type="body" idx="1"/>
          </p:nvPr>
        </p:nvSpPr>
        <p:spPr>
          <a:noFill/>
          <a:ln/>
        </p:spPr>
        <p:txBody>
          <a:bodyPr/>
          <a:lstStyle/>
          <a:p>
            <a:pPr eaLnBrk="1" hangingPunct="1"/>
            <a:r>
              <a:rPr lang="en-US" u="sng" dirty="0"/>
              <a:t>BCP/DRP</a:t>
            </a:r>
            <a:r>
              <a:rPr lang="en-US" u="sng" baseline="0" dirty="0"/>
              <a:t> common mistakes:</a:t>
            </a:r>
          </a:p>
          <a:p>
            <a:pPr eaLnBrk="1" hangingPunct="1"/>
            <a:r>
              <a:rPr lang="en-US" baseline="0" dirty="0"/>
              <a:t>Lack of management support</a:t>
            </a:r>
          </a:p>
          <a:p>
            <a:pPr eaLnBrk="1" hangingPunct="1"/>
            <a:r>
              <a:rPr lang="en-US" baseline="0" dirty="0"/>
              <a:t>Lack of business unit involvement</a:t>
            </a:r>
          </a:p>
          <a:p>
            <a:pPr eaLnBrk="1" hangingPunct="1"/>
            <a:r>
              <a:rPr lang="en-US" baseline="0" dirty="0"/>
              <a:t>Lack of prioritization</a:t>
            </a:r>
          </a:p>
          <a:p>
            <a:pPr eaLnBrk="1" hangingPunct="1"/>
            <a:r>
              <a:rPr lang="en-US" baseline="0" dirty="0"/>
              <a:t>Improper scope</a:t>
            </a:r>
          </a:p>
          <a:p>
            <a:pPr eaLnBrk="1" hangingPunct="1"/>
            <a:r>
              <a:rPr lang="en-US" baseline="0" dirty="0"/>
              <a:t>Inadequate communication management</a:t>
            </a:r>
          </a:p>
          <a:p>
            <a:pPr eaLnBrk="1" hangingPunct="1"/>
            <a:r>
              <a:rPr lang="en-US" baseline="0" dirty="0"/>
              <a:t>Inadequate supply chain management</a:t>
            </a:r>
          </a:p>
          <a:p>
            <a:pPr eaLnBrk="1" hangingPunct="1"/>
            <a:r>
              <a:rPr lang="en-US" baseline="0" dirty="0"/>
              <a:t>Inadequate or incomplete crisis management plan</a:t>
            </a:r>
          </a:p>
          <a:p>
            <a:pPr eaLnBrk="1" hangingPunct="1"/>
            <a:r>
              <a:rPr lang="en-US" baseline="0" dirty="0"/>
              <a:t>Lack of testing</a:t>
            </a:r>
          </a:p>
          <a:p>
            <a:pPr eaLnBrk="1" hangingPunct="1"/>
            <a:r>
              <a:rPr lang="en-US" b="1" baseline="0" dirty="0"/>
              <a:t>Lack of training and awareness</a:t>
            </a:r>
          </a:p>
          <a:p>
            <a:pPr eaLnBrk="1" hangingPunct="1"/>
            <a:r>
              <a:rPr lang="en-US" baseline="0" dirty="0"/>
              <a:t>Failure to keep plans up to date</a:t>
            </a:r>
            <a:endParaRPr lang="en-US" dirty="0"/>
          </a:p>
        </p:txBody>
      </p:sp>
    </p:spTree>
    <p:extLst>
      <p:ext uri="{BB962C8B-B14F-4D97-AF65-F5344CB8AC3E}">
        <p14:creationId xmlns:p14="http://schemas.microsoft.com/office/powerpoint/2010/main" val="89988103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Organizational Contingency</a:t>
            </a:r>
            <a:r>
              <a:rPr lang="en-US" baseline="0" dirty="0"/>
              <a:t> Planning Group responsibilities:</a:t>
            </a:r>
          </a:p>
          <a:p>
            <a:pPr marL="171450" indent="-171450">
              <a:buFont typeface="Arial" panose="020B0604020202020204" pitchFamily="34" charset="0"/>
              <a:buChar char="•"/>
            </a:pPr>
            <a:r>
              <a:rPr lang="en-US" baseline="0" dirty="0"/>
              <a:t>Sets strategic direction and plans for all organizational units to ensure BS and effective emergency management</a:t>
            </a:r>
          </a:p>
          <a:p>
            <a:pPr marL="171450" indent="-171450">
              <a:buFont typeface="Arial" panose="020B0604020202020204" pitchFamily="34" charset="0"/>
              <a:buChar char="•"/>
            </a:pPr>
            <a:r>
              <a:rPr lang="en-US" baseline="0" dirty="0"/>
              <a:t>Integrating the contingency planning process across organizational units</a:t>
            </a:r>
          </a:p>
          <a:p>
            <a:pPr marL="171450" indent="-171450">
              <a:buFont typeface="Arial" panose="020B0604020202020204" pitchFamily="34" charset="0"/>
              <a:buChar char="•"/>
            </a:pPr>
            <a:r>
              <a:rPr lang="en-US" baseline="0" dirty="0"/>
              <a:t>Providing consulting services/direction to senior level contingency managers</a:t>
            </a:r>
          </a:p>
          <a:p>
            <a:pPr marL="171450" indent="-171450">
              <a:buFont typeface="Arial" panose="020B0604020202020204" pitchFamily="34" charset="0"/>
              <a:buChar char="•"/>
            </a:pPr>
            <a:r>
              <a:rPr lang="en-US" baseline="0" dirty="0"/>
              <a:t>Coordinating/integrating the activation of emergency response organizations within the organization unit</a:t>
            </a:r>
          </a:p>
          <a:p>
            <a:pPr marL="171450" indent="-171450">
              <a:buFont typeface="Arial" panose="020B0604020202020204" pitchFamily="34" charset="0"/>
              <a:buChar char="•"/>
            </a:pPr>
            <a:r>
              <a:rPr lang="en-US" baseline="0" dirty="0"/>
              <a:t>Providing periodic management reporting and status</a:t>
            </a:r>
          </a:p>
          <a:p>
            <a:pPr marL="171450" indent="-171450">
              <a:buFont typeface="Arial" panose="020B0604020202020204" pitchFamily="34" charset="0"/>
              <a:buChar char="•"/>
            </a:pPr>
            <a:r>
              <a:rPr lang="en-US" baseline="0" dirty="0"/>
              <a:t>Ensuring executive management compliance with the contingency planning program</a:t>
            </a:r>
          </a:p>
          <a:p>
            <a:pPr marL="171450" indent="-171450">
              <a:buFont typeface="Arial" panose="020B0604020202020204" pitchFamily="34" charset="0"/>
              <a:buChar char="•"/>
            </a:pPr>
            <a:r>
              <a:rPr lang="en-US" baseline="0" dirty="0"/>
              <a:t>Ensuring the identification/maintenance of all critical organization functions/requirements</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Business Continuity Planner responsibilities:</a:t>
            </a:r>
          </a:p>
          <a:p>
            <a:pPr marL="171450" indent="-171450">
              <a:buFont typeface="Arial" panose="020B0604020202020204" pitchFamily="34" charset="0"/>
              <a:buChar char="•"/>
            </a:pPr>
            <a:r>
              <a:rPr lang="en-US" baseline="0" dirty="0"/>
              <a:t>Provide primary contact for their functional area to handle coordinated response</a:t>
            </a:r>
          </a:p>
          <a:p>
            <a:pPr marL="171450" indent="-171450">
              <a:buFont typeface="Arial" panose="020B0604020202020204" pitchFamily="34" charset="0"/>
              <a:buChar char="•"/>
            </a:pPr>
            <a:r>
              <a:rPr lang="en-US" baseline="0" dirty="0"/>
              <a:t>Act as a resource for contingency planning efforts within their functional area</a:t>
            </a:r>
          </a:p>
          <a:p>
            <a:pPr marL="171450" indent="-171450">
              <a:buFont typeface="Arial" panose="020B0604020202020204" pitchFamily="34" charset="0"/>
              <a:buChar char="•"/>
            </a:pPr>
            <a:r>
              <a:rPr lang="en-US" baseline="0" dirty="0"/>
              <a:t>Secure appointment, training, and backup of all contingency planning and response teams</a:t>
            </a:r>
          </a:p>
          <a:p>
            <a:pPr marL="171450" indent="-171450">
              <a:buFont typeface="Arial" panose="020B0604020202020204" pitchFamily="34" charset="0"/>
              <a:buChar char="•"/>
            </a:pPr>
            <a:r>
              <a:rPr lang="en-US" baseline="0" dirty="0"/>
              <a:t>Assist in the design/maintenance of alternate sites</a:t>
            </a:r>
          </a:p>
          <a:p>
            <a:pPr marL="171450" indent="-171450">
              <a:buFont typeface="Arial" panose="020B0604020202020204" pitchFamily="34" charset="0"/>
              <a:buChar char="•"/>
            </a:pPr>
            <a:r>
              <a:rPr lang="en-US" baseline="0" dirty="0"/>
              <a:t>Maintain currency of all contingency planning documents</a:t>
            </a:r>
          </a:p>
          <a:p>
            <a:pPr marL="171450" indent="-171450">
              <a:buFont typeface="Arial" panose="020B0604020202020204" pitchFamily="34" charset="0"/>
              <a:buChar char="•"/>
            </a:pPr>
            <a:r>
              <a:rPr lang="en-US" baseline="0" dirty="0"/>
              <a:t>Program requirements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C31D66F-C936-42B3-ABB8-5B88B02CBD6C}" type="slidenum">
              <a:rPr lang="en-US" smtClean="0"/>
              <a:t>100</a:t>
            </a:fld>
            <a:endParaRPr lang="en-US" dirty="0"/>
          </a:p>
        </p:txBody>
      </p:sp>
    </p:spTree>
    <p:extLst>
      <p:ext uri="{BB962C8B-B14F-4D97-AF65-F5344CB8AC3E}">
        <p14:creationId xmlns:p14="http://schemas.microsoft.com/office/powerpoint/2010/main" val="14623089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pPr>
              <a:spcBef>
                <a:spcPts val="0"/>
              </a:spcBef>
            </a:pPr>
            <a:r>
              <a:rPr lang="en-US" sz="1000" b="1" dirty="0"/>
              <a:t>Recovery Management Team (RMT):  </a:t>
            </a:r>
            <a:r>
              <a:rPr lang="en-US" sz="1000" dirty="0"/>
              <a:t>Leads</a:t>
            </a:r>
            <a:r>
              <a:rPr lang="en-US" sz="1000" baseline="0" dirty="0"/>
              <a:t> the recovery effort.  </a:t>
            </a:r>
            <a:r>
              <a:rPr lang="en-US" sz="1000" dirty="0"/>
              <a:t>All recovery teams report to RMT.  RMT is responsible for declaring a disaster.  Must be able to make quick decisions and authorize expenditures.  Should have a security presence</a:t>
            </a:r>
            <a:r>
              <a:rPr lang="en-US" sz="1000" baseline="0" dirty="0"/>
              <a:t> on the team to help prevent fraud, looting, and vandalism.  </a:t>
            </a:r>
            <a:r>
              <a:rPr lang="en-US" sz="1000" dirty="0"/>
              <a:t>Oversees the damage assessment team and restoration team.</a:t>
            </a:r>
          </a:p>
          <a:p>
            <a:pPr>
              <a:spcBef>
                <a:spcPts val="0"/>
              </a:spcBef>
            </a:pPr>
            <a:r>
              <a:rPr lang="en-US" sz="1000" b="1" dirty="0"/>
              <a:t>Damage Assessment Team (DAT):  </a:t>
            </a:r>
            <a:r>
              <a:rPr lang="en-US" sz="1000" dirty="0"/>
              <a:t>Responsible for assess current situation and determining if RTO can be met.</a:t>
            </a:r>
          </a:p>
          <a:p>
            <a:pPr>
              <a:spcBef>
                <a:spcPts val="0"/>
              </a:spcBef>
            </a:pPr>
            <a:r>
              <a:rPr lang="en-US" sz="1000" b="1" dirty="0"/>
              <a:t>Backup Activation</a:t>
            </a:r>
            <a:r>
              <a:rPr lang="en-US" sz="1000" b="1" baseline="0" dirty="0"/>
              <a:t> Team:  </a:t>
            </a:r>
            <a:r>
              <a:rPr lang="en-US" sz="1000" baseline="0" dirty="0"/>
              <a:t>If a disaster is formally declared, initiates recovery procedures as outlined in the plans, including but not limited to moving to alternate sites; scheduling and executing the transfer of people, equipment, and other resources; and recovering the most time critical processes and systems first.  </a:t>
            </a:r>
          </a:p>
          <a:p>
            <a:pPr>
              <a:spcBef>
                <a:spcPts val="0"/>
              </a:spcBef>
            </a:pPr>
            <a:r>
              <a:rPr lang="en-US" sz="1000" b="1" baseline="0" dirty="0"/>
              <a:t>Backup Operations Team:  </a:t>
            </a:r>
            <a:r>
              <a:rPr lang="en-US" sz="1000" baseline="0" dirty="0"/>
              <a:t>Once critical systems are restored, the backup operations team takes over the routine operations of the processes while restoration procedures are initiated.</a:t>
            </a:r>
          </a:p>
          <a:p>
            <a:pPr defTabSz="873161">
              <a:spcBef>
                <a:spcPts val="0"/>
              </a:spcBef>
              <a:defRPr/>
            </a:pPr>
            <a:r>
              <a:rPr lang="en-US" sz="1000" b="1" baseline="0" dirty="0"/>
              <a:t>Restoration Team (RT):  </a:t>
            </a:r>
            <a:r>
              <a:rPr lang="en-US" sz="1000" baseline="0" dirty="0"/>
              <a:t>Responsible for diagnosing any further damages.  Responsible for clearing, salvaging, repairing, procuring, and replacing what is required to bring the original systems back to their original or desired condition.</a:t>
            </a:r>
          </a:p>
          <a:p>
            <a:pPr defTabSz="873161">
              <a:spcBef>
                <a:spcPts val="0"/>
              </a:spcBef>
              <a:defRPr/>
            </a:pPr>
            <a:r>
              <a:rPr lang="en-US" sz="1000" b="1" baseline="0" dirty="0"/>
              <a:t>Primary site/service reactivation team (PSRT): </a:t>
            </a:r>
            <a:r>
              <a:rPr lang="en-US" sz="1000" baseline="0" dirty="0"/>
              <a:t>Responsible for preparing the primary site or capability for reactivation.  Includes testing of newly renovated systems or business operation capabilities.  The disaster is not over until all operations return to the normal locations and functions.</a:t>
            </a:r>
            <a:endParaRPr lang="en-US" sz="1000" dirty="0"/>
          </a:p>
          <a:p>
            <a:pPr>
              <a:spcBef>
                <a:spcPts val="0"/>
              </a:spcBef>
            </a:pPr>
            <a:endParaRPr lang="en-US" sz="1000" dirty="0"/>
          </a:p>
          <a:p>
            <a:pPr defTabSz="873161">
              <a:spcBef>
                <a:spcPts val="0"/>
              </a:spcBef>
              <a:defRPr/>
            </a:pPr>
            <a:r>
              <a:rPr lang="en-US" sz="1000" dirty="0"/>
              <a:t>Other Teams defined</a:t>
            </a:r>
            <a:r>
              <a:rPr lang="en-US" sz="1000" baseline="0" dirty="0"/>
              <a:t> by various CISSP information sources:</a:t>
            </a:r>
            <a:endParaRPr lang="en-US" sz="1000" dirty="0"/>
          </a:p>
          <a:p>
            <a:pPr defTabSz="873161">
              <a:spcBef>
                <a:spcPts val="0"/>
              </a:spcBef>
              <a:defRPr/>
            </a:pPr>
            <a:r>
              <a:rPr lang="en-US" sz="1000" b="1" dirty="0"/>
              <a:t>Recovery Team (RT):  </a:t>
            </a:r>
            <a:r>
              <a:rPr lang="en-US" sz="1000" dirty="0"/>
              <a:t>Responsible for implementing recovery</a:t>
            </a:r>
            <a:r>
              <a:rPr lang="en-US" sz="1000" baseline="0" dirty="0"/>
              <a:t> procedures.  Responsible for getting critical functions operational at backup site.  Responsible for retrieving materials from off site storage.  Responsible for critical system installation.  </a:t>
            </a:r>
            <a:endParaRPr lang="en-US" sz="1000" dirty="0"/>
          </a:p>
          <a:p>
            <a:pPr>
              <a:spcBef>
                <a:spcPts val="0"/>
              </a:spcBef>
            </a:pPr>
            <a:r>
              <a:rPr lang="en-US" sz="1000" b="1" dirty="0"/>
              <a:t>Salvage Team (ST):  </a:t>
            </a:r>
            <a:r>
              <a:rPr lang="en-US" sz="1000" dirty="0"/>
              <a:t>Responsible</a:t>
            </a:r>
            <a:r>
              <a:rPr lang="en-US" sz="1000" baseline="0" dirty="0"/>
              <a:t> for returning primary site to normal operations.  Responsible for clearing and repairing primary site.  </a:t>
            </a:r>
          </a:p>
          <a:p>
            <a:pPr>
              <a:spcBef>
                <a:spcPts val="0"/>
              </a:spcBef>
            </a:pPr>
            <a:endParaRPr lang="en-US" sz="1000" baseline="0" dirty="0"/>
          </a:p>
          <a:p>
            <a:pPr>
              <a:spcBef>
                <a:spcPts val="0"/>
              </a:spcBef>
            </a:pPr>
            <a:r>
              <a:rPr lang="en-US" sz="1000" dirty="0"/>
              <a:t>Others worth mentioning:</a:t>
            </a:r>
            <a:r>
              <a:rPr lang="en-US" sz="1000" baseline="0" dirty="0"/>
              <a:t>  management team, administrative team, alternate site team, offsite storage team, security team</a:t>
            </a:r>
            <a:endParaRPr lang="en-US" sz="1000" dirty="0"/>
          </a:p>
        </p:txBody>
      </p:sp>
      <p:sp>
        <p:nvSpPr>
          <p:cNvPr id="4" name="Slide Number Placeholder 3"/>
          <p:cNvSpPr>
            <a:spLocks noGrp="1"/>
          </p:cNvSpPr>
          <p:nvPr>
            <p:ph type="sldNum" sz="quarter" idx="10"/>
          </p:nvPr>
        </p:nvSpPr>
        <p:spPr/>
        <p:txBody>
          <a:bodyPr/>
          <a:lstStyle/>
          <a:p>
            <a:pPr>
              <a:defRPr/>
            </a:pPr>
            <a:fld id="{3A0FB3EE-E4F1-4985-825D-4E3A9C3E3743}" type="slidenum">
              <a:rPr lang="en-US" smtClean="0">
                <a:solidFill>
                  <a:srgbClr val="000000"/>
                </a:solidFill>
              </a:rPr>
              <a:pPr>
                <a:defRPr/>
              </a:pPr>
              <a:t>101</a:t>
            </a:fld>
            <a:endParaRPr lang="en-US" dirty="0">
              <a:solidFill>
                <a:srgbClr val="000000"/>
              </a:solidFill>
            </a:endParaRPr>
          </a:p>
        </p:txBody>
      </p:sp>
    </p:spTree>
    <p:extLst>
      <p:ext uri="{BB962C8B-B14F-4D97-AF65-F5344CB8AC3E}">
        <p14:creationId xmlns:p14="http://schemas.microsoft.com/office/powerpoint/2010/main" val="399642010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succession planning </a:t>
            </a:r>
            <a:r>
              <a:rPr lang="en-US" sz="1200" b="0" i="0" u="none" strike="noStrike" kern="1200" baseline="0" dirty="0" smtClean="0">
                <a:solidFill>
                  <a:schemeClr val="tx1"/>
                </a:solidFill>
                <a:latin typeface="+mn-lt"/>
                <a:ea typeface="+mn-ea"/>
                <a:cs typeface="+mn-cs"/>
              </a:rPr>
              <a:t>The process of identifying and preparing specific people, usually</a:t>
            </a:r>
          </a:p>
          <a:p>
            <a:r>
              <a:rPr lang="en-US" sz="1200" b="0" i="0" u="none" strike="noStrike" kern="1200" baseline="0" dirty="0" smtClean="0">
                <a:solidFill>
                  <a:schemeClr val="tx1"/>
                </a:solidFill>
                <a:latin typeface="+mn-lt"/>
                <a:ea typeface="+mn-ea"/>
                <a:cs typeface="+mn-cs"/>
              </a:rPr>
              <a:t>existing personnel, who will be called on to replace those in key leadership positions.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102</a:t>
            </a:fld>
            <a:endParaRPr lang="en-US"/>
          </a:p>
        </p:txBody>
      </p:sp>
    </p:spTree>
    <p:extLst>
      <p:ext uri="{BB962C8B-B14F-4D97-AF65-F5344CB8AC3E}">
        <p14:creationId xmlns:p14="http://schemas.microsoft.com/office/powerpoint/2010/main" val="270859387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2433" name="Rectangle 7"/>
          <p:cNvSpPr>
            <a:spLocks noGrp="1" noChangeArrowheads="1"/>
          </p:cNvSpPr>
          <p:nvPr>
            <p:ph type="sldNum" sz="quarter" idx="5"/>
          </p:nvPr>
        </p:nvSpPr>
        <p:spPr>
          <a:noFill/>
        </p:spPr>
        <p:txBody>
          <a:bodyPr/>
          <a:lstStyle/>
          <a:p>
            <a:fld id="{44F93E91-6C32-49FC-9392-0E6E7E180E3A}" type="slidenum">
              <a:rPr lang="en-US" smtClean="0">
                <a:solidFill>
                  <a:srgbClr val="000000"/>
                </a:solidFill>
                <a:cs typeface="Arial" charset="0"/>
              </a:rPr>
              <a:pPr/>
              <a:t>104</a:t>
            </a:fld>
            <a:endParaRPr lang="en-US" dirty="0">
              <a:solidFill>
                <a:srgbClr val="000000"/>
              </a:solidFill>
              <a:cs typeface="Arial" charset="0"/>
            </a:endParaRPr>
          </a:p>
        </p:txBody>
      </p:sp>
      <p:sp>
        <p:nvSpPr>
          <p:cNvPr id="1682434" name="Rectangle 2"/>
          <p:cNvSpPr>
            <a:spLocks noGrp="1" noRot="1" noChangeAspect="1" noChangeArrowheads="1" noTextEdit="1"/>
          </p:cNvSpPr>
          <p:nvPr>
            <p:ph type="sldImg"/>
          </p:nvPr>
        </p:nvSpPr>
        <p:spPr>
          <a:ln/>
        </p:spPr>
      </p:sp>
      <p:sp>
        <p:nvSpPr>
          <p:cNvPr id="1682435" name="Rectangle 3"/>
          <p:cNvSpPr>
            <a:spLocks noGrp="1" noChangeArrowheads="1"/>
          </p:cNvSpPr>
          <p:nvPr>
            <p:ph type="body" idx="1"/>
          </p:nvPr>
        </p:nvSpPr>
        <p:spPr>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Test at least once per year or as things change, whichever is shorter.</a:t>
            </a:r>
          </a:p>
          <a:p>
            <a:pPr eaLnBrk="1" hangingPunct="1"/>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DRP/BCP review is the most common form (basic) of testing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Earlier testing is necessary if key elements of the plans change, personnel change, or situations change.</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DRPs are never complete- constantly need amending and testing to find mistakes</a:t>
            </a:r>
            <a:endParaRPr lang="en-US" sz="1200" kern="1200" dirty="0">
              <a:solidFill>
                <a:schemeClr val="tx1"/>
              </a:solidFill>
              <a:effectLst/>
              <a:latin typeface="+mn-lt"/>
              <a:ea typeface="+mn-ea"/>
              <a:cs typeface="+mn-cs"/>
            </a:endParaRPr>
          </a:p>
          <a:p>
            <a:pPr eaLnBrk="1" hangingPunct="1"/>
            <a:endParaRPr lang="en-US" dirty="0"/>
          </a:p>
          <a:p>
            <a:r>
              <a:rPr lang="en-US" b="1" dirty="0"/>
              <a:t>Checklist Test</a:t>
            </a:r>
            <a:r>
              <a:rPr lang="en-US" dirty="0"/>
              <a:t>: </a:t>
            </a:r>
            <a:r>
              <a:rPr lang="en-US" sz="1200" b="1" i="0" u="none" strike="noStrike" kern="1200" baseline="0" dirty="0" smtClean="0">
                <a:solidFill>
                  <a:schemeClr val="tx1"/>
                </a:solidFill>
                <a:latin typeface="+mn-lt"/>
                <a:ea typeface="+mn-ea"/>
                <a:cs typeface="+mn-cs"/>
              </a:rPr>
              <a:t>checklist test </a:t>
            </a:r>
            <a:r>
              <a:rPr lang="en-US" sz="1200" b="0" i="0" u="none" strike="noStrike" kern="1200" baseline="0" dirty="0" smtClean="0">
                <a:solidFill>
                  <a:schemeClr val="tx1"/>
                </a:solidFill>
                <a:latin typeface="+mn-lt"/>
                <a:ea typeface="+mn-ea"/>
                <a:cs typeface="+mn-cs"/>
              </a:rPr>
              <a:t>A process in which copies of the disaster recovery checklists are distributed</a:t>
            </a:r>
          </a:p>
          <a:p>
            <a:r>
              <a:rPr lang="en-US" sz="1200" b="0" i="0" u="none" strike="noStrike" kern="1200" baseline="0" dirty="0" smtClean="0">
                <a:solidFill>
                  <a:schemeClr val="tx1"/>
                </a:solidFill>
                <a:latin typeface="+mn-lt"/>
                <a:ea typeface="+mn-ea"/>
                <a:cs typeface="+mn-cs"/>
              </a:rPr>
              <a:t>to the members of the disaster recovery team for their review.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8</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endParaRPr lang="en-US" dirty="0"/>
          </a:p>
          <a:p>
            <a:pPr eaLnBrk="1" hangingPunct="1"/>
            <a:r>
              <a:rPr lang="en-US" dirty="0"/>
              <a:t>Copies</a:t>
            </a:r>
            <a:r>
              <a:rPr lang="en-US" baseline="0" dirty="0"/>
              <a:t> of the plan are given to each functional area for examination</a:t>
            </a:r>
          </a:p>
          <a:p>
            <a:pPr eaLnBrk="1" hangingPunct="1"/>
            <a:r>
              <a:rPr lang="en-US" baseline="0" dirty="0"/>
              <a:t>Ensures that the plan properly deals with the area’s needs and </a:t>
            </a:r>
            <a:r>
              <a:rPr lang="en-US" baseline="0" dirty="0" smtClean="0"/>
              <a:t>vulnerabilities</a:t>
            </a:r>
          </a:p>
          <a:p>
            <a:pPr eaLnBrk="1" hangingPunct="1"/>
            <a:endParaRPr lang="en-US" dirty="0"/>
          </a:p>
          <a:p>
            <a:r>
              <a:rPr lang="en-US" sz="1200" b="1" i="0" u="none" strike="noStrike" kern="1200" baseline="0" dirty="0" smtClean="0">
                <a:solidFill>
                  <a:schemeClr val="tx1"/>
                </a:solidFill>
                <a:latin typeface="+mn-lt"/>
                <a:ea typeface="+mn-ea"/>
                <a:cs typeface="+mn-cs"/>
              </a:rPr>
              <a:t>structured walkthrough </a:t>
            </a:r>
            <a:r>
              <a:rPr lang="en-US" sz="1200" b="0" i="0" u="none" strike="noStrike" kern="1200" baseline="0" dirty="0" smtClean="0">
                <a:solidFill>
                  <a:schemeClr val="tx1"/>
                </a:solidFill>
                <a:latin typeface="+mn-lt"/>
                <a:ea typeface="+mn-ea"/>
                <a:cs typeface="+mn-cs"/>
              </a:rPr>
              <a:t>A type of disaster recovery test, often referred to as a “table-top</a:t>
            </a:r>
          </a:p>
          <a:p>
            <a:r>
              <a:rPr lang="en-US" sz="1200" b="0" i="0" u="none" strike="noStrike" kern="1200" baseline="0" dirty="0" smtClean="0">
                <a:solidFill>
                  <a:schemeClr val="tx1"/>
                </a:solidFill>
                <a:latin typeface="+mn-lt"/>
                <a:ea typeface="+mn-ea"/>
                <a:cs typeface="+mn-cs"/>
              </a:rPr>
              <a:t>exercise,” in which members of the disaster recovery team gather in a large conference room</a:t>
            </a:r>
          </a:p>
          <a:p>
            <a:r>
              <a:rPr lang="en-US" sz="1200" b="0" i="0" u="none" strike="noStrike" kern="1200" baseline="0" dirty="0" smtClean="0">
                <a:solidFill>
                  <a:schemeClr val="tx1"/>
                </a:solidFill>
                <a:latin typeface="+mn-lt"/>
                <a:ea typeface="+mn-ea"/>
                <a:cs typeface="+mn-cs"/>
              </a:rPr>
              <a:t>and role-play a disaster scenario.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8</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endParaRPr lang="en-US" dirty="0"/>
          </a:p>
          <a:p>
            <a:r>
              <a:rPr lang="en-US" sz="1200" b="1" kern="1200" dirty="0">
                <a:solidFill>
                  <a:schemeClr val="tx1"/>
                </a:solidFill>
                <a:effectLst/>
                <a:latin typeface="+mn-lt"/>
                <a:ea typeface="+mn-ea"/>
                <a:cs typeface="+mn-cs"/>
              </a:rPr>
              <a:t>Walk-through test</a:t>
            </a:r>
            <a:r>
              <a:rPr lang="en-US" sz="1200" kern="1200" dirty="0">
                <a:solidFill>
                  <a:schemeClr val="tx1"/>
                </a:solidFill>
                <a:effectLst/>
                <a:latin typeface="+mn-lt"/>
                <a:ea typeface="+mn-ea"/>
                <a:cs typeface="+mn-cs"/>
              </a:rPr>
              <a:t>:</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Is a preliminary</a:t>
            </a:r>
            <a:r>
              <a:rPr lang="en-US" sz="1200" kern="1200" baseline="0" dirty="0">
                <a:solidFill>
                  <a:schemeClr val="tx1"/>
                </a:solidFill>
                <a:effectLst/>
                <a:latin typeface="+mn-lt"/>
                <a:ea typeface="+mn-ea"/>
                <a:cs typeface="+mn-cs"/>
              </a:rPr>
              <a:t> step in the overall testing process</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Is effective as a tool</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Is not a preferred testing method</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Performed prior to plan completion</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Primary objective:</a:t>
            </a:r>
          </a:p>
          <a:p>
            <a:pPr marL="628650" lvl="1" indent="-171450">
              <a:buFont typeface="Wingdings" panose="05000000000000000000" pitchFamily="2" charset="2"/>
              <a:buChar char="§"/>
            </a:pPr>
            <a:r>
              <a:rPr lang="en-US" sz="1200" kern="1200" dirty="0">
                <a:solidFill>
                  <a:schemeClr val="tx1"/>
                </a:solidFill>
                <a:effectLst/>
                <a:latin typeface="+mn-lt"/>
                <a:ea typeface="+mn-ea"/>
                <a:cs typeface="+mn-cs"/>
              </a:rPr>
              <a:t>Ensuring</a:t>
            </a:r>
            <a:r>
              <a:rPr lang="en-US" sz="1200" kern="1200" baseline="0" dirty="0">
                <a:solidFill>
                  <a:schemeClr val="tx1"/>
                </a:solidFill>
                <a:effectLst/>
                <a:latin typeface="+mn-lt"/>
                <a:ea typeface="+mn-ea"/>
                <a:cs typeface="+mn-cs"/>
              </a:rPr>
              <a:t> that critical personnel are familiar with the BCP</a:t>
            </a:r>
          </a:p>
          <a:p>
            <a:pPr marL="628650" lvl="1" indent="-171450">
              <a:buFont typeface="Wingdings" panose="05000000000000000000" pitchFamily="2" charset="2"/>
              <a:buChar char="§"/>
            </a:pPr>
            <a:r>
              <a:rPr lang="en-US" sz="1200" kern="1200" baseline="0" dirty="0">
                <a:solidFill>
                  <a:schemeClr val="tx1"/>
                </a:solidFill>
                <a:effectLst/>
                <a:latin typeface="+mn-lt"/>
                <a:ea typeface="+mn-ea"/>
                <a:cs typeface="+mn-cs"/>
              </a:rPr>
              <a:t>That the plan accurately reflects the organization’s ability to recover from a disaster</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Ensures accuracy of:</a:t>
            </a:r>
          </a:p>
          <a:p>
            <a:pPr marL="628650" lvl="1" indent="-171450">
              <a:buFont typeface="Wingdings" panose="05000000000000000000" pitchFamily="2" charset="2"/>
              <a:buChar char="§"/>
            </a:pPr>
            <a:r>
              <a:rPr lang="en-US" sz="1200" kern="1200" dirty="0">
                <a:solidFill>
                  <a:schemeClr val="tx1"/>
                </a:solidFill>
                <a:effectLst/>
                <a:latin typeface="+mn-lt"/>
                <a:ea typeface="+mn-ea"/>
                <a:cs typeface="+mn-cs"/>
              </a:rPr>
              <a:t>Plan objectives</a:t>
            </a:r>
          </a:p>
          <a:p>
            <a:pPr marL="628650" lvl="1" indent="-171450">
              <a:buFont typeface="Wingdings" panose="05000000000000000000" pitchFamily="2" charset="2"/>
              <a:buChar char="§"/>
            </a:pPr>
            <a:r>
              <a:rPr lang="en-US" sz="1200" kern="1200" dirty="0">
                <a:solidFill>
                  <a:schemeClr val="tx1"/>
                </a:solidFill>
                <a:effectLst/>
                <a:latin typeface="+mn-lt"/>
                <a:ea typeface="+mn-ea"/>
                <a:cs typeface="+mn-cs"/>
              </a:rPr>
              <a:t>Scope &amp; assumptions</a:t>
            </a:r>
          </a:p>
          <a:p>
            <a:pPr marL="628650" lvl="1" indent="-171450">
              <a:buFont typeface="Wingdings" panose="05000000000000000000" pitchFamily="2" charset="2"/>
              <a:buChar char="§"/>
            </a:pPr>
            <a:r>
              <a:rPr lang="en-US" sz="1200" kern="1200" dirty="0">
                <a:solidFill>
                  <a:schemeClr val="tx1"/>
                </a:solidFill>
                <a:effectLst/>
                <a:latin typeface="+mn-lt"/>
                <a:ea typeface="+mn-ea"/>
                <a:cs typeface="+mn-cs"/>
              </a:rPr>
              <a:t>Plan testing</a:t>
            </a:r>
          </a:p>
          <a:p>
            <a:pPr marL="628650" lvl="1" indent="-171450">
              <a:buFont typeface="Wingdings" panose="05000000000000000000" pitchFamily="2" charset="2"/>
              <a:buChar char="§"/>
            </a:pPr>
            <a:r>
              <a:rPr lang="en-US" sz="1200" kern="1200" dirty="0">
                <a:solidFill>
                  <a:schemeClr val="tx1"/>
                </a:solidFill>
                <a:effectLst/>
                <a:latin typeface="+mn-lt"/>
                <a:ea typeface="+mn-ea"/>
                <a:cs typeface="+mn-cs"/>
              </a:rPr>
              <a:t>Maintenance</a:t>
            </a:r>
          </a:p>
          <a:p>
            <a:pPr marL="628650" lvl="1" indent="-171450">
              <a:buFont typeface="Wingdings" panose="05000000000000000000" pitchFamily="2" charset="2"/>
              <a:buChar char="§"/>
            </a:pPr>
            <a:r>
              <a:rPr lang="en-US" sz="1200" kern="1200" dirty="0">
                <a:solidFill>
                  <a:schemeClr val="tx1"/>
                </a:solidFill>
                <a:effectLst/>
                <a:latin typeface="+mn-lt"/>
                <a:ea typeface="+mn-ea"/>
                <a:cs typeface="+mn-cs"/>
              </a:rPr>
              <a:t>Training requirements</a:t>
            </a:r>
          </a:p>
          <a:p>
            <a:pPr marL="628650" lvl="1" indent="-171450">
              <a:buFont typeface="Wingdings" panose="05000000000000000000" pitchFamily="2" charset="2"/>
              <a:buChar char="§"/>
            </a:pPr>
            <a:r>
              <a:rPr lang="en-US" sz="1200" kern="1200" dirty="0">
                <a:solidFill>
                  <a:schemeClr val="tx1"/>
                </a:solidFill>
                <a:effectLst/>
                <a:latin typeface="+mn-lt"/>
                <a:ea typeface="+mn-ea"/>
                <a:cs typeface="+mn-cs"/>
              </a:rPr>
              <a:t>Contingency organizational structure</a:t>
            </a:r>
          </a:p>
          <a:p>
            <a:pPr marL="628650" lvl="1" indent="-171450">
              <a:buFont typeface="Wingdings" panose="05000000000000000000" pitchFamily="2" charset="2"/>
              <a:buChar char="§"/>
            </a:pPr>
            <a:r>
              <a:rPr lang="en-US" sz="1200" kern="1200" dirty="0">
                <a:solidFill>
                  <a:schemeClr val="tx1"/>
                </a:solidFill>
                <a:effectLst/>
                <a:latin typeface="+mn-lt"/>
                <a:ea typeface="+mn-ea"/>
                <a:cs typeface="+mn-cs"/>
              </a:rPr>
              <a:t>Interim &amp; alternate procedures</a:t>
            </a:r>
          </a:p>
          <a:p>
            <a:pPr marL="628650" lvl="1" indent="-171450">
              <a:buFont typeface="Wingdings" panose="05000000000000000000" pitchFamily="2" charset="2"/>
              <a:buChar char="§"/>
            </a:pPr>
            <a:r>
              <a:rPr lang="en-US" sz="1200" kern="1200" dirty="0">
                <a:solidFill>
                  <a:schemeClr val="tx1"/>
                </a:solidFill>
                <a:effectLst/>
                <a:latin typeface="+mn-lt"/>
                <a:ea typeface="+mn-ea"/>
                <a:cs typeface="+mn-cs"/>
              </a:rPr>
              <a:t>Action plan checklists</a:t>
            </a:r>
          </a:p>
          <a:p>
            <a:pPr marL="628650" lvl="1" indent="-171450">
              <a:buFont typeface="Wingdings" panose="05000000000000000000" pitchFamily="2" charset="2"/>
              <a:buChar char="§"/>
            </a:pPr>
            <a:r>
              <a:rPr lang="en-US" sz="1200" kern="1200" dirty="0">
                <a:solidFill>
                  <a:schemeClr val="tx1"/>
                </a:solidFill>
                <a:effectLst/>
                <a:latin typeface="+mn-lt"/>
                <a:ea typeface="+mn-ea"/>
                <a:cs typeface="+mn-cs"/>
              </a:rPr>
              <a:t>Adequacy of plan appendices</a:t>
            </a:r>
          </a:p>
          <a:p>
            <a:pPr eaLnBrk="1" hangingPunct="1"/>
            <a:endParaRPr lang="en-US" dirty="0"/>
          </a:p>
          <a:p>
            <a:r>
              <a:rPr lang="en-US" b="1" dirty="0"/>
              <a:t>Simulation </a:t>
            </a:r>
            <a:r>
              <a:rPr lang="en-US" b="1" dirty="0" smtClean="0"/>
              <a:t>Test</a:t>
            </a:r>
            <a:r>
              <a:rPr lang="en-US" dirty="0" smtClean="0"/>
              <a:t>: </a:t>
            </a:r>
            <a:r>
              <a:rPr lang="en-US" sz="1200" b="1" i="0" u="none" strike="noStrike" kern="1200" baseline="0" dirty="0" smtClean="0">
                <a:solidFill>
                  <a:schemeClr val="tx1"/>
                </a:solidFill>
                <a:latin typeface="+mn-lt"/>
                <a:ea typeface="+mn-ea"/>
                <a:cs typeface="+mn-cs"/>
              </a:rPr>
              <a:t>simulation tests </a:t>
            </a:r>
            <a:r>
              <a:rPr lang="en-US" sz="1200" b="0" i="0" u="none" strike="noStrike" kern="1200" baseline="0" dirty="0" smtClean="0">
                <a:solidFill>
                  <a:schemeClr val="tx1"/>
                </a:solidFill>
                <a:latin typeface="+mn-lt"/>
                <a:ea typeface="+mn-ea"/>
                <a:cs typeface="+mn-cs"/>
              </a:rPr>
              <a:t>A test in which disaster recovery team members are presented with a</a:t>
            </a:r>
          </a:p>
          <a:p>
            <a:r>
              <a:rPr lang="en-US" sz="1200" b="0" i="0" u="none" strike="noStrike" kern="1200" baseline="0" dirty="0" smtClean="0">
                <a:solidFill>
                  <a:schemeClr val="tx1"/>
                </a:solidFill>
                <a:latin typeface="+mn-lt"/>
                <a:ea typeface="+mn-ea"/>
                <a:cs typeface="+mn-cs"/>
              </a:rPr>
              <a:t>scenario and asked to develop an appropriate response. Some of these response measures</a:t>
            </a:r>
          </a:p>
          <a:p>
            <a:r>
              <a:rPr lang="en-US" sz="1200" b="0" i="0" u="none" strike="noStrike" kern="1200" baseline="0" dirty="0" smtClean="0">
                <a:solidFill>
                  <a:schemeClr val="tx1"/>
                </a:solidFill>
                <a:latin typeface="+mn-lt"/>
                <a:ea typeface="+mn-ea"/>
                <a:cs typeface="+mn-cs"/>
              </a:rPr>
              <a:t>are then tested. This may involve the interruption of noncritical business activities and the</a:t>
            </a:r>
          </a:p>
          <a:p>
            <a:r>
              <a:rPr lang="en-US" sz="1200" b="0" i="0" u="none" strike="noStrike" kern="1200" baseline="0" dirty="0" smtClean="0">
                <a:solidFill>
                  <a:schemeClr val="tx1"/>
                </a:solidFill>
                <a:latin typeface="+mn-lt"/>
                <a:ea typeface="+mn-ea"/>
                <a:cs typeface="+mn-cs"/>
              </a:rPr>
              <a:t>use of some operational personnel.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8</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endParaRPr lang="en-US" sz="1200" b="0" i="0" u="none" strike="noStrike" kern="1200" baseline="0" dirty="0" smtClean="0">
              <a:solidFill>
                <a:schemeClr val="tx1"/>
              </a:solidFill>
              <a:latin typeface="+mn-lt"/>
              <a:ea typeface="+mn-ea"/>
              <a:cs typeface="+mn-cs"/>
            </a:endParaRPr>
          </a:p>
          <a:p>
            <a:r>
              <a:rPr lang="en-US" dirty="0" smtClean="0"/>
              <a:t>Is</a:t>
            </a:r>
            <a:r>
              <a:rPr lang="en-US" baseline="0" dirty="0" smtClean="0"/>
              <a:t> </a:t>
            </a:r>
            <a:r>
              <a:rPr lang="en-US" baseline="0" dirty="0"/>
              <a:t>more involved than a tabletop exercise because the team chooses a specific event scenario then applies the BCP to it</a:t>
            </a:r>
          </a:p>
          <a:p>
            <a:pPr marL="171450" indent="-171450" eaLnBrk="1" hangingPunct="1">
              <a:buFont typeface="Arial" panose="020B0604020202020204" pitchFamily="34" charset="0"/>
              <a:buChar char="•"/>
            </a:pPr>
            <a:r>
              <a:rPr lang="en-US" baseline="0" dirty="0"/>
              <a:t>Includes:</a:t>
            </a:r>
          </a:p>
          <a:p>
            <a:pPr marL="628650" lvl="1" indent="-171450" eaLnBrk="1" hangingPunct="1">
              <a:buFont typeface="Wingdings" panose="05000000000000000000" pitchFamily="2" charset="2"/>
              <a:buChar char="§"/>
            </a:pPr>
            <a:r>
              <a:rPr lang="en-US" baseline="0" dirty="0"/>
              <a:t>Attendance by all operational and support personnel that implement the BCP</a:t>
            </a:r>
          </a:p>
          <a:p>
            <a:pPr marL="628650" lvl="1" indent="-171450" eaLnBrk="1" hangingPunct="1">
              <a:buFont typeface="Wingdings" panose="05000000000000000000" pitchFamily="2" charset="2"/>
              <a:buChar char="§"/>
            </a:pPr>
            <a:r>
              <a:rPr lang="en-US" baseline="0" dirty="0"/>
              <a:t>Practice and validation of specific functional response capabilities</a:t>
            </a:r>
          </a:p>
          <a:p>
            <a:pPr marL="628650" lvl="1" indent="-171450" eaLnBrk="1" hangingPunct="1">
              <a:buFont typeface="Wingdings" panose="05000000000000000000" pitchFamily="2" charset="2"/>
              <a:buChar char="§"/>
            </a:pPr>
            <a:r>
              <a:rPr lang="en-US" baseline="0" dirty="0"/>
              <a:t>Focus on demonstration of knowledge, skills, team interactions and decision-making capabilities</a:t>
            </a:r>
          </a:p>
          <a:p>
            <a:pPr marL="628650" lvl="1" indent="-171450" eaLnBrk="1" hangingPunct="1">
              <a:buFont typeface="Wingdings" panose="05000000000000000000" pitchFamily="2" charset="2"/>
              <a:buChar char="§"/>
            </a:pPr>
            <a:r>
              <a:rPr lang="en-US" baseline="0" dirty="0"/>
              <a:t>Role playing with simulated response at alternate site</a:t>
            </a:r>
          </a:p>
          <a:p>
            <a:pPr marL="628650" lvl="1" indent="-171450" eaLnBrk="1" hangingPunct="1">
              <a:buFont typeface="Wingdings" panose="05000000000000000000" pitchFamily="2" charset="2"/>
              <a:buChar char="§"/>
            </a:pPr>
            <a:r>
              <a:rPr lang="en-US" baseline="0" dirty="0"/>
              <a:t>Mobilization of all/some of the crisis management/response team to practice proper coordination</a:t>
            </a:r>
          </a:p>
          <a:p>
            <a:pPr marL="628650" lvl="1" indent="-171450" eaLnBrk="1" hangingPunct="1">
              <a:buFont typeface="Wingdings" panose="05000000000000000000" pitchFamily="2" charset="2"/>
              <a:buChar char="§"/>
            </a:pPr>
            <a:r>
              <a:rPr lang="en-US" baseline="0" dirty="0"/>
              <a:t>Varying degrees of actual notification and resource mobilization to reinforce the content and logic of the plan</a:t>
            </a:r>
          </a:p>
          <a:p>
            <a:pPr marL="171450" indent="-171450" eaLnBrk="1" hangingPunct="1">
              <a:buFont typeface="Arial" panose="020B0604020202020204" pitchFamily="34" charset="0"/>
              <a:buChar char="•"/>
            </a:pPr>
            <a:endParaRPr lang="en-US" dirty="0"/>
          </a:p>
          <a:p>
            <a:pPr eaLnBrk="1" hangingPunct="1"/>
            <a:r>
              <a:rPr lang="en-US" b="1" dirty="0"/>
              <a:t>Parallel Test</a:t>
            </a:r>
            <a:r>
              <a:rPr lang="en-US" dirty="0"/>
              <a:t>:</a:t>
            </a:r>
          </a:p>
          <a:p>
            <a:pPr marL="171450" indent="-171450" eaLnBrk="1" hangingPunct="1">
              <a:buFont typeface="Arial" panose="020B0604020202020204" pitchFamily="34" charset="0"/>
              <a:buChar char="•"/>
            </a:pPr>
            <a:r>
              <a:rPr lang="en-US" dirty="0"/>
              <a:t>Is the</a:t>
            </a:r>
            <a:r>
              <a:rPr lang="en-US" baseline="0" dirty="0"/>
              <a:t> 1</a:t>
            </a:r>
            <a:r>
              <a:rPr lang="en-US" baseline="30000" dirty="0"/>
              <a:t>st</a:t>
            </a:r>
            <a:r>
              <a:rPr lang="en-US" baseline="0" dirty="0"/>
              <a:t> type of test that involved the actual mobilization of personnel to the alternate site to establish communications and perform recovery procedures</a:t>
            </a:r>
          </a:p>
          <a:p>
            <a:pPr marL="171450" indent="-171450" eaLnBrk="1" hangingPunct="1">
              <a:buFont typeface="Arial" panose="020B0604020202020204" pitchFamily="34" charset="0"/>
              <a:buChar char="•"/>
            </a:pPr>
            <a:r>
              <a:rPr lang="en-US" baseline="0" dirty="0"/>
              <a:t>Goal is to: </a:t>
            </a:r>
          </a:p>
          <a:p>
            <a:pPr marL="628650" lvl="1" indent="-171450" eaLnBrk="1" hangingPunct="1">
              <a:buFont typeface="Wingdings" panose="05000000000000000000" pitchFamily="2" charset="2"/>
              <a:buChar char="§"/>
            </a:pPr>
            <a:r>
              <a:rPr lang="en-US" baseline="0" dirty="0"/>
              <a:t>Determine whether critical systems can be recovered at the alternate processing site </a:t>
            </a:r>
          </a:p>
          <a:p>
            <a:pPr marL="628650" lvl="1" indent="-171450" eaLnBrk="1" hangingPunct="1">
              <a:buFont typeface="Wingdings" panose="05000000000000000000" pitchFamily="2" charset="2"/>
              <a:buChar char="§"/>
            </a:pPr>
            <a:r>
              <a:rPr lang="en-US" baseline="0" dirty="0"/>
              <a:t>If employees can actually deploy the procedures defined in the BCP</a:t>
            </a:r>
          </a:p>
          <a:p>
            <a:pPr marL="171450" indent="-171450" eaLnBrk="1" hangingPunct="1">
              <a:buFont typeface="Arial" panose="020B0604020202020204" pitchFamily="34" charset="0"/>
              <a:buChar char="•"/>
            </a:pPr>
            <a:r>
              <a:rPr lang="en-US" baseline="0" dirty="0"/>
              <a:t>Includes:</a:t>
            </a:r>
          </a:p>
          <a:p>
            <a:pPr marL="628650" lvl="1" indent="-171450" eaLnBrk="1" hangingPunct="1">
              <a:buFont typeface="Wingdings" panose="05000000000000000000" pitchFamily="2" charset="2"/>
              <a:buChar char="§"/>
            </a:pPr>
            <a:r>
              <a:rPr lang="en-US" baseline="0" dirty="0"/>
              <a:t>A full test involving all employees</a:t>
            </a:r>
          </a:p>
          <a:p>
            <a:pPr marL="628650" lvl="1" indent="-171450" eaLnBrk="1" hangingPunct="1">
              <a:buFont typeface="Wingdings" panose="05000000000000000000" pitchFamily="2" charset="2"/>
              <a:buChar char="§"/>
            </a:pPr>
            <a:r>
              <a:rPr lang="en-US" baseline="0" dirty="0"/>
              <a:t>Demonstration of emergency management capabilities</a:t>
            </a:r>
          </a:p>
          <a:p>
            <a:pPr marL="628650" lvl="1" indent="-171450" eaLnBrk="1" hangingPunct="1">
              <a:buFont typeface="Wingdings" panose="05000000000000000000" pitchFamily="2" charset="2"/>
              <a:buChar char="§"/>
            </a:pPr>
            <a:r>
              <a:rPr lang="en-US" baseline="0" dirty="0"/>
              <a:t>Testing medical responses and warning procedures</a:t>
            </a:r>
          </a:p>
          <a:p>
            <a:pPr marL="628650" lvl="1" indent="-171450" eaLnBrk="1" hangingPunct="1">
              <a:buFont typeface="Wingdings" panose="05000000000000000000" pitchFamily="2" charset="2"/>
              <a:buChar char="§"/>
            </a:pPr>
            <a:r>
              <a:rPr lang="en-US" baseline="0" dirty="0"/>
              <a:t>Actual or simulated response to alternate locations/facilities</a:t>
            </a:r>
          </a:p>
          <a:p>
            <a:pPr marL="628650" lvl="1" indent="-171450" eaLnBrk="1" hangingPunct="1">
              <a:buFont typeface="Wingdings" panose="05000000000000000000" pitchFamily="2" charset="2"/>
              <a:buChar char="§"/>
            </a:pPr>
            <a:r>
              <a:rPr lang="en-US" baseline="0" dirty="0"/>
              <a:t>Mobilization of personnel/resources at alternate sites</a:t>
            </a:r>
          </a:p>
          <a:p>
            <a:pPr marL="628650" lvl="1" indent="-171450" eaLnBrk="1" hangingPunct="1">
              <a:buFont typeface="Wingdings" panose="05000000000000000000" pitchFamily="2" charset="2"/>
              <a:buChar char="§"/>
            </a:pPr>
            <a:r>
              <a:rPr lang="en-US" baseline="0" dirty="0"/>
              <a:t>Varying degrees of actual notification/resource mobilization in which parallel processing is performed (i.e. results are compared)</a:t>
            </a:r>
            <a:endParaRPr lang="en-US" dirty="0"/>
          </a:p>
          <a:p>
            <a:r>
              <a:rPr lang="en-US" sz="1200" b="1" i="0" u="none" strike="noStrike" kern="1200" baseline="0" dirty="0" smtClean="0">
                <a:solidFill>
                  <a:schemeClr val="tx1"/>
                </a:solidFill>
                <a:latin typeface="+mn-lt"/>
                <a:ea typeface="+mn-ea"/>
                <a:cs typeface="+mn-cs"/>
              </a:rPr>
              <a:t>parallel tests </a:t>
            </a:r>
            <a:r>
              <a:rPr lang="en-US" sz="1200" b="0" i="0" u="none" strike="noStrike" kern="1200" baseline="0" dirty="0" smtClean="0">
                <a:solidFill>
                  <a:schemeClr val="tx1"/>
                </a:solidFill>
                <a:latin typeface="+mn-lt"/>
                <a:ea typeface="+mn-ea"/>
                <a:cs typeface="+mn-cs"/>
              </a:rPr>
              <a:t>Testing that involves actually relocating personnel to an alternate recovery</a:t>
            </a:r>
          </a:p>
          <a:p>
            <a:r>
              <a:rPr lang="en-US" sz="1200" b="0" i="0" u="none" strike="noStrike" kern="1200" baseline="0" dirty="0" smtClean="0">
                <a:solidFill>
                  <a:schemeClr val="tx1"/>
                </a:solidFill>
                <a:latin typeface="+mn-lt"/>
                <a:ea typeface="+mn-ea"/>
                <a:cs typeface="+mn-cs"/>
              </a:rPr>
              <a:t>site and implementing site activation procedures.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endParaRPr lang="en-US" dirty="0"/>
          </a:p>
          <a:p>
            <a:r>
              <a:rPr lang="en-US" b="1" dirty="0"/>
              <a:t>Full Interruption Test</a:t>
            </a:r>
            <a:r>
              <a:rPr lang="en-US" dirty="0" smtClean="0"/>
              <a:t>: </a:t>
            </a:r>
            <a:r>
              <a:rPr lang="en-US" sz="1200" b="1" i="0" u="none" strike="noStrike" kern="1200" baseline="0" dirty="0" smtClean="0">
                <a:solidFill>
                  <a:schemeClr val="tx1"/>
                </a:solidFill>
                <a:latin typeface="+mn-lt"/>
                <a:ea typeface="+mn-ea"/>
                <a:cs typeface="+mn-cs"/>
              </a:rPr>
              <a:t>full-interruption tests </a:t>
            </a:r>
            <a:r>
              <a:rPr lang="en-US" sz="1200" b="0" i="0" u="none" strike="noStrike" kern="1200" baseline="0" dirty="0" smtClean="0">
                <a:solidFill>
                  <a:schemeClr val="tx1"/>
                </a:solidFill>
                <a:latin typeface="+mn-lt"/>
                <a:ea typeface="+mn-ea"/>
                <a:cs typeface="+mn-cs"/>
              </a:rPr>
              <a:t>A disaster recovery test that involves shutting down operations at</a:t>
            </a:r>
          </a:p>
          <a:p>
            <a:r>
              <a:rPr lang="en-US" sz="1200" b="0" i="0" u="none" strike="noStrike" kern="1200" baseline="0" dirty="0" smtClean="0">
                <a:solidFill>
                  <a:schemeClr val="tx1"/>
                </a:solidFill>
                <a:latin typeface="+mn-lt"/>
                <a:ea typeface="+mn-ea"/>
                <a:cs typeface="+mn-cs"/>
              </a:rPr>
              <a:t>the primary site and shifting them to the recovery site.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8</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a:p>
            <a:pPr marL="171450" indent="-171450" eaLnBrk="1" hangingPunct="1">
              <a:buFont typeface="Arial" panose="020B0604020202020204" pitchFamily="34" charset="0"/>
              <a:buChar char="•"/>
            </a:pPr>
            <a:r>
              <a:rPr lang="en-US" dirty="0"/>
              <a:t>Most comprehensive type of</a:t>
            </a:r>
            <a:r>
              <a:rPr lang="en-US" baseline="0" dirty="0"/>
              <a:t> test</a:t>
            </a:r>
          </a:p>
          <a:p>
            <a:pPr marL="171450" indent="-171450" eaLnBrk="1" hangingPunct="1">
              <a:buFont typeface="Arial" panose="020B0604020202020204" pitchFamily="34" charset="0"/>
              <a:buChar char="•"/>
            </a:pPr>
            <a:r>
              <a:rPr lang="en-US" baseline="0" dirty="0"/>
              <a:t>Is a full-scale test as a real life emergency is simulated as closely as possible</a:t>
            </a:r>
          </a:p>
          <a:p>
            <a:pPr marL="171450" indent="-171450" eaLnBrk="1" hangingPunct="1">
              <a:buFont typeface="Arial" panose="020B0604020202020204" pitchFamily="34" charset="0"/>
              <a:buChar char="•"/>
            </a:pPr>
            <a:r>
              <a:rPr lang="en-US" baseline="0" dirty="0"/>
              <a:t>Requires comprehensive planning to ensure business operations are not negatively impacted</a:t>
            </a:r>
          </a:p>
          <a:p>
            <a:pPr marL="171450" indent="-171450" eaLnBrk="1" hangingPunct="1">
              <a:buFont typeface="Arial" panose="020B0604020202020204" pitchFamily="34" charset="0"/>
              <a:buChar char="•"/>
            </a:pPr>
            <a:r>
              <a:rPr lang="en-US" baseline="0" dirty="0"/>
              <a:t>Implements all or portions of its BCP by processing data and transactions using backup media at the recovery site</a:t>
            </a:r>
            <a:endParaRPr lang="en-US" dirty="0"/>
          </a:p>
          <a:p>
            <a:pPr marL="171450" indent="-171450" eaLnBrk="1" hangingPunct="1">
              <a:buFont typeface="Arial" panose="020B0604020202020204" pitchFamily="34" charset="0"/>
              <a:buChar char="•"/>
            </a:pPr>
            <a:r>
              <a:rPr lang="en-US" dirty="0"/>
              <a:t>ore common for organizations that have load balancing or with fully</a:t>
            </a:r>
            <a:r>
              <a:rPr lang="en-US" baseline="0" dirty="0"/>
              <a:t> redundant systems</a:t>
            </a:r>
          </a:p>
          <a:p>
            <a:pPr marL="171450" indent="-171450" eaLnBrk="1" hangingPunct="1">
              <a:buFont typeface="Arial" panose="020B0604020202020204" pitchFamily="34" charset="0"/>
              <a:buChar char="•"/>
            </a:pPr>
            <a:r>
              <a:rPr lang="en-US" baseline="0" dirty="0"/>
              <a:t>Involves:</a:t>
            </a:r>
          </a:p>
          <a:p>
            <a:pPr marL="628650" lvl="1" indent="-171450" eaLnBrk="1" hangingPunct="1">
              <a:buFont typeface="Wingdings" panose="05000000000000000000" pitchFamily="2" charset="2"/>
              <a:buChar char="§"/>
            </a:pPr>
            <a:r>
              <a:rPr lang="en-US" baseline="0" dirty="0"/>
              <a:t>Enterprise-wide participation and interaction</a:t>
            </a:r>
          </a:p>
          <a:p>
            <a:pPr marL="628650" lvl="1" indent="-171450" eaLnBrk="1" hangingPunct="1">
              <a:buFont typeface="Wingdings" panose="05000000000000000000" pitchFamily="2" charset="2"/>
              <a:buChar char="§"/>
            </a:pPr>
            <a:r>
              <a:rPr lang="en-US" baseline="0" dirty="0"/>
              <a:t>Validation of crisis response functions</a:t>
            </a:r>
          </a:p>
          <a:p>
            <a:pPr marL="628650" lvl="1" indent="-171450" eaLnBrk="1" hangingPunct="1">
              <a:buFont typeface="Wingdings" panose="05000000000000000000" pitchFamily="2" charset="2"/>
              <a:buChar char="§"/>
            </a:pPr>
            <a:r>
              <a:rPr lang="en-US" baseline="0" dirty="0"/>
              <a:t>Demonstration of knowledge, skills, management response and decision-making capabilities</a:t>
            </a:r>
          </a:p>
          <a:p>
            <a:pPr marL="628650" lvl="1" indent="-171450" eaLnBrk="1" hangingPunct="1">
              <a:buFont typeface="Wingdings" panose="05000000000000000000" pitchFamily="2" charset="2"/>
              <a:buChar char="§"/>
            </a:pPr>
            <a:r>
              <a:rPr lang="en-US" baseline="0" dirty="0"/>
              <a:t>On-the-scene execution of coordination and decision-making roles</a:t>
            </a:r>
          </a:p>
          <a:p>
            <a:pPr marL="628650" lvl="1" indent="-171450" eaLnBrk="1" hangingPunct="1">
              <a:buFont typeface="Wingdings" panose="05000000000000000000" pitchFamily="2" charset="2"/>
              <a:buChar char="§"/>
            </a:pPr>
            <a:r>
              <a:rPr lang="en-US" baseline="0" dirty="0"/>
              <a:t>Actual notification, resource mobilization and communication of decisions</a:t>
            </a:r>
          </a:p>
          <a:p>
            <a:pPr marL="628650" lvl="1" indent="-171450" eaLnBrk="1" hangingPunct="1">
              <a:buFont typeface="Wingdings" panose="05000000000000000000" pitchFamily="2" charset="2"/>
              <a:buChar char="§"/>
            </a:pPr>
            <a:r>
              <a:rPr lang="en-US" baseline="0" dirty="0"/>
              <a:t>Activities conducted at response site</a:t>
            </a:r>
          </a:p>
          <a:p>
            <a:pPr marL="628650" lvl="1" indent="-171450" eaLnBrk="1" hangingPunct="1">
              <a:buFont typeface="Wingdings" panose="05000000000000000000" pitchFamily="2" charset="2"/>
              <a:buChar char="§"/>
            </a:pPr>
            <a:r>
              <a:rPr lang="en-US" baseline="0" dirty="0"/>
              <a:t>Actual processing of data using backup media</a:t>
            </a:r>
          </a:p>
          <a:p>
            <a:pPr marL="628650" lvl="1" indent="-171450" eaLnBrk="1" hangingPunct="1">
              <a:buFont typeface="Wingdings" panose="05000000000000000000" pitchFamily="2" charset="2"/>
              <a:buChar char="§"/>
            </a:pPr>
            <a:r>
              <a:rPr lang="en-US" baseline="0" dirty="0"/>
              <a:t>Exercising generally extending over longer periods of time</a:t>
            </a:r>
          </a:p>
          <a:p>
            <a:r>
              <a:rPr lang="en-US" sz="1200" b="1" i="0" u="none" strike="noStrike" kern="1200" baseline="0" dirty="0" smtClean="0">
                <a:solidFill>
                  <a:schemeClr val="tx1"/>
                </a:solidFill>
                <a:latin typeface="+mn-lt"/>
                <a:ea typeface="+mn-ea"/>
                <a:cs typeface="+mn-cs"/>
              </a:rPr>
              <a:t>full-interruption</a:t>
            </a:r>
          </a:p>
          <a:p>
            <a:r>
              <a:rPr lang="en-US" sz="1200" b="1" i="0" u="none" strike="noStrike" kern="1200" baseline="0" dirty="0" smtClean="0">
                <a:solidFill>
                  <a:schemeClr val="tx1"/>
                </a:solidFill>
                <a:latin typeface="+mn-lt"/>
                <a:ea typeface="+mn-ea"/>
                <a:cs typeface="+mn-cs"/>
              </a:rPr>
              <a:t>tests </a:t>
            </a:r>
            <a:r>
              <a:rPr lang="en-US" sz="1200" b="0" i="0" u="none" strike="noStrike" kern="1200" baseline="0" dirty="0" smtClean="0">
                <a:solidFill>
                  <a:schemeClr val="tx1"/>
                </a:solidFill>
                <a:latin typeface="+mn-lt"/>
                <a:ea typeface="+mn-ea"/>
                <a:cs typeface="+mn-cs"/>
              </a:rPr>
              <a:t>A disaster recovery test that involves shutting down operations at</a:t>
            </a:r>
          </a:p>
          <a:p>
            <a:r>
              <a:rPr lang="en-US" sz="1200" b="0" i="0" u="none" strike="noStrike" kern="1200" baseline="0" dirty="0" smtClean="0">
                <a:solidFill>
                  <a:schemeClr val="tx1"/>
                </a:solidFill>
                <a:latin typeface="+mn-lt"/>
                <a:ea typeface="+mn-ea"/>
                <a:cs typeface="+mn-cs"/>
              </a:rPr>
              <a:t>the primary site and shifting them to the recovery site.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baseline="0" dirty="0"/>
          </a:p>
          <a:p>
            <a:pPr eaLnBrk="1" hangingPunct="1"/>
            <a:r>
              <a:rPr lang="en-US" baseline="0" dirty="0"/>
              <a:t>Other tests to mention:  calling tree test; CPR/First Aid Training</a:t>
            </a:r>
            <a:endParaRPr lang="en-US" dirty="0"/>
          </a:p>
          <a:p>
            <a:pPr eaLnBrk="1" hangingPunct="1"/>
            <a:endParaRPr lang="en-US" dirty="0"/>
          </a:p>
        </p:txBody>
      </p:sp>
    </p:spTree>
    <p:extLst>
      <p:ext uri="{BB962C8B-B14F-4D97-AF65-F5344CB8AC3E}">
        <p14:creationId xmlns:p14="http://schemas.microsoft.com/office/powerpoint/2010/main" val="160271240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0625" name="Rectangle 7"/>
          <p:cNvSpPr>
            <a:spLocks noGrp="1" noChangeArrowheads="1"/>
          </p:cNvSpPr>
          <p:nvPr>
            <p:ph type="sldNum" sz="quarter" idx="5"/>
          </p:nvPr>
        </p:nvSpPr>
        <p:spPr>
          <a:noFill/>
        </p:spPr>
        <p:txBody>
          <a:bodyPr/>
          <a:lstStyle/>
          <a:p>
            <a:fld id="{60E9C1F8-681D-4AEA-8B94-8333AA2BBC69}" type="slidenum">
              <a:rPr lang="en-US" smtClean="0">
                <a:solidFill>
                  <a:srgbClr val="000000"/>
                </a:solidFill>
                <a:cs typeface="Arial" charset="0"/>
              </a:rPr>
              <a:pPr/>
              <a:t>105</a:t>
            </a:fld>
            <a:endParaRPr lang="en-US" dirty="0">
              <a:solidFill>
                <a:srgbClr val="000000"/>
              </a:solidFill>
              <a:cs typeface="Arial" charset="0"/>
            </a:endParaRPr>
          </a:p>
        </p:txBody>
      </p:sp>
      <p:sp>
        <p:nvSpPr>
          <p:cNvPr id="1690626" name="Rectangle 2"/>
          <p:cNvSpPr>
            <a:spLocks noGrp="1" noRot="1" noChangeAspect="1" noChangeArrowheads="1" noTextEdit="1"/>
          </p:cNvSpPr>
          <p:nvPr>
            <p:ph type="sldImg"/>
          </p:nvPr>
        </p:nvSpPr>
        <p:spPr>
          <a:ln/>
        </p:spPr>
      </p:sp>
      <p:sp>
        <p:nvSpPr>
          <p:cNvPr id="1690627" name="Rectangle 3"/>
          <p:cNvSpPr>
            <a:spLocks noGrp="1" noChangeArrowheads="1"/>
          </p:cNvSpPr>
          <p:nvPr>
            <p:ph type="body" idx="1"/>
          </p:nvPr>
        </p:nvSpPr>
        <p:spPr>
          <a:noFill/>
          <a:ln/>
        </p:spPr>
        <p:txBody>
          <a:bodyPr/>
          <a:lstStyle/>
          <a:p>
            <a:pPr eaLnBrk="1" hangingPunct="1"/>
            <a:r>
              <a:rPr lang="en-US" dirty="0"/>
              <a:t>The data center exercise</a:t>
            </a:r>
            <a:r>
              <a:rPr lang="en-US" baseline="0" dirty="0"/>
              <a:t> report contains the following:</a:t>
            </a:r>
          </a:p>
          <a:p>
            <a:pPr marL="171450" lvl="0" indent="-171450">
              <a:buFont typeface="Arial" panose="020B0604020202020204" pitchFamily="34" charset="0"/>
              <a:buChar char="•"/>
            </a:pPr>
            <a:r>
              <a:rPr lang="en-US" dirty="0"/>
              <a:t>Name of technology or application restored</a:t>
            </a:r>
          </a:p>
          <a:p>
            <a:pPr marL="171450" lvl="0" indent="-171450">
              <a:buFont typeface="Arial" panose="020B0604020202020204" pitchFamily="34" charset="0"/>
              <a:buChar char="•"/>
            </a:pPr>
            <a:r>
              <a:rPr lang="en-US" dirty="0"/>
              <a:t>RTO for the application</a:t>
            </a:r>
          </a:p>
          <a:p>
            <a:pPr marL="171450" lvl="0" indent="-171450">
              <a:buFont typeface="Arial" panose="020B0604020202020204" pitchFamily="34" charset="0"/>
              <a:buChar char="•"/>
            </a:pPr>
            <a:r>
              <a:rPr lang="en-US" dirty="0"/>
              <a:t>Date last tested</a:t>
            </a:r>
          </a:p>
          <a:p>
            <a:pPr marL="171450" lvl="0" indent="-171450">
              <a:buFont typeface="Arial" panose="020B0604020202020204" pitchFamily="34" charset="0"/>
              <a:buChar char="•"/>
            </a:pPr>
            <a:r>
              <a:rPr lang="en-US" dirty="0"/>
              <a:t>Whether the application was recovered in the RTO during the test</a:t>
            </a:r>
          </a:p>
          <a:p>
            <a:pPr marL="171450" lvl="0" indent="-171450">
              <a:buFont typeface="Arial" panose="020B0604020202020204" pitchFamily="34" charset="0"/>
              <a:buChar char="•"/>
            </a:pPr>
            <a:r>
              <a:rPr lang="en-US" dirty="0"/>
              <a:t>Whether the current documented repeatable processes for recovery are stored offsite</a:t>
            </a:r>
          </a:p>
          <a:p>
            <a:pPr marL="171450" lvl="0" indent="-171450">
              <a:buFont typeface="Arial" panose="020B0604020202020204" pitchFamily="34" charset="0"/>
              <a:buChar char="•"/>
            </a:pPr>
            <a:r>
              <a:rPr lang="en-US" dirty="0"/>
              <a:t>If the application had a batch cycle, was it run, and was it successful</a:t>
            </a:r>
          </a:p>
          <a:p>
            <a:pPr marL="171450" lvl="0" indent="-171450">
              <a:buFont typeface="Arial" panose="020B0604020202020204" pitchFamily="34" charset="0"/>
              <a:buChar char="•"/>
            </a:pPr>
            <a:r>
              <a:rPr lang="en-US" dirty="0"/>
              <a:t>Application owner</a:t>
            </a:r>
          </a:p>
          <a:p>
            <a:pPr eaLnBrk="1" hangingPunct="1"/>
            <a:endParaRPr lang="en-US" dirty="0"/>
          </a:p>
          <a:p>
            <a:r>
              <a:rPr lang="en-US" sz="1200" kern="1200" dirty="0">
                <a:solidFill>
                  <a:schemeClr val="tx1"/>
                </a:solidFill>
                <a:effectLst/>
                <a:latin typeface="+mn-lt"/>
                <a:ea typeface="+mn-ea"/>
                <a:cs typeface="+mn-cs"/>
              </a:rPr>
              <a:t>Short/Long-term Maintenance strategies: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Final approved strategies are implemented and merged into normal business processes (SOPs)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Regular reviews and updates:  for currency and viability</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Version Control:  make sure everyone is working from the same plan</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Retrieval and destruction:  Get rid of old plans (including off site)</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Update Contact Lists:  make sure calling lists are </a:t>
            </a:r>
            <a:r>
              <a:rPr lang="en-US" sz="1200" kern="1200" dirty="0" smtClean="0">
                <a:solidFill>
                  <a:schemeClr val="tx1"/>
                </a:solidFill>
                <a:effectLst/>
                <a:latin typeface="+mn-lt"/>
                <a:ea typeface="+mn-ea"/>
                <a:cs typeface="+mn-cs"/>
              </a:rPr>
              <a:t>current</a:t>
            </a:r>
          </a:p>
          <a:p>
            <a:pPr marL="17145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indent="0">
              <a:buFont typeface="Arial" panose="020B0604020202020204" pitchFamily="34" charset="0"/>
              <a:buNone/>
            </a:pPr>
            <a:r>
              <a:rPr lang="en-US" sz="1200" b="1" i="0" kern="1200" dirty="0" smtClean="0">
                <a:solidFill>
                  <a:schemeClr val="tx1"/>
                </a:solidFill>
                <a:effectLst/>
                <a:latin typeface="+mn-lt"/>
                <a:ea typeface="+mn-ea"/>
                <a:cs typeface="+mn-cs"/>
              </a:rPr>
              <a:t>Business continuity and disaster recovery</a:t>
            </a:r>
            <a:r>
              <a:rPr lang="en-US" sz="1200" b="0" i="0" kern="1200" dirty="0" smtClean="0">
                <a:solidFill>
                  <a:schemeClr val="tx1"/>
                </a:solidFill>
                <a:effectLst/>
                <a:latin typeface="+mn-lt"/>
                <a:ea typeface="+mn-ea"/>
                <a:cs typeface="+mn-cs"/>
              </a:rPr>
              <a:t> (BCDR or </a:t>
            </a:r>
            <a:r>
              <a:rPr lang="en-US" sz="1200" b="1" i="0" kern="1200" dirty="0" smtClean="0">
                <a:solidFill>
                  <a:schemeClr val="tx1"/>
                </a:solidFill>
                <a:effectLst/>
                <a:latin typeface="+mn-lt"/>
                <a:ea typeface="+mn-ea"/>
                <a:cs typeface="+mn-cs"/>
              </a:rPr>
              <a:t>BC/DR</a:t>
            </a:r>
            <a:r>
              <a:rPr lang="en-US" sz="1200" b="0" i="0" kern="1200" dirty="0" smtClean="0">
                <a:solidFill>
                  <a:schemeClr val="tx1"/>
                </a:solidFill>
                <a:effectLst/>
                <a:latin typeface="+mn-lt"/>
                <a:ea typeface="+mn-ea"/>
                <a:cs typeface="+mn-cs"/>
              </a:rPr>
              <a:t>) is a set of processes and techniques used to help an organization recover from a disaster and continue or resume routine business operations. It is a broad term that combines the roles and functions of IT and business in the aftermath of a disaster.</a:t>
            </a:r>
            <a:endParaRPr lang="en-US" sz="1200" kern="1200" dirty="0">
              <a:solidFill>
                <a:schemeClr val="tx1"/>
              </a:solidFill>
              <a:effectLst/>
              <a:latin typeface="+mn-lt"/>
              <a:ea typeface="+mn-ea"/>
              <a:cs typeface="+mn-cs"/>
            </a:endParaRPr>
          </a:p>
          <a:p>
            <a:pPr eaLnBrk="1" hangingPunct="1"/>
            <a:endParaRPr lang="en-US" dirty="0"/>
          </a:p>
        </p:txBody>
      </p:sp>
    </p:spTree>
    <p:extLst>
      <p:ext uri="{BB962C8B-B14F-4D97-AF65-F5344CB8AC3E}">
        <p14:creationId xmlns:p14="http://schemas.microsoft.com/office/powerpoint/2010/main" val="322975382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0625" name="Rectangle 7"/>
          <p:cNvSpPr>
            <a:spLocks noGrp="1" noChangeArrowheads="1"/>
          </p:cNvSpPr>
          <p:nvPr>
            <p:ph type="sldNum" sz="quarter" idx="5"/>
          </p:nvPr>
        </p:nvSpPr>
        <p:spPr>
          <a:noFill/>
        </p:spPr>
        <p:txBody>
          <a:bodyPr/>
          <a:lstStyle/>
          <a:p>
            <a:fld id="{60E9C1F8-681D-4AEA-8B94-8333AA2BBC69}" type="slidenum">
              <a:rPr lang="en-US" smtClean="0">
                <a:solidFill>
                  <a:srgbClr val="000000"/>
                </a:solidFill>
                <a:cs typeface="Arial" charset="0"/>
              </a:rPr>
              <a:pPr/>
              <a:t>106</a:t>
            </a:fld>
            <a:endParaRPr lang="en-US" dirty="0">
              <a:solidFill>
                <a:srgbClr val="000000"/>
              </a:solidFill>
              <a:cs typeface="Arial" charset="0"/>
            </a:endParaRPr>
          </a:p>
        </p:txBody>
      </p:sp>
      <p:sp>
        <p:nvSpPr>
          <p:cNvPr id="1690626" name="Rectangle 2"/>
          <p:cNvSpPr>
            <a:spLocks noGrp="1" noRot="1" noChangeAspect="1" noChangeArrowheads="1" noTextEdit="1"/>
          </p:cNvSpPr>
          <p:nvPr>
            <p:ph type="sldImg"/>
          </p:nvPr>
        </p:nvSpPr>
        <p:spPr>
          <a:ln/>
        </p:spPr>
      </p:sp>
      <p:sp>
        <p:nvSpPr>
          <p:cNvPr id="1690627" name="Rectangle 3"/>
          <p:cNvSpPr>
            <a:spLocks noGrp="1" noChangeArrowheads="1"/>
          </p:cNvSpPr>
          <p:nvPr>
            <p:ph type="body" idx="1"/>
          </p:nvPr>
        </p:nvSpPr>
        <p:spPr>
          <a:noFill/>
          <a:ln/>
        </p:spPr>
        <p:txBody>
          <a:bodyPr/>
          <a:lstStyle/>
          <a:p>
            <a:pPr eaLnBrk="1" hangingPunct="1"/>
            <a:r>
              <a:rPr lang="en-US" dirty="0"/>
              <a:t>Senior</a:t>
            </a:r>
            <a:r>
              <a:rPr lang="en-US" baseline="0" dirty="0"/>
              <a:t> managers are responsible for their operating area and appoints a business continuity planner to coordinate the contingency planning and response efforts of the organization functions performed by that functional area.</a:t>
            </a:r>
          </a:p>
          <a:p>
            <a:pPr eaLnBrk="1" hangingPunct="1"/>
            <a:endParaRPr lang="en-US" baseline="0" dirty="0"/>
          </a:p>
          <a:p>
            <a:pPr eaLnBrk="1" hangingPunct="1"/>
            <a:r>
              <a:rPr lang="en-US" b="1" baseline="0" dirty="0"/>
              <a:t>The Emergency Management Organization (EMO):</a:t>
            </a:r>
          </a:p>
          <a:p>
            <a:pPr marL="171450" indent="-171450" eaLnBrk="1" hangingPunct="1">
              <a:buFont typeface="Arial" panose="020B0604020202020204" pitchFamily="34" charset="0"/>
              <a:buChar char="•"/>
            </a:pPr>
            <a:r>
              <a:rPr lang="en-US" baseline="0" dirty="0"/>
              <a:t>Is formed to provide both a formal response process for management and on-site coverage, support, and expertise during large-scale emergencies.</a:t>
            </a:r>
          </a:p>
          <a:p>
            <a:pPr marL="171450" indent="-171450" eaLnBrk="1" hangingPunct="1">
              <a:buFont typeface="Arial" panose="020B0604020202020204" pitchFamily="34" charset="0"/>
              <a:buChar char="•"/>
            </a:pPr>
            <a:r>
              <a:rPr lang="en-US" baseline="0" dirty="0"/>
              <a:t>Ensures all location and operating areas will receive an appropriate, coordinated response in the event of a serious outage</a:t>
            </a:r>
          </a:p>
          <a:p>
            <a:pPr marL="0" indent="0" eaLnBrk="1" hangingPunct="1">
              <a:buFont typeface="Arial" panose="020B0604020202020204" pitchFamily="34" charset="0"/>
              <a:buNone/>
            </a:pPr>
            <a:endParaRPr lang="en-US" baseline="0" dirty="0"/>
          </a:p>
          <a:p>
            <a:pPr marL="0" indent="0" eaLnBrk="1" hangingPunct="1">
              <a:buFont typeface="Arial" panose="020B0604020202020204" pitchFamily="34" charset="0"/>
              <a:buNone/>
            </a:pPr>
            <a:r>
              <a:rPr lang="en-US" b="1" baseline="0" dirty="0"/>
              <a:t>The EMO Management Team</a:t>
            </a:r>
            <a:r>
              <a:rPr lang="en-US" baseline="0" dirty="0"/>
              <a:t>:</a:t>
            </a:r>
          </a:p>
          <a:p>
            <a:pPr marL="171450" indent="-171450" eaLnBrk="1" hangingPunct="1">
              <a:buFont typeface="Arial" panose="020B0604020202020204" pitchFamily="34" charset="0"/>
              <a:buChar char="•"/>
            </a:pPr>
            <a:r>
              <a:rPr lang="en-US" baseline="0" dirty="0"/>
              <a:t>Is a decision-making body of the EMO</a:t>
            </a:r>
          </a:p>
          <a:p>
            <a:pPr marL="171450" indent="-171450" eaLnBrk="1" hangingPunct="1">
              <a:buFont typeface="Arial" panose="020B0604020202020204" pitchFamily="34" charset="0"/>
              <a:buChar char="•"/>
            </a:pPr>
            <a:r>
              <a:rPr lang="en-US" baseline="0" dirty="0"/>
              <a:t>Comprised of areas within the company that play a key role in responding to emergency situations:</a:t>
            </a:r>
          </a:p>
          <a:p>
            <a:pPr marL="685800" lvl="1" indent="-228600" eaLnBrk="1" hangingPunct="1">
              <a:buFont typeface="Wingdings" panose="05000000000000000000" pitchFamily="2" charset="2"/>
              <a:buChar char="§"/>
            </a:pPr>
            <a:r>
              <a:rPr lang="en-US" baseline="0" dirty="0"/>
              <a:t>Security</a:t>
            </a:r>
          </a:p>
          <a:p>
            <a:pPr marL="685800" lvl="1" indent="-228600" eaLnBrk="1" hangingPunct="1">
              <a:buFont typeface="Wingdings" panose="05000000000000000000" pitchFamily="2" charset="2"/>
              <a:buChar char="§"/>
            </a:pPr>
            <a:r>
              <a:rPr lang="en-US" baseline="0" dirty="0"/>
              <a:t>Real estate</a:t>
            </a:r>
          </a:p>
          <a:p>
            <a:pPr marL="685800" lvl="1" indent="-228600" eaLnBrk="1" hangingPunct="1">
              <a:buFont typeface="Wingdings" panose="05000000000000000000" pitchFamily="2" charset="2"/>
              <a:buChar char="§"/>
            </a:pPr>
            <a:r>
              <a:rPr lang="en-US" baseline="0" dirty="0"/>
              <a:t>Systems</a:t>
            </a:r>
          </a:p>
          <a:p>
            <a:pPr marL="685800" lvl="1" indent="-228600" eaLnBrk="1" hangingPunct="1">
              <a:buFont typeface="Wingdings" panose="05000000000000000000" pitchFamily="2" charset="2"/>
              <a:buChar char="§"/>
            </a:pPr>
            <a:r>
              <a:rPr lang="en-US" baseline="0" dirty="0"/>
              <a:t>Human resources</a:t>
            </a:r>
          </a:p>
          <a:p>
            <a:pPr marL="685800" lvl="1" indent="-228600" eaLnBrk="1" hangingPunct="1">
              <a:buFont typeface="Wingdings" panose="05000000000000000000" pitchFamily="2" charset="2"/>
              <a:buChar char="§"/>
            </a:pPr>
            <a:r>
              <a:rPr lang="en-US" baseline="0" dirty="0"/>
              <a:t>Organizational communications</a:t>
            </a:r>
          </a:p>
          <a:p>
            <a:pPr marL="685800" lvl="1" indent="-228600" eaLnBrk="1" hangingPunct="1">
              <a:buFont typeface="Wingdings" panose="05000000000000000000" pitchFamily="2" charset="2"/>
              <a:buChar char="§"/>
            </a:pPr>
            <a:r>
              <a:rPr lang="en-US" baseline="0" dirty="0"/>
              <a:t>Compliance</a:t>
            </a:r>
          </a:p>
          <a:p>
            <a:pPr marL="685800" lvl="1" indent="-228600" eaLnBrk="1" hangingPunct="1">
              <a:buFont typeface="Wingdings" panose="05000000000000000000" pitchFamily="2" charset="2"/>
              <a:buChar char="§"/>
            </a:pPr>
            <a:r>
              <a:rPr lang="en-US" baseline="0" dirty="0"/>
              <a:t>Risk and insurance management</a:t>
            </a:r>
          </a:p>
          <a:p>
            <a:pPr marL="685800" lvl="1" indent="-228600" eaLnBrk="1" hangingPunct="1">
              <a:buFont typeface="Wingdings" panose="05000000000000000000" pitchFamily="2" charset="2"/>
              <a:buChar char="§"/>
            </a:pPr>
            <a:r>
              <a:rPr lang="en-US" baseline="0" dirty="0"/>
              <a:t>Organizational contingency planning</a:t>
            </a:r>
          </a:p>
          <a:p>
            <a:pPr marL="171450" indent="-171450" eaLnBrk="1" hangingPunct="1">
              <a:buFont typeface="Arial" panose="020B0604020202020204" pitchFamily="34" charset="0"/>
              <a:buChar char="•"/>
            </a:pPr>
            <a:endParaRPr lang="en-US" baseline="0" dirty="0"/>
          </a:p>
        </p:txBody>
      </p:sp>
    </p:spTree>
    <p:extLst>
      <p:ext uri="{BB962C8B-B14F-4D97-AF65-F5344CB8AC3E}">
        <p14:creationId xmlns:p14="http://schemas.microsoft.com/office/powerpoint/2010/main" val="230182474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dirty="0"/>
              <a:t>ISC)2 CBK pgs</a:t>
            </a:r>
            <a:r>
              <a:rPr lang="en-US" baseline="0" dirty="0"/>
              <a:t> 268-270</a:t>
            </a:r>
          </a:p>
        </p:txBody>
      </p:sp>
      <p:sp>
        <p:nvSpPr>
          <p:cNvPr id="4" name="Slide Number Placeholder 3"/>
          <p:cNvSpPr>
            <a:spLocks noGrp="1"/>
          </p:cNvSpPr>
          <p:nvPr>
            <p:ph type="sldNum" sz="quarter" idx="10"/>
          </p:nvPr>
        </p:nvSpPr>
        <p:spPr/>
        <p:txBody>
          <a:bodyPr/>
          <a:lstStyle/>
          <a:p>
            <a:pPr>
              <a:defRPr/>
            </a:pPr>
            <a:fld id="{3A0FB3EE-E4F1-4985-825D-4E3A9C3E3743}" type="slidenum">
              <a:rPr lang="en-US" smtClean="0">
                <a:solidFill>
                  <a:srgbClr val="000000"/>
                </a:solidFill>
              </a:rPr>
              <a:pPr>
                <a:defRPr/>
              </a:pPr>
              <a:t>107</a:t>
            </a:fld>
            <a:endParaRPr lang="en-US" dirty="0">
              <a:solidFill>
                <a:srgbClr val="000000"/>
              </a:solidFill>
            </a:endParaRPr>
          </a:p>
        </p:txBody>
      </p:sp>
    </p:spTree>
    <p:extLst>
      <p:ext uri="{BB962C8B-B14F-4D97-AF65-F5344CB8AC3E}">
        <p14:creationId xmlns:p14="http://schemas.microsoft.com/office/powerpoint/2010/main" val="338383558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tabletop exercise, table-top</a:t>
            </a:r>
          </a:p>
          <a:p>
            <a:r>
              <a:rPr lang="en-US" sz="1200" b="1" i="0" u="none" strike="noStrike" kern="1200" baseline="0" dirty="0" smtClean="0">
                <a:solidFill>
                  <a:schemeClr val="tx1"/>
                </a:solidFill>
                <a:latin typeface="+mn-lt"/>
                <a:ea typeface="+mn-ea"/>
                <a:cs typeface="+mn-cs"/>
              </a:rPr>
              <a:t>exercise </a:t>
            </a:r>
            <a:r>
              <a:rPr lang="en-US" sz="1200" b="0" i="0" u="none" strike="noStrike" kern="1200" baseline="0" dirty="0" smtClean="0">
                <a:solidFill>
                  <a:schemeClr val="tx1"/>
                </a:solidFill>
                <a:latin typeface="+mn-lt"/>
                <a:ea typeface="+mn-ea"/>
                <a:cs typeface="+mn-cs"/>
              </a:rPr>
              <a:t>A discussion meeting focused on a potential</a:t>
            </a:r>
          </a:p>
          <a:p>
            <a:r>
              <a:rPr lang="en-US" sz="1200" b="0" i="0" u="none" strike="noStrike" kern="1200" baseline="0" dirty="0" smtClean="0">
                <a:solidFill>
                  <a:schemeClr val="tx1"/>
                </a:solidFill>
                <a:latin typeface="+mn-lt"/>
                <a:ea typeface="+mn-ea"/>
                <a:cs typeface="+mn-cs"/>
              </a:rPr>
              <a:t>emergency event, usually performed verbally or with minimal visual aids (such as blueprints,</a:t>
            </a:r>
          </a:p>
          <a:p>
            <a:r>
              <a:rPr lang="en-US" sz="1200" b="0" i="0" u="none" strike="noStrike" kern="1200" baseline="0" dirty="0" smtClean="0">
                <a:solidFill>
                  <a:schemeClr val="tx1"/>
                </a:solidFill>
                <a:latin typeface="+mn-lt"/>
                <a:ea typeface="+mn-ea"/>
                <a:cs typeface="+mn-cs"/>
              </a:rPr>
              <a:t>charts, or board game miniatures representing resources). It’s a means to walk through and</a:t>
            </a:r>
          </a:p>
          <a:p>
            <a:r>
              <a:rPr lang="en-US" sz="1200" b="0" i="0" u="none" strike="noStrike" kern="1200" baseline="0" dirty="0" smtClean="0">
                <a:solidFill>
                  <a:schemeClr val="tx1"/>
                </a:solidFill>
                <a:latin typeface="+mn-lt"/>
                <a:ea typeface="+mn-ea"/>
                <a:cs typeface="+mn-cs"/>
              </a:rPr>
              <a:t>evaluate an emergency plan in a stress-free</a:t>
            </a:r>
          </a:p>
          <a:p>
            <a:r>
              <a:rPr lang="en-US" sz="1200" b="0" i="0" u="none" strike="noStrike" kern="1200" baseline="0" dirty="0" smtClean="0">
                <a:solidFill>
                  <a:schemeClr val="tx1"/>
                </a:solidFill>
                <a:latin typeface="+mn-lt"/>
                <a:ea typeface="+mn-ea"/>
                <a:cs typeface="+mn-cs"/>
              </a:rPr>
              <a:t>environment.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structured walkthrough </a:t>
            </a:r>
            <a:r>
              <a:rPr lang="en-US" sz="1200" b="0" i="0" u="none" strike="noStrike" kern="1200" baseline="0" dirty="0" smtClean="0">
                <a:solidFill>
                  <a:schemeClr val="tx1"/>
                </a:solidFill>
                <a:latin typeface="+mn-lt"/>
                <a:ea typeface="+mn-ea"/>
                <a:cs typeface="+mn-cs"/>
              </a:rPr>
              <a:t>A type of disaster recovery test, often referred to as a “table-top</a:t>
            </a:r>
          </a:p>
          <a:p>
            <a:r>
              <a:rPr lang="en-US" sz="1200" b="0" i="0" u="none" strike="noStrike" kern="1200" baseline="0" dirty="0" smtClean="0">
                <a:solidFill>
                  <a:schemeClr val="tx1"/>
                </a:solidFill>
                <a:latin typeface="+mn-lt"/>
                <a:ea typeface="+mn-ea"/>
                <a:cs typeface="+mn-cs"/>
              </a:rPr>
              <a:t>exercise,” in which members of the disaster recovery team gather in a large conference room</a:t>
            </a:r>
          </a:p>
          <a:p>
            <a:r>
              <a:rPr lang="en-US" sz="1200" b="0" i="0" u="none" strike="noStrike" kern="1200" baseline="0" dirty="0" smtClean="0">
                <a:solidFill>
                  <a:schemeClr val="tx1"/>
                </a:solidFill>
                <a:latin typeface="+mn-lt"/>
                <a:ea typeface="+mn-ea"/>
                <a:cs typeface="+mn-cs"/>
              </a:rPr>
              <a:t>and role-play a disaster scenario.</a:t>
            </a:r>
            <a:endParaRPr lang="en-US" sz="1200" b="1"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simulation tests </a:t>
            </a:r>
            <a:r>
              <a:rPr lang="en-US" sz="1200" b="0" i="0" u="none" strike="noStrike" kern="1200" baseline="0" dirty="0" smtClean="0">
                <a:solidFill>
                  <a:schemeClr val="tx1"/>
                </a:solidFill>
                <a:latin typeface="+mn-lt"/>
                <a:ea typeface="+mn-ea"/>
                <a:cs typeface="+mn-cs"/>
              </a:rPr>
              <a:t>A test in which disaster recovery team members are presented with a</a:t>
            </a:r>
          </a:p>
          <a:p>
            <a:r>
              <a:rPr lang="en-US" sz="1200" b="0" i="0" u="none" strike="noStrike" kern="1200" baseline="0" dirty="0" smtClean="0">
                <a:solidFill>
                  <a:schemeClr val="tx1"/>
                </a:solidFill>
                <a:latin typeface="+mn-lt"/>
                <a:ea typeface="+mn-ea"/>
                <a:cs typeface="+mn-cs"/>
              </a:rPr>
              <a:t>scenario and asked to develop an appropriate response. Some of these response measures</a:t>
            </a:r>
          </a:p>
          <a:p>
            <a:r>
              <a:rPr lang="en-US" sz="1200" b="0" i="0" u="none" strike="noStrike" kern="1200" baseline="0" dirty="0" smtClean="0">
                <a:solidFill>
                  <a:schemeClr val="tx1"/>
                </a:solidFill>
                <a:latin typeface="+mn-lt"/>
                <a:ea typeface="+mn-ea"/>
                <a:cs typeface="+mn-cs"/>
              </a:rPr>
              <a:t>are then tested. This may involve the interruption of noncritical business activities and the</a:t>
            </a:r>
          </a:p>
          <a:p>
            <a:r>
              <a:rPr lang="en-US" sz="1200" b="0" i="0" u="none" strike="noStrike" kern="1200" baseline="0" dirty="0" smtClean="0">
                <a:solidFill>
                  <a:schemeClr val="tx1"/>
                </a:solidFill>
                <a:latin typeface="+mn-lt"/>
                <a:ea typeface="+mn-ea"/>
                <a:cs typeface="+mn-cs"/>
              </a:rPr>
              <a:t>use of some operational personnel.</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parallel tests </a:t>
            </a:r>
            <a:r>
              <a:rPr lang="en-US" sz="1200" b="0" i="0" u="none" strike="noStrike" kern="1200" baseline="0" dirty="0" smtClean="0">
                <a:solidFill>
                  <a:schemeClr val="tx1"/>
                </a:solidFill>
                <a:latin typeface="+mn-lt"/>
                <a:ea typeface="+mn-ea"/>
                <a:cs typeface="+mn-cs"/>
              </a:rPr>
              <a:t>Testing that involves actually relocating personnel to an alternate recovery</a:t>
            </a:r>
          </a:p>
          <a:p>
            <a:r>
              <a:rPr lang="en-US" sz="1200" b="0" i="0" u="none" strike="noStrike" kern="1200" baseline="0" dirty="0" smtClean="0">
                <a:solidFill>
                  <a:schemeClr val="tx1"/>
                </a:solidFill>
                <a:latin typeface="+mn-lt"/>
                <a:ea typeface="+mn-ea"/>
                <a:cs typeface="+mn-cs"/>
              </a:rPr>
              <a:t>site and implementing site activation procedures.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full-interruption tests </a:t>
            </a:r>
            <a:r>
              <a:rPr lang="en-US" sz="1200" b="0" i="0" u="none" strike="noStrike" kern="1200" baseline="0" dirty="0" smtClean="0">
                <a:solidFill>
                  <a:schemeClr val="tx1"/>
                </a:solidFill>
                <a:latin typeface="+mn-lt"/>
                <a:ea typeface="+mn-ea"/>
                <a:cs typeface="+mn-cs"/>
              </a:rPr>
              <a:t>A disaster recovery test that involves shutting down operations at</a:t>
            </a:r>
          </a:p>
          <a:p>
            <a:r>
              <a:rPr lang="en-US" sz="1200" b="0" i="0" u="none" strike="noStrike" kern="1200" baseline="0" dirty="0" smtClean="0">
                <a:solidFill>
                  <a:schemeClr val="tx1"/>
                </a:solidFill>
                <a:latin typeface="+mn-lt"/>
                <a:ea typeface="+mn-ea"/>
                <a:cs typeface="+mn-cs"/>
              </a:rPr>
              <a:t>the primary site and shifting them to the recovery site.</a:t>
            </a:r>
          </a:p>
          <a:p>
            <a:endParaRPr lang="en-US" sz="1200" b="0" i="0" u="none" strike="noStrike" kern="1200" baseline="0" dirty="0" smtClean="0">
              <a:solidFill>
                <a:schemeClr val="tx1"/>
              </a:solidFill>
              <a:latin typeface="+mn-lt"/>
              <a:ea typeface="+mn-ea"/>
              <a:cs typeface="+mn-cs"/>
            </a:endParaRPr>
          </a:p>
          <a:p>
            <a:r>
              <a:rPr lang="en-US" dirty="0" err="1" smtClean="0"/>
              <a:t>Sybex</a:t>
            </a:r>
            <a:r>
              <a:rPr lang="en-US" dirty="0" smtClean="0"/>
              <a:t> 8</a:t>
            </a:r>
            <a:r>
              <a:rPr lang="en-US" baseline="30000" dirty="0" smtClean="0"/>
              <a:t>th</a:t>
            </a:r>
            <a:r>
              <a:rPr lang="en-US" dirty="0" smtClean="0"/>
              <a:t> ed.</a:t>
            </a:r>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108</a:t>
            </a:fld>
            <a:endParaRPr lang="en-US"/>
          </a:p>
        </p:txBody>
      </p:sp>
    </p:spTree>
    <p:extLst>
      <p:ext uri="{BB962C8B-B14F-4D97-AF65-F5344CB8AC3E}">
        <p14:creationId xmlns:p14="http://schemas.microsoft.com/office/powerpoint/2010/main" val="232247301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0881" name="Rectangle 7"/>
          <p:cNvSpPr>
            <a:spLocks noGrp="1" noChangeArrowheads="1"/>
          </p:cNvSpPr>
          <p:nvPr>
            <p:ph type="sldNum" sz="quarter" idx="5"/>
          </p:nvPr>
        </p:nvSpPr>
        <p:spPr>
          <a:noFill/>
        </p:spPr>
        <p:txBody>
          <a:bodyPr/>
          <a:lstStyle/>
          <a:p>
            <a:fld id="{A2550360-EA57-4AA0-B421-6C6FC1E09A50}" type="slidenum">
              <a:rPr lang="en-US" smtClean="0">
                <a:solidFill>
                  <a:srgbClr val="000000"/>
                </a:solidFill>
                <a:cs typeface="Arial" charset="0"/>
              </a:rPr>
              <a:pPr/>
              <a:t>111</a:t>
            </a:fld>
            <a:endParaRPr lang="en-US" dirty="0">
              <a:solidFill>
                <a:srgbClr val="000000"/>
              </a:solidFill>
              <a:cs typeface="Arial" charset="0"/>
            </a:endParaRPr>
          </a:p>
        </p:txBody>
      </p:sp>
      <p:sp>
        <p:nvSpPr>
          <p:cNvPr id="1530882" name="Rectangle 2"/>
          <p:cNvSpPr>
            <a:spLocks noGrp="1" noRot="1" noChangeAspect="1" noChangeArrowheads="1" noTextEdit="1"/>
          </p:cNvSpPr>
          <p:nvPr>
            <p:ph type="sldImg"/>
          </p:nvPr>
        </p:nvSpPr>
        <p:spPr>
          <a:ln/>
        </p:spPr>
      </p:sp>
      <p:sp>
        <p:nvSpPr>
          <p:cNvPr id="1530883" name="Rectangle 3"/>
          <p:cNvSpPr>
            <a:spLocks noGrp="1" noChangeArrowheads="1"/>
          </p:cNvSpPr>
          <p:nvPr>
            <p:ph type="body" idx="1"/>
          </p:nvPr>
        </p:nvSpPr>
        <p:spPr>
          <a:noFill/>
          <a:ln/>
        </p:spPr>
        <p:txBody>
          <a:bodyPr/>
          <a:lstStyle/>
          <a:p>
            <a:pPr eaLnBrk="1" hangingPunct="1"/>
            <a:r>
              <a:rPr lang="en-US" dirty="0"/>
              <a:t>Ensure that physical security measures are properly implemented Security audits report that although physical, environmental , and procedural security ay be organized in the security strategy, it is not applied as prescribed in day to day working practice.</a:t>
            </a:r>
          </a:p>
          <a:p>
            <a:pPr eaLnBrk="1" hangingPunct="1"/>
            <a:r>
              <a:rPr lang="en-US" dirty="0"/>
              <a:t>Education, Training and Awareness will help resolve the discrepancy.</a:t>
            </a:r>
          </a:p>
          <a:p>
            <a:pPr eaLnBrk="1" hangingPunct="1"/>
            <a:endParaRPr lang="en-US" dirty="0"/>
          </a:p>
          <a:p>
            <a:pPr eaLnBrk="1" hangingPunct="1"/>
            <a:endParaRPr lang="en-US" dirty="0"/>
          </a:p>
          <a:p>
            <a:pPr eaLnBrk="1" hangingPunct="1"/>
            <a:r>
              <a:rPr lang="en-US" dirty="0"/>
              <a:t>Source: Edited by Tipton, Harold F. and Kevin Henry. Official (ISC)2 guide to the CISSP® CBK ® Boca Raton: Auerbach Publications, 2007  Hansford, Paul, Domain 4 Physical (Environmental) Security pages  300 – 302</a:t>
            </a:r>
          </a:p>
          <a:p>
            <a:pPr eaLnBrk="1" hangingPunct="1"/>
            <a:endParaRPr lang="en-US" dirty="0"/>
          </a:p>
          <a:p>
            <a:pPr eaLnBrk="1" hangingPunct="1"/>
            <a:endParaRPr lang="en-US" dirty="0"/>
          </a:p>
        </p:txBody>
      </p:sp>
    </p:spTree>
    <p:extLst>
      <p:ext uri="{BB962C8B-B14F-4D97-AF65-F5344CB8AC3E}">
        <p14:creationId xmlns:p14="http://schemas.microsoft.com/office/powerpoint/2010/main" val="6040627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3537" name="Rectangle 7"/>
          <p:cNvSpPr>
            <a:spLocks noGrp="1" noChangeArrowheads="1"/>
          </p:cNvSpPr>
          <p:nvPr>
            <p:ph type="sldNum" sz="quarter" idx="5"/>
          </p:nvPr>
        </p:nvSpPr>
        <p:spPr>
          <a:noFill/>
        </p:spPr>
        <p:txBody>
          <a:bodyPr/>
          <a:lstStyle/>
          <a:p>
            <a:fld id="{AFE52A3E-8D2C-41C7-8D8B-FB9869ADBAB1}" type="slidenum">
              <a:rPr lang="en-US" smtClean="0">
                <a:solidFill>
                  <a:srgbClr val="000000"/>
                </a:solidFill>
                <a:cs typeface="Arial" charset="0"/>
              </a:rPr>
              <a:pPr/>
              <a:t>113</a:t>
            </a:fld>
            <a:endParaRPr lang="en-US" dirty="0">
              <a:solidFill>
                <a:srgbClr val="000000"/>
              </a:solidFill>
              <a:cs typeface="Arial" charset="0"/>
            </a:endParaRPr>
          </a:p>
        </p:txBody>
      </p:sp>
      <p:sp>
        <p:nvSpPr>
          <p:cNvPr id="1473538" name="Rectangle 2"/>
          <p:cNvSpPr>
            <a:spLocks noGrp="1" noRot="1" noChangeAspect="1" noChangeArrowheads="1" noTextEdit="1"/>
          </p:cNvSpPr>
          <p:nvPr>
            <p:ph type="sldImg"/>
          </p:nvPr>
        </p:nvSpPr>
        <p:spPr>
          <a:xfrm>
            <a:off x="688975" y="228600"/>
            <a:ext cx="5824538" cy="3276600"/>
          </a:xfrm>
          <a:ln/>
        </p:spPr>
      </p:sp>
      <p:sp>
        <p:nvSpPr>
          <p:cNvPr id="1473539" name="Rectangle 3"/>
          <p:cNvSpPr>
            <a:spLocks noGrp="1" noChangeArrowheads="1"/>
          </p:cNvSpPr>
          <p:nvPr>
            <p:ph type="body" idx="1"/>
          </p:nvPr>
        </p:nvSpPr>
        <p:spPr>
          <a:xfrm>
            <a:off x="381265" y="3657600"/>
            <a:ext cx="6171408" cy="5410200"/>
          </a:xfrm>
          <a:noFill/>
          <a:ln/>
        </p:spPr>
        <p:txBody>
          <a:bodyPr/>
          <a:lstStyle/>
          <a:p>
            <a:pPr marL="166429" indent="-166429" eaLnBrk="1" hangingPunct="1">
              <a:lnSpc>
                <a:spcPct val="80000"/>
              </a:lnSpc>
              <a:spcBef>
                <a:spcPct val="0"/>
              </a:spcBef>
            </a:pPr>
            <a:r>
              <a:rPr lang="en-US" dirty="0"/>
              <a:t>How can people physically enter an environment and cause an array of damages.</a:t>
            </a:r>
          </a:p>
          <a:p>
            <a:pPr marL="166429" indent="-166429" eaLnBrk="1" hangingPunct="1">
              <a:lnSpc>
                <a:spcPct val="80000"/>
              </a:lnSpc>
              <a:spcBef>
                <a:spcPct val="0"/>
              </a:spcBef>
            </a:pPr>
            <a:r>
              <a:rPr lang="en-US" dirty="0"/>
              <a:t>Threats and Vulnerabilities</a:t>
            </a:r>
          </a:p>
          <a:p>
            <a:pPr marL="166429" indent="-166429" eaLnBrk="1" hangingPunct="1">
              <a:lnSpc>
                <a:spcPct val="80000"/>
              </a:lnSpc>
              <a:spcBef>
                <a:spcPct val="0"/>
              </a:spcBef>
            </a:pPr>
            <a:r>
              <a:rPr lang="en-US" b="1" dirty="0"/>
              <a:t>Threat</a:t>
            </a:r>
            <a:r>
              <a:rPr lang="en-US" dirty="0"/>
              <a:t> is the potential that someone will identify a weakness and use it against you.</a:t>
            </a:r>
          </a:p>
          <a:p>
            <a:pPr marL="166429" indent="-166429" eaLnBrk="1" hangingPunct="1">
              <a:lnSpc>
                <a:spcPct val="80000"/>
              </a:lnSpc>
              <a:spcBef>
                <a:spcPct val="0"/>
              </a:spcBef>
            </a:pPr>
            <a:r>
              <a:rPr lang="en-US" b="1" dirty="0"/>
              <a:t>Vulnerability</a:t>
            </a:r>
            <a:r>
              <a:rPr lang="en-US" dirty="0"/>
              <a:t> is a weakness</a:t>
            </a:r>
          </a:p>
          <a:p>
            <a:pPr marL="166429" indent="-166429" eaLnBrk="1" hangingPunct="1">
              <a:lnSpc>
                <a:spcPct val="80000"/>
              </a:lnSpc>
              <a:spcBef>
                <a:spcPct val="0"/>
              </a:spcBef>
              <a:buFontTx/>
              <a:buAutoNum type="arabicPeriod"/>
            </a:pPr>
            <a:r>
              <a:rPr lang="en-US" dirty="0"/>
              <a:t>Threat Types</a:t>
            </a:r>
          </a:p>
          <a:p>
            <a:pPr marL="1063555" lvl="2" indent="-166429" eaLnBrk="1" hangingPunct="1">
              <a:lnSpc>
                <a:spcPct val="80000"/>
              </a:lnSpc>
              <a:spcBef>
                <a:spcPct val="0"/>
              </a:spcBef>
              <a:buFontTx/>
              <a:buAutoNum type="alphaLcPeriod"/>
            </a:pPr>
            <a:r>
              <a:rPr lang="en-US" b="1" dirty="0"/>
              <a:t>Environmental Threats</a:t>
            </a:r>
            <a:r>
              <a:rPr lang="en-US" dirty="0"/>
              <a:t>: </a:t>
            </a:r>
          </a:p>
          <a:p>
            <a:pPr marL="1510533" lvl="3" indent="-166429" eaLnBrk="1" hangingPunct="1">
              <a:lnSpc>
                <a:spcPct val="80000"/>
              </a:lnSpc>
              <a:spcBef>
                <a:spcPct val="0"/>
              </a:spcBef>
              <a:buFontTx/>
              <a:buAutoNum type="alphaLcParenR"/>
            </a:pPr>
            <a:r>
              <a:rPr lang="en-US" dirty="0"/>
              <a:t>	(outside) Natural threats: Floods, earthquakes, storms, tornadoes…</a:t>
            </a:r>
          </a:p>
          <a:p>
            <a:pPr marL="1510533" lvl="3" indent="-166429" eaLnBrk="1" hangingPunct="1">
              <a:lnSpc>
                <a:spcPct val="80000"/>
              </a:lnSpc>
              <a:spcBef>
                <a:spcPct val="0"/>
              </a:spcBef>
              <a:buFontTx/>
              <a:buAutoNum type="alphaLcParenR"/>
            </a:pPr>
            <a:r>
              <a:rPr lang="en-US" dirty="0"/>
              <a:t>	(inside); water leakage, humidity, extreme temperature conditions within and around the system, power fluctuations and loss</a:t>
            </a:r>
          </a:p>
          <a:p>
            <a:pPr marL="1063555" lvl="2" indent="-166429" eaLnBrk="1" hangingPunct="1">
              <a:lnSpc>
                <a:spcPct val="80000"/>
              </a:lnSpc>
              <a:spcBef>
                <a:spcPct val="0"/>
              </a:spcBef>
              <a:buFontTx/>
              <a:buAutoNum type="alphaLcPeriod"/>
            </a:pPr>
            <a:r>
              <a:rPr lang="en-US" b="1" dirty="0"/>
              <a:t>Malicious Threats: </a:t>
            </a:r>
          </a:p>
          <a:p>
            <a:pPr marL="1510533" lvl="3" indent="-166429" eaLnBrk="1" hangingPunct="1">
              <a:lnSpc>
                <a:spcPct val="80000"/>
              </a:lnSpc>
              <a:spcBef>
                <a:spcPct val="0"/>
              </a:spcBef>
              <a:buFontTx/>
              <a:buAutoNum type="alphaLcParenR"/>
            </a:pPr>
            <a:r>
              <a:rPr lang="en-US" b="1" dirty="0"/>
              <a:t>	Man-made: </a:t>
            </a:r>
            <a:r>
              <a:rPr lang="en-US" dirty="0"/>
              <a:t>unauthorized access, explosion, damage by angry employees, theft, vandalism, fraud</a:t>
            </a:r>
          </a:p>
          <a:p>
            <a:pPr marL="1510533" lvl="3" indent="-166429" eaLnBrk="1" hangingPunct="1">
              <a:lnSpc>
                <a:spcPct val="80000"/>
              </a:lnSpc>
              <a:spcBef>
                <a:spcPct val="0"/>
              </a:spcBef>
              <a:buFontTx/>
              <a:buAutoNum type="alphaLcParenR"/>
            </a:pPr>
            <a:r>
              <a:rPr lang="en-US" b="1" dirty="0"/>
              <a:t>	Politically motivated</a:t>
            </a:r>
            <a:r>
              <a:rPr lang="en-US" dirty="0"/>
              <a:t>: strikes, riots, civil disobedience, terrorist attacks and bombings…</a:t>
            </a:r>
          </a:p>
          <a:p>
            <a:pPr marL="1063555" lvl="2" indent="-166429" eaLnBrk="1" hangingPunct="1">
              <a:lnSpc>
                <a:spcPct val="80000"/>
              </a:lnSpc>
              <a:spcBef>
                <a:spcPct val="0"/>
              </a:spcBef>
              <a:buFontTx/>
              <a:buAutoNum type="alphaLcPeriod"/>
            </a:pPr>
            <a:r>
              <a:rPr lang="en-US" b="1" dirty="0"/>
              <a:t>Accidental Threats</a:t>
            </a:r>
            <a:r>
              <a:rPr lang="en-US" dirty="0"/>
              <a:t>: (75% of all attacks perpetrated by insiders are in fact simply accidents, or the consequence of ignorance of security obligations or how to operate the system securely)</a:t>
            </a:r>
          </a:p>
          <a:p>
            <a:pPr marL="1063555" lvl="2" indent="-166429" eaLnBrk="1" hangingPunct="1">
              <a:lnSpc>
                <a:spcPct val="80000"/>
              </a:lnSpc>
              <a:spcBef>
                <a:spcPct val="0"/>
              </a:spcBef>
            </a:pPr>
            <a:r>
              <a:rPr lang="en-US" dirty="0"/>
              <a:t>	 Ex: employee errors and accidents</a:t>
            </a:r>
          </a:p>
          <a:p>
            <a:pPr marL="166429" indent="-166429" eaLnBrk="1" hangingPunct="1">
              <a:lnSpc>
                <a:spcPct val="80000"/>
              </a:lnSpc>
              <a:spcBef>
                <a:spcPct val="0"/>
              </a:spcBef>
              <a:buFontTx/>
              <a:buAutoNum type="arabicPeriod"/>
            </a:pPr>
            <a:r>
              <a:rPr lang="en-US" dirty="0"/>
              <a:t>Vulnerabilities</a:t>
            </a:r>
          </a:p>
          <a:p>
            <a:pPr marL="166429" indent="-166429" eaLnBrk="1" hangingPunct="1">
              <a:lnSpc>
                <a:spcPct val="80000"/>
              </a:lnSpc>
              <a:spcBef>
                <a:spcPct val="0"/>
              </a:spcBef>
            </a:pPr>
            <a:r>
              <a:rPr lang="en-US" dirty="0"/>
              <a:t>	Failure to test and review the integration of procedures with working practices</a:t>
            </a:r>
          </a:p>
          <a:p>
            <a:pPr marL="166429" indent="-166429" eaLnBrk="1" hangingPunct="1">
              <a:lnSpc>
                <a:spcPct val="80000"/>
              </a:lnSpc>
              <a:spcBef>
                <a:spcPct val="0"/>
              </a:spcBef>
            </a:pPr>
            <a:r>
              <a:rPr lang="en-US" dirty="0"/>
              <a:t>	Monitor and maintain physical security measures over time (against changes in the threat, work practices and the physical infrastructure of the organization itself.</a:t>
            </a:r>
          </a:p>
          <a:p>
            <a:pPr marL="166429" indent="-166429" eaLnBrk="1" hangingPunct="1">
              <a:lnSpc>
                <a:spcPct val="80000"/>
              </a:lnSpc>
              <a:spcBef>
                <a:spcPct val="0"/>
              </a:spcBef>
            </a:pPr>
            <a:endParaRPr lang="en-US" dirty="0"/>
          </a:p>
          <a:p>
            <a:pPr marL="166429" indent="-166429" eaLnBrk="1" hangingPunct="1">
              <a:lnSpc>
                <a:spcPct val="80000"/>
              </a:lnSpc>
              <a:spcBef>
                <a:spcPct val="0"/>
              </a:spcBef>
            </a:pPr>
            <a:r>
              <a:rPr lang="en-US" dirty="0"/>
              <a:t>Greatest cost effective defense</a:t>
            </a:r>
          </a:p>
          <a:p>
            <a:pPr marL="166429" indent="-166429" eaLnBrk="1" hangingPunct="1">
              <a:lnSpc>
                <a:spcPct val="80000"/>
              </a:lnSpc>
              <a:spcBef>
                <a:spcPct val="0"/>
              </a:spcBef>
            </a:pPr>
            <a:endParaRPr lang="en-US" dirty="0"/>
          </a:p>
          <a:p>
            <a:pPr marL="166429" indent="-166429" eaLnBrk="1" hangingPunct="1">
              <a:lnSpc>
                <a:spcPct val="80000"/>
              </a:lnSpc>
              <a:spcBef>
                <a:spcPct val="0"/>
              </a:spcBef>
            </a:pPr>
            <a:r>
              <a:rPr lang="en-US" dirty="0"/>
              <a:t>Workers working from home or working outside security perimeters are a huge challenge</a:t>
            </a:r>
          </a:p>
          <a:p>
            <a:pPr marL="166429" indent="-166429" eaLnBrk="1" hangingPunct="1">
              <a:lnSpc>
                <a:spcPct val="80000"/>
              </a:lnSpc>
              <a:spcBef>
                <a:spcPct val="0"/>
              </a:spcBef>
            </a:pPr>
            <a:endParaRPr lang="en-US" dirty="0"/>
          </a:p>
          <a:p>
            <a:pPr marL="166429" indent="-166429" eaLnBrk="1" hangingPunct="1">
              <a:lnSpc>
                <a:spcPct val="80000"/>
              </a:lnSpc>
              <a:spcBef>
                <a:spcPct val="0"/>
              </a:spcBef>
            </a:pPr>
            <a:r>
              <a:rPr lang="en-US" dirty="0"/>
              <a:t>Source:</a:t>
            </a:r>
          </a:p>
          <a:p>
            <a:pPr marL="166429" lvl="0" indent="-166429" eaLnBrk="1" hangingPunct="1">
              <a:lnSpc>
                <a:spcPct val="80000"/>
              </a:lnSpc>
              <a:spcBef>
                <a:spcPct val="0"/>
              </a:spcBef>
            </a:pPr>
            <a:r>
              <a:rPr lang="en-US" dirty="0"/>
              <a:t>Edited by Tipton, Harold F. and Kevin Henry. Official (ISC)2 guide to the CISSP® CBK ® Boca Raton: Auerbach Publications, 2007 Hansford, Paul, Domain 4 Physical</a:t>
            </a:r>
            <a:r>
              <a:rPr lang="en-US" baseline="0" dirty="0"/>
              <a:t> </a:t>
            </a:r>
            <a:r>
              <a:rPr lang="en-US" dirty="0"/>
              <a:t>(Environmental) Security Hansford, Paul, Domain 4 Physical (Environmental) Security pages  283 – 285</a:t>
            </a:r>
          </a:p>
          <a:p>
            <a:pPr marL="166429" indent="-166429" eaLnBrk="1" hangingPunct="1">
              <a:lnSpc>
                <a:spcPct val="80000"/>
              </a:lnSpc>
              <a:spcBef>
                <a:spcPct val="0"/>
              </a:spcBef>
            </a:pPr>
            <a:endParaRPr lang="en-US" dirty="0"/>
          </a:p>
          <a:p>
            <a:pPr marL="166429" indent="-166429" eaLnBrk="1" hangingPunct="1">
              <a:lnSpc>
                <a:spcPct val="80000"/>
              </a:lnSpc>
              <a:spcBef>
                <a:spcPct val="0"/>
              </a:spcBef>
            </a:pPr>
            <a:endParaRPr lang="en-US" dirty="0"/>
          </a:p>
          <a:p>
            <a:pPr marL="166429" indent="-166429" eaLnBrk="1" hangingPunct="1">
              <a:lnSpc>
                <a:spcPct val="80000"/>
              </a:lnSpc>
              <a:spcBef>
                <a:spcPct val="0"/>
              </a:spcBef>
            </a:pPr>
            <a:endParaRPr lang="en-US" dirty="0"/>
          </a:p>
        </p:txBody>
      </p:sp>
    </p:spTree>
    <p:extLst>
      <p:ext uri="{BB962C8B-B14F-4D97-AF65-F5344CB8AC3E}">
        <p14:creationId xmlns:p14="http://schemas.microsoft.com/office/powerpoint/2010/main" val="23336577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lvl="0"/>
            <a:r>
              <a:rPr lang="en-US" sz="1200" kern="1200" dirty="0">
                <a:solidFill>
                  <a:schemeClr val="tx1"/>
                </a:solidFill>
                <a:effectLst/>
                <a:latin typeface="+mn-lt"/>
                <a:ea typeface="+mn-ea"/>
                <a:cs typeface="+mn-cs"/>
              </a:rPr>
              <a:t>Deter – renders a facility as an unattractive target</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Detect – involves the use of appropriate devices, segments, systems and procedures to signal that an attempted or actual unauthorized access has occurred</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Delay – involves having a perpetrator delayed by the use of layered defenses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Respond – requires communication to a response force that an unauthorized person is attempting to or has entered the facility</a:t>
            </a:r>
          </a:p>
          <a:p>
            <a:endParaRPr lang="en-US" dirty="0"/>
          </a:p>
          <a:p>
            <a:endParaRPr lang="en-US" dirty="0"/>
          </a:p>
          <a:p>
            <a:endParaRPr lang="en-US" dirty="0"/>
          </a:p>
          <a:p>
            <a:r>
              <a:rPr lang="en-US" dirty="0"/>
              <a:t>Crime and disruption prevention through deterrence:  Fences, security guards, warning signs, etc.</a:t>
            </a:r>
          </a:p>
          <a:p>
            <a:r>
              <a:rPr lang="en-US" dirty="0"/>
              <a:t>Reduction of damage through the use of delaying mechanisms:  layers of defense that slow</a:t>
            </a:r>
            <a:r>
              <a:rPr lang="en-US" baseline="0" dirty="0"/>
              <a:t> down the adversary- locks, barriers</a:t>
            </a:r>
            <a:endParaRPr lang="en-US" dirty="0"/>
          </a:p>
          <a:p>
            <a:r>
              <a:rPr lang="en-US" dirty="0"/>
              <a:t>Crime or disruption detection:  smoke detectors, motion detectors, CCTV,</a:t>
            </a:r>
            <a:r>
              <a:rPr lang="en-US" baseline="0" dirty="0"/>
              <a:t> etc.</a:t>
            </a:r>
            <a:endParaRPr lang="en-US" dirty="0"/>
          </a:p>
          <a:p>
            <a:r>
              <a:rPr lang="en-US" dirty="0"/>
              <a:t>Incident assessment:  response of security guards to detected incidents</a:t>
            </a:r>
            <a:r>
              <a:rPr lang="en-US" baseline="0" dirty="0"/>
              <a:t> and determination of damage level</a:t>
            </a:r>
            <a:endParaRPr lang="en-US" dirty="0"/>
          </a:p>
          <a:p>
            <a:r>
              <a:rPr lang="en-US" dirty="0"/>
              <a:t>Response procedures:  fire suppression</a:t>
            </a:r>
            <a:r>
              <a:rPr lang="en-US" baseline="0" dirty="0"/>
              <a:t> mechanisms, energy response processes, law enforcement notification, and consult with outside security professionals</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3A0FB3EE-E4F1-4985-825D-4E3A9C3E3743}" type="slidenum">
              <a:rPr lang="en-US" smtClean="0">
                <a:solidFill>
                  <a:srgbClr val="000000"/>
                </a:solidFill>
              </a:rPr>
              <a:pPr>
                <a:defRPr/>
              </a:pPr>
              <a:t>114</a:t>
            </a:fld>
            <a:endParaRPr lang="en-US" dirty="0">
              <a:solidFill>
                <a:srgbClr val="000000"/>
              </a:solidFill>
            </a:endParaRPr>
          </a:p>
        </p:txBody>
      </p:sp>
    </p:spTree>
    <p:extLst>
      <p:ext uri="{BB962C8B-B14F-4D97-AF65-F5344CB8AC3E}">
        <p14:creationId xmlns:p14="http://schemas.microsoft.com/office/powerpoint/2010/main" val="235669959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8353" name="Rectangle 7"/>
          <p:cNvSpPr>
            <a:spLocks noGrp="1" noChangeArrowheads="1"/>
          </p:cNvSpPr>
          <p:nvPr>
            <p:ph type="sldNum" sz="quarter" idx="5"/>
          </p:nvPr>
        </p:nvSpPr>
        <p:spPr>
          <a:noFill/>
        </p:spPr>
        <p:txBody>
          <a:bodyPr/>
          <a:lstStyle/>
          <a:p>
            <a:fld id="{7AE2E582-0333-4B40-8DAE-154D787D4800}" type="slidenum">
              <a:rPr lang="en-US" smtClean="0">
                <a:solidFill>
                  <a:srgbClr val="000000"/>
                </a:solidFill>
                <a:cs typeface="Arial" charset="0"/>
              </a:rPr>
              <a:pPr/>
              <a:t>115</a:t>
            </a:fld>
            <a:endParaRPr lang="en-US" dirty="0">
              <a:solidFill>
                <a:srgbClr val="000000"/>
              </a:solidFill>
              <a:cs typeface="Arial" charset="0"/>
            </a:endParaRPr>
          </a:p>
        </p:txBody>
      </p:sp>
      <p:sp>
        <p:nvSpPr>
          <p:cNvPr id="1508354" name="Rectangle 2"/>
          <p:cNvSpPr>
            <a:spLocks noGrp="1" noRot="1" noChangeAspect="1" noChangeArrowheads="1" noTextEdit="1"/>
          </p:cNvSpPr>
          <p:nvPr>
            <p:ph type="sldImg"/>
          </p:nvPr>
        </p:nvSpPr>
        <p:spPr>
          <a:xfrm>
            <a:off x="1025525" y="228600"/>
            <a:ext cx="4597400" cy="2586038"/>
          </a:xfrm>
          <a:ln/>
        </p:spPr>
      </p:sp>
      <p:sp>
        <p:nvSpPr>
          <p:cNvPr id="1508355" name="Rectangle 3"/>
          <p:cNvSpPr>
            <a:spLocks noGrp="1" noChangeArrowheads="1"/>
          </p:cNvSpPr>
          <p:nvPr>
            <p:ph type="body" idx="1"/>
          </p:nvPr>
        </p:nvSpPr>
        <p:spPr>
          <a:xfrm>
            <a:off x="381264" y="2895600"/>
            <a:ext cx="6248927" cy="6172201"/>
          </a:xfrm>
          <a:noFill/>
          <a:ln/>
        </p:spPr>
        <p:txBody>
          <a:bodyPr/>
          <a:lstStyle/>
          <a:p>
            <a:r>
              <a:rPr lang="en-US" sz="1200" b="1" i="0" u="none" strike="noStrike" kern="1200" baseline="0" dirty="0" smtClean="0">
                <a:solidFill>
                  <a:schemeClr val="tx1"/>
                </a:solidFill>
                <a:latin typeface="+mn-lt"/>
                <a:ea typeface="+mn-ea"/>
                <a:cs typeface="+mn-cs"/>
              </a:rPr>
              <a:t>perimeter intrusion detection and assessment system (PIDAS) </a:t>
            </a:r>
            <a:r>
              <a:rPr lang="en-US" sz="1200" b="0" i="0" u="none" strike="noStrike" kern="1200" baseline="0" dirty="0" smtClean="0">
                <a:solidFill>
                  <a:schemeClr val="tx1"/>
                </a:solidFill>
                <a:latin typeface="+mn-lt"/>
                <a:ea typeface="+mn-ea"/>
                <a:cs typeface="+mn-cs"/>
              </a:rPr>
              <a:t>A fence system that</a:t>
            </a:r>
          </a:p>
          <a:p>
            <a:r>
              <a:rPr lang="en-US" sz="1200" b="0" i="0" u="none" strike="noStrike" kern="1200" baseline="0" dirty="0" smtClean="0">
                <a:solidFill>
                  <a:schemeClr val="tx1"/>
                </a:solidFill>
                <a:latin typeface="+mn-lt"/>
                <a:ea typeface="+mn-ea"/>
                <a:cs typeface="+mn-cs"/>
              </a:rPr>
              <a:t>has two or three fences used in concert to optimize security. PIDAS fencing is often present</a:t>
            </a:r>
          </a:p>
          <a:p>
            <a:r>
              <a:rPr lang="en-US" sz="1200" b="0" i="0" u="none" strike="noStrike" kern="1200" baseline="0" dirty="0" smtClean="0">
                <a:solidFill>
                  <a:schemeClr val="tx1"/>
                </a:solidFill>
                <a:latin typeface="+mn-lt"/>
                <a:ea typeface="+mn-ea"/>
                <a:cs typeface="+mn-cs"/>
              </a:rPr>
              <a:t>around military locations and prisons. Typically, a PIDAS fence has one tall main fence,</a:t>
            </a:r>
          </a:p>
          <a:p>
            <a:r>
              <a:rPr lang="en-US" sz="1200" b="0" i="0" u="none" strike="noStrike" kern="1200" baseline="0" dirty="0" smtClean="0">
                <a:solidFill>
                  <a:schemeClr val="tx1"/>
                </a:solidFill>
                <a:latin typeface="+mn-lt"/>
                <a:ea typeface="+mn-ea"/>
                <a:cs typeface="+mn-cs"/>
              </a:rPr>
              <a:t>which may be 8 to 20 feet tall. The main fence may be electrified, may have barbed wire/</a:t>
            </a:r>
          </a:p>
          <a:p>
            <a:r>
              <a:rPr lang="en-US" sz="1200" b="0" i="0" u="none" strike="noStrike" kern="1200" baseline="0" dirty="0" smtClean="0">
                <a:solidFill>
                  <a:schemeClr val="tx1"/>
                </a:solidFill>
                <a:latin typeface="+mn-lt"/>
                <a:ea typeface="+mn-ea"/>
                <a:cs typeface="+mn-cs"/>
              </a:rPr>
              <a:t>razor wire elements, and/or can include touch detection technologies. This main fence is then</a:t>
            </a:r>
          </a:p>
          <a:p>
            <a:r>
              <a:rPr lang="en-US" sz="1200" b="0" i="0" u="none" strike="noStrike" kern="1200" baseline="0" dirty="0" smtClean="0">
                <a:solidFill>
                  <a:schemeClr val="tx1"/>
                </a:solidFill>
                <a:latin typeface="+mn-lt"/>
                <a:ea typeface="+mn-ea"/>
                <a:cs typeface="+mn-cs"/>
              </a:rPr>
              <a:t>surrounded by an outside fence, which may only be 4 to 6 feet tall. The purpose of this outer</a:t>
            </a:r>
          </a:p>
          <a:p>
            <a:r>
              <a:rPr lang="en-US" sz="1200" b="0" i="0" u="none" strike="noStrike" kern="1200" baseline="0" dirty="0" smtClean="0">
                <a:solidFill>
                  <a:schemeClr val="tx1"/>
                </a:solidFill>
                <a:latin typeface="+mn-lt"/>
                <a:ea typeface="+mn-ea"/>
                <a:cs typeface="+mn-cs"/>
              </a:rPr>
              <a:t>fence is to keep animals and casual trespassers from accessing the main fence.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p>
          <a:p>
            <a:endParaRPr lang="en-US" sz="1200" b="0" i="0" u="none" strike="noStrike" kern="1200" baseline="0" dirty="0" smtClean="0">
              <a:solidFill>
                <a:schemeClr val="tx1"/>
              </a:solidFill>
              <a:latin typeface="+mn-lt"/>
              <a:ea typeface="+mn-ea"/>
              <a:cs typeface="+mn-cs"/>
            </a:endParaRPr>
          </a:p>
          <a:p>
            <a:r>
              <a:rPr lang="en-US" b="1" baseline="0" dirty="0" smtClean="0"/>
              <a:t>Fence </a:t>
            </a:r>
            <a:r>
              <a:rPr lang="en-US" b="1" baseline="0" dirty="0"/>
              <a:t>construction:</a:t>
            </a:r>
            <a:r>
              <a:rPr lang="en-US" b="0" baseline="0" dirty="0"/>
              <a:t> small mesh with large gage best (3/8” by 11g), (2” by 9g is normal)  Top guards should be at a 45 degree angle away from the protected area.  The fence should be fastened to ridged metal posts set in concrete every 6 feet.  Additional bracing at the corners and by gates.  The bottom of the fence should be stabilized to prevent climbing under.  In soft or sandy soil the fence should be installed below ground level.  </a:t>
            </a:r>
            <a:r>
              <a:rPr lang="en-US" b="1" baseline="0" dirty="0"/>
              <a:t>The use of double fencing with concertina wire positioned between the two fences is the most effective deterrent and cost efficient method.</a:t>
            </a:r>
            <a:endParaRPr lang="en-US" b="1" dirty="0"/>
          </a:p>
          <a:p>
            <a:pPr eaLnBrk="1" hangingPunct="1"/>
            <a:endParaRPr lang="en-US" b="1" dirty="0"/>
          </a:p>
          <a:p>
            <a:pPr eaLnBrk="1" hangingPunct="1"/>
            <a:r>
              <a:rPr lang="en-US" b="1" dirty="0"/>
              <a:t>Perimeter Walls, Fences, and Similar Barriers</a:t>
            </a:r>
          </a:p>
          <a:p>
            <a:pPr eaLnBrk="1" hangingPunct="1"/>
            <a:r>
              <a:rPr lang="en-US" dirty="0"/>
              <a:t>Walls and fences provide a clear statement of the physical boundaries of the organization and should act as a deterrent.  Considerations:</a:t>
            </a:r>
          </a:p>
          <a:p>
            <a:pPr eaLnBrk="1" hangingPunct="1">
              <a:buFontTx/>
              <a:buChar char="•"/>
            </a:pPr>
            <a:r>
              <a:rPr lang="en-US" dirty="0"/>
              <a:t>see all parts of such barriers, using guard patrols, cctv or other means to detect any attempts to break over or through them</a:t>
            </a:r>
          </a:p>
          <a:p>
            <a:pPr eaLnBrk="1" hangingPunct="1">
              <a:buFontTx/>
              <a:buChar char="•"/>
            </a:pPr>
            <a:r>
              <a:rPr lang="en-US" dirty="0"/>
              <a:t>ensuring that landscaping and architectural features do not impede line of sight.</a:t>
            </a:r>
          </a:p>
          <a:p>
            <a:pPr eaLnBrk="1" hangingPunct="1">
              <a:buFontTx/>
              <a:buChar char="•"/>
            </a:pPr>
            <a:r>
              <a:rPr lang="en-US" dirty="0"/>
              <a:t>ensuring that chain-link fencing is adequately sites in concrete bases and taut.  Chain fencing is liable to corrosion and other wear and tear deterioration, checks must be made periodically for signs of weakness in the structure.</a:t>
            </a:r>
          </a:p>
          <a:p>
            <a:pPr eaLnBrk="1" hangingPunct="1">
              <a:buFontTx/>
              <a:buChar char="•"/>
            </a:pPr>
            <a:r>
              <a:rPr lang="en-US" dirty="0"/>
              <a:t>combination of barrier types, such as a barbed-wire top guard above the fence or wall</a:t>
            </a:r>
          </a:p>
          <a:p>
            <a:pPr eaLnBrk="1" hangingPunct="1">
              <a:buFontTx/>
              <a:buChar char="•"/>
            </a:pPr>
            <a:r>
              <a:rPr lang="en-US" dirty="0"/>
              <a:t>Fences should be designed to steer ingress and egress to controlled points</a:t>
            </a:r>
          </a:p>
          <a:p>
            <a:pPr eaLnBrk="1" hangingPunct="1">
              <a:buFontTx/>
              <a:buChar char="•"/>
            </a:pPr>
            <a:r>
              <a:rPr lang="en-US" dirty="0"/>
              <a:t>Fence specifications:  smaller gauge  = thicker mesh; smaller mesh is harder to climb.</a:t>
            </a:r>
          </a:p>
          <a:p>
            <a:pPr eaLnBrk="1" hangingPunct="1">
              <a:buFontTx/>
              <a:buChar char="•"/>
            </a:pPr>
            <a:r>
              <a:rPr lang="en-US" sz="1000" dirty="0"/>
              <a:t>Mesh(in)	gauge	security</a:t>
            </a:r>
          </a:p>
          <a:p>
            <a:pPr eaLnBrk="1" hangingPunct="1"/>
            <a:r>
              <a:rPr lang="en-US" sz="1000" dirty="0"/>
              <a:t>3/8	11	extremely high</a:t>
            </a:r>
          </a:p>
          <a:p>
            <a:pPr eaLnBrk="1" hangingPunct="1"/>
            <a:r>
              <a:rPr lang="en-US" sz="1000" dirty="0"/>
              <a:t>1	9	very high</a:t>
            </a:r>
          </a:p>
          <a:p>
            <a:pPr eaLnBrk="1" hangingPunct="1"/>
            <a:r>
              <a:rPr lang="en-US" sz="1000" dirty="0"/>
              <a:t>1	11	high</a:t>
            </a:r>
          </a:p>
          <a:p>
            <a:pPr eaLnBrk="1" hangingPunct="1"/>
            <a:r>
              <a:rPr lang="en-US" sz="1000" dirty="0"/>
              <a:t>2	6	greater</a:t>
            </a:r>
          </a:p>
          <a:p>
            <a:pPr marL="228600" indent="-228600" eaLnBrk="1" hangingPunct="1">
              <a:buAutoNum type="arabicPlain" startAt="2"/>
            </a:pPr>
            <a:r>
              <a:rPr lang="en-US" sz="1000" dirty="0"/>
              <a:t>                  9	normal</a:t>
            </a:r>
          </a:p>
          <a:p>
            <a:pPr marL="228600" indent="-228600"/>
            <a:r>
              <a:rPr lang="en-US" dirty="0"/>
              <a:t>Don’t forget to mention:  Tempest; Faraday cages; white noise (random noise in the uniform spectrum); control zones (areas protected by countermeasures)</a:t>
            </a:r>
          </a:p>
          <a:p>
            <a:pPr marL="228600" indent="-228600"/>
            <a:endParaRPr lang="en-US" dirty="0"/>
          </a:p>
          <a:p>
            <a:pPr marL="228600" marR="0" indent="-228600" algn="l" defTabSz="914400" rtl="0" eaLnBrk="1" fontAlgn="auto" latinLnBrk="0" hangingPunct="1">
              <a:lnSpc>
                <a:spcPct val="100000"/>
              </a:lnSpc>
              <a:spcBef>
                <a:spcPts val="0"/>
              </a:spcBef>
              <a:spcAft>
                <a:spcPts val="0"/>
              </a:spcAft>
              <a:buClrTx/>
              <a:buSzTx/>
              <a:buFontTx/>
              <a:buNone/>
              <a:tabLst/>
              <a:defRPr/>
            </a:pPr>
            <a:r>
              <a:rPr lang="en-US" b="1" dirty="0"/>
              <a:t>PIDAS</a:t>
            </a:r>
            <a:r>
              <a:rPr lang="en-US" dirty="0"/>
              <a:t> – type of fencing with sensors</a:t>
            </a:r>
            <a:r>
              <a:rPr lang="en-US" baseline="0" dirty="0"/>
              <a:t> located on the wire mesh and at the base of the fence.  It has a passive cable vibration sensor that sets off an alarm if an intrusion is detected.  (Harris, 4</a:t>
            </a:r>
            <a:r>
              <a:rPr lang="en-US" baseline="30000" dirty="0"/>
              <a:t>th</a:t>
            </a:r>
            <a:r>
              <a:rPr lang="en-US" baseline="0" dirty="0"/>
              <a:t> ed.)</a:t>
            </a:r>
            <a:endParaRPr lang="en-US" dirty="0"/>
          </a:p>
          <a:p>
            <a:pPr marL="228600" indent="-228600"/>
            <a:endParaRPr lang="en-US" dirty="0"/>
          </a:p>
        </p:txBody>
      </p:sp>
    </p:spTree>
    <p:extLst>
      <p:ext uri="{BB962C8B-B14F-4D97-AF65-F5344CB8AC3E}">
        <p14:creationId xmlns:p14="http://schemas.microsoft.com/office/powerpoint/2010/main" val="120380855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6065" name="Rectangle 7"/>
          <p:cNvSpPr>
            <a:spLocks noGrp="1" noChangeArrowheads="1"/>
          </p:cNvSpPr>
          <p:nvPr>
            <p:ph type="sldNum" sz="quarter" idx="5"/>
          </p:nvPr>
        </p:nvSpPr>
        <p:spPr>
          <a:noFill/>
        </p:spPr>
        <p:txBody>
          <a:bodyPr/>
          <a:lstStyle/>
          <a:p>
            <a:fld id="{2335A25E-F2DA-4660-86C8-949F85F47913}" type="slidenum">
              <a:rPr lang="en-US" smtClean="0">
                <a:solidFill>
                  <a:srgbClr val="000000"/>
                </a:solidFill>
                <a:cs typeface="Arial" charset="0"/>
              </a:rPr>
              <a:pPr/>
              <a:t>116</a:t>
            </a:fld>
            <a:endParaRPr lang="en-US" dirty="0">
              <a:solidFill>
                <a:srgbClr val="000000"/>
              </a:solidFill>
              <a:cs typeface="Arial" charset="0"/>
            </a:endParaRPr>
          </a:p>
        </p:txBody>
      </p:sp>
      <p:sp>
        <p:nvSpPr>
          <p:cNvPr id="1496066" name="Rectangle 2"/>
          <p:cNvSpPr>
            <a:spLocks noGrp="1" noRot="1" noChangeAspect="1" noChangeArrowheads="1" noTextEdit="1"/>
          </p:cNvSpPr>
          <p:nvPr>
            <p:ph type="sldImg"/>
          </p:nvPr>
        </p:nvSpPr>
        <p:spPr>
          <a:ln/>
        </p:spPr>
      </p:sp>
      <p:sp>
        <p:nvSpPr>
          <p:cNvPr id="1496067" name="Rectangle 3"/>
          <p:cNvSpPr>
            <a:spLocks noGrp="1" noChangeArrowheads="1"/>
          </p:cNvSpPr>
          <p:nvPr>
            <p:ph type="body" idx="1"/>
          </p:nvPr>
        </p:nvSpPr>
        <p:spPr>
          <a:noFill/>
          <a:ln/>
        </p:spPr>
        <p:txBody>
          <a:bodyPr/>
          <a:lstStyle/>
          <a:p>
            <a:pPr eaLnBrk="1" hangingPunct="1"/>
            <a:r>
              <a:rPr lang="en-US" sz="1000" b="1" dirty="0"/>
              <a:t>Vehicle and Personnel Entry and Exit Gateways</a:t>
            </a:r>
          </a:p>
          <a:p>
            <a:pPr eaLnBrk="1" hangingPunct="1"/>
            <a:r>
              <a:rPr lang="en-US" sz="1000" dirty="0"/>
              <a:t>These gateways include automated barriers.  Automated gates and pole barriers that are raised and lowered to allow or prevent vehicular access may need to be manmade or to incorporate some form of surveillance (cctv) to detect instances of tailgating.</a:t>
            </a:r>
          </a:p>
          <a:p>
            <a:r>
              <a:rPr lang="en-US" sz="1000" dirty="0"/>
              <a:t>3’ to 4’ (1 meter): Deters casual trespassers </a:t>
            </a:r>
            <a:endParaRPr lang="en-US" sz="1000" b="1" dirty="0"/>
          </a:p>
          <a:p>
            <a:r>
              <a:rPr lang="en-US" sz="1000" dirty="0"/>
              <a:t>6’ to 7’ (2 meters): Too hard to climb easily </a:t>
            </a:r>
            <a:endParaRPr lang="en-US" sz="1000" b="1" dirty="0"/>
          </a:p>
          <a:p>
            <a:r>
              <a:rPr lang="en-US" sz="1000" dirty="0"/>
              <a:t>8’ with 3 strands of barbed wire (2.4 meters): Deters intruders</a:t>
            </a:r>
            <a:endParaRPr lang="en-US" sz="1000" b="1" dirty="0"/>
          </a:p>
          <a:p>
            <a:pPr eaLnBrk="1" hangingPunct="1"/>
            <a:r>
              <a:rPr lang="en-US" sz="1000" dirty="0"/>
              <a:t>Use fences and topography to steer to gate</a:t>
            </a:r>
          </a:p>
          <a:p>
            <a:r>
              <a:rPr lang="en-US" sz="1000" b="1" dirty="0"/>
              <a:t>Vehicular Gates:</a:t>
            </a:r>
          </a:p>
          <a:p>
            <a:r>
              <a:rPr lang="en-US" sz="1000" b="1" dirty="0"/>
              <a:t>Class I</a:t>
            </a:r>
            <a:r>
              <a:rPr lang="en-US" sz="1000" dirty="0"/>
              <a:t> – residential gate operation</a:t>
            </a:r>
            <a:endParaRPr lang="en-US" sz="1000" b="1" dirty="0"/>
          </a:p>
          <a:p>
            <a:r>
              <a:rPr lang="en-US" sz="1000" b="1" dirty="0"/>
              <a:t>Class II</a:t>
            </a:r>
            <a:r>
              <a:rPr lang="en-US" sz="1000" dirty="0"/>
              <a:t> – commercial (parking lot or garage)</a:t>
            </a:r>
            <a:endParaRPr lang="en-US" sz="1000" b="1" dirty="0"/>
          </a:p>
          <a:p>
            <a:r>
              <a:rPr lang="en-US" sz="1000" b="1" dirty="0"/>
              <a:t>Class III</a:t>
            </a:r>
            <a:r>
              <a:rPr lang="en-US" sz="1000" dirty="0"/>
              <a:t> – industrial or limited access (warehouse, factory, loading dock)</a:t>
            </a:r>
            <a:endParaRPr lang="en-US" sz="1000" b="1" dirty="0"/>
          </a:p>
          <a:p>
            <a:r>
              <a:rPr lang="en-US" sz="1000" b="1" dirty="0"/>
              <a:t>Class IV</a:t>
            </a:r>
            <a:r>
              <a:rPr lang="en-US" sz="1000" dirty="0"/>
              <a:t> – restricted access requiring security personnel (prison, airport)</a:t>
            </a:r>
          </a:p>
          <a:p>
            <a:pPr eaLnBrk="1" hangingPunct="1"/>
            <a:endParaRPr lang="en-US" sz="1000" dirty="0"/>
          </a:p>
        </p:txBody>
      </p:sp>
    </p:spTree>
    <p:extLst>
      <p:ext uri="{BB962C8B-B14F-4D97-AF65-F5344CB8AC3E}">
        <p14:creationId xmlns:p14="http://schemas.microsoft.com/office/powerpoint/2010/main" val="252378141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70000" lnSpcReduction="20000"/>
          </a:bodyPr>
          <a:lstStyle/>
          <a:p>
            <a:pPr eaLnBrk="1" hangingPunct="1">
              <a:spcBef>
                <a:spcPts val="0"/>
              </a:spcBef>
            </a:pPr>
            <a:r>
              <a:rPr lang="en-US" sz="1200" b="1" dirty="0"/>
              <a:t>Infrared Sensors</a:t>
            </a:r>
            <a:r>
              <a:rPr lang="en-US" sz="1200" b="1" baseline="0" dirty="0"/>
              <a:t> </a:t>
            </a:r>
            <a:r>
              <a:rPr lang="en-US" sz="1200" b="0" baseline="0" dirty="0"/>
              <a:t>work by using a specific light sensor to detect a select light wavelength in the InfraRed (IR) spectrum:</a:t>
            </a:r>
            <a:endParaRPr lang="en-US" sz="1200" dirty="0"/>
          </a:p>
          <a:p>
            <a:pPr marL="171450" indent="-171450" eaLnBrk="1" hangingPunct="1">
              <a:spcBef>
                <a:spcPts val="0"/>
              </a:spcBef>
              <a:buFont typeface="Arial" panose="020B0604020202020204" pitchFamily="34" charset="0"/>
              <a:buChar char="•"/>
            </a:pPr>
            <a:r>
              <a:rPr lang="en-US" sz="1200" b="1" u="none" dirty="0"/>
              <a:t>Passive Infrared Detector (PID)</a:t>
            </a:r>
            <a:r>
              <a:rPr lang="en-US" sz="1200" u="none" dirty="0"/>
              <a:t>: </a:t>
            </a:r>
          </a:p>
          <a:p>
            <a:pPr marL="628650" lvl="1" indent="-171450" eaLnBrk="1" hangingPunct="1">
              <a:spcBef>
                <a:spcPts val="0"/>
              </a:spcBef>
              <a:buFont typeface="Wingdings" panose="05000000000000000000" pitchFamily="2" charset="2"/>
              <a:buChar char="§"/>
            </a:pPr>
            <a:r>
              <a:rPr lang="en-US" sz="1200" u="none" dirty="0"/>
              <a:t>Measures light energy within a physical range </a:t>
            </a:r>
          </a:p>
          <a:p>
            <a:pPr marL="628650" lvl="1" indent="-171450" eaLnBrk="1" hangingPunct="1">
              <a:spcBef>
                <a:spcPts val="0"/>
              </a:spcBef>
              <a:buFont typeface="Wingdings" panose="05000000000000000000" pitchFamily="2" charset="2"/>
              <a:buChar char="§"/>
            </a:pPr>
            <a:r>
              <a:rPr lang="en-US" sz="1200" u="none" dirty="0"/>
              <a:t>When the energy level is changed by the presence of an intruder, the alarm is triggered </a:t>
            </a:r>
          </a:p>
          <a:p>
            <a:pPr marL="628650" lvl="1" indent="-171450" eaLnBrk="1" hangingPunct="1">
              <a:spcBef>
                <a:spcPts val="0"/>
              </a:spcBef>
              <a:buFont typeface="Wingdings" panose="05000000000000000000" pitchFamily="2" charset="2"/>
              <a:buChar char="§"/>
            </a:pPr>
            <a:r>
              <a:rPr lang="en-US" sz="1200" u="none" dirty="0"/>
              <a:t>Effective in detecting heat and movement but need careful calibration in order to minimize false alarms (heat)</a:t>
            </a:r>
          </a:p>
          <a:p>
            <a:pPr marL="171450" indent="-171450" eaLnBrk="1" hangingPunct="1">
              <a:spcBef>
                <a:spcPts val="0"/>
              </a:spcBef>
              <a:buFont typeface="Arial" panose="020B0604020202020204" pitchFamily="34" charset="0"/>
              <a:buChar char="•"/>
            </a:pPr>
            <a:r>
              <a:rPr lang="en-US" sz="1200" b="1" u="none" dirty="0"/>
              <a:t>Active Infrared Sensors</a:t>
            </a:r>
            <a:r>
              <a:rPr lang="en-US" sz="1200" u="none" dirty="0"/>
              <a:t>: transmit an</a:t>
            </a:r>
            <a:r>
              <a:rPr lang="en-US" sz="1200" u="none" baseline="0" dirty="0"/>
              <a:t> infrared signal via a transmitter</a:t>
            </a:r>
            <a:endParaRPr lang="en-US" sz="1200" b="1" u="none" dirty="0"/>
          </a:p>
          <a:p>
            <a:pPr eaLnBrk="1" hangingPunct="1">
              <a:spcBef>
                <a:spcPts val="0"/>
              </a:spcBef>
            </a:pPr>
            <a:endParaRPr lang="en-US" sz="1200" b="1"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u="none" dirty="0"/>
              <a:t>Microwave Systems</a:t>
            </a:r>
            <a:r>
              <a:rPr lang="en-US" sz="1200" u="none" dirty="0"/>
              <a:t>: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dirty="0"/>
              <a:t>Generate an electromagnetic (RF)</a:t>
            </a:r>
            <a:r>
              <a:rPr lang="en-US" sz="1200" u="none" baseline="0" dirty="0"/>
              <a:t> field  between the transmitter and receiver creating an invisible volumetric detection zone that triggers the alarm when there is a change in the field</a:t>
            </a:r>
            <a:endParaRPr lang="en-US" sz="1200" u="none"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dirty="0"/>
              <a:t>Transceivers and control units.</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u="none" dirty="0"/>
              <a:t>Transceiver units produce and monitor either a measurement of distance (microwave) across the room and trigger an alarm when this changes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u="none" dirty="0"/>
              <a:t>Source: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u="none" dirty="0"/>
              <a:t>http://www.southwestmicrowave.com/products/microwave-sensors/</a:t>
            </a:r>
          </a:p>
          <a:p>
            <a:pPr eaLnBrk="1" hangingPunct="1">
              <a:spcBef>
                <a:spcPts val="0"/>
              </a:spcBef>
            </a:pPr>
            <a:endParaRPr lang="en-US" sz="1200" b="1" u="none" dirty="0"/>
          </a:p>
          <a:p>
            <a:pPr eaLnBrk="1" hangingPunct="1">
              <a:spcBef>
                <a:spcPts val="0"/>
              </a:spcBef>
            </a:pPr>
            <a:r>
              <a:rPr lang="en-US" sz="1200" b="1" u="none" dirty="0"/>
              <a:t>Coaxial strain-sensitive cable</a:t>
            </a:r>
            <a:r>
              <a:rPr lang="en-US" sz="1200" u="none" dirty="0"/>
              <a:t>:  coaxial cable is woven into the fabric of the fence.  The cable transmits an electric field.  The cable moves due to strain on fence fabric caused by climbing or cutting.  Changes in the electric field are detected within the cable and an alarm sounds</a:t>
            </a:r>
          </a:p>
          <a:p>
            <a:pPr eaLnBrk="1" hangingPunct="1">
              <a:spcBef>
                <a:spcPts val="0"/>
              </a:spcBef>
            </a:pPr>
            <a:endParaRPr lang="en-US" sz="1200" b="1" u="none" dirty="0"/>
          </a:p>
          <a:p>
            <a:pPr eaLnBrk="1" hangingPunct="1">
              <a:spcBef>
                <a:spcPts val="0"/>
              </a:spcBef>
            </a:pPr>
            <a:r>
              <a:rPr lang="en-US" sz="1200" b="1" u="none" dirty="0"/>
              <a:t>Time Domain Reflectometry (TDR) systems</a:t>
            </a:r>
            <a:r>
              <a:rPr lang="en-US" sz="1200" b="0" u="none" dirty="0"/>
              <a:t>:  send induced RF signals down a cable attached to the fence fabric.  Intruders climbing or flexing a fence create a signal path flaw with can be converted into an alarm signal</a:t>
            </a:r>
          </a:p>
          <a:p>
            <a:pPr eaLnBrk="1" hangingPunct="1">
              <a:spcBef>
                <a:spcPts val="0"/>
              </a:spcBef>
            </a:pPr>
            <a:endParaRPr lang="en-US" sz="1200"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cs typeface="Trebuchet MS"/>
              </a:rPr>
              <a:t>Video Content Analysis (VCA) and Motion</a:t>
            </a:r>
            <a:r>
              <a:rPr lang="en-US" b="1" baseline="0" dirty="0">
                <a:cs typeface="Trebuchet MS"/>
              </a:rPr>
              <a:t> Path Analysis</a:t>
            </a:r>
            <a:r>
              <a:rPr lang="en-US" dirty="0">
                <a:cs typeface="Trebuchet MS"/>
              </a:rPr>
              <a: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cs typeface="Trebuchet MS"/>
              </a:rPr>
              <a:t>Is sophisticated SW</a:t>
            </a:r>
            <a:r>
              <a:rPr lang="en-US" baseline="0" dirty="0">
                <a:cs typeface="Trebuchet MS"/>
              </a:rPr>
              <a:t> analysis of camera images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cs typeface="Trebuchet MS"/>
              </a:rPr>
              <a:t>Applies a complex algorithm to digital Closed Circuit TV (CCTV) camera images which allows the CCTV to detect intruders</a:t>
            </a:r>
          </a:p>
          <a:p>
            <a:pPr eaLnBrk="1" hangingPunct="1">
              <a:spcBef>
                <a:spcPts val="0"/>
              </a:spcBef>
            </a:pPr>
            <a:endParaRPr lang="en-US" sz="1200" b="1" dirty="0"/>
          </a:p>
          <a:p>
            <a:pPr eaLnBrk="1" hangingPunct="1">
              <a:spcBef>
                <a:spcPts val="0"/>
              </a:spcBef>
            </a:pPr>
            <a:r>
              <a:rPr lang="en-US" sz="1200" b="1" dirty="0"/>
              <a:t>Electrical Circuit</a:t>
            </a:r>
            <a:r>
              <a:rPr lang="en-US" sz="1200" dirty="0"/>
              <a:t>: uses foil or wire contacts places across door or window frames, carrying a low level of current.  (door and windows</a:t>
            </a:r>
            <a:r>
              <a:rPr lang="en-US" sz="1200" dirty="0" smtClean="0"/>
              <a:t>)</a:t>
            </a:r>
          </a:p>
          <a:p>
            <a:pPr eaLnBrk="1" hangingPunct="1">
              <a:spcBef>
                <a:spcPts val="0"/>
              </a:spcBef>
            </a:pPr>
            <a:endParaRPr lang="en-US" sz="1200" b="1" dirty="0" smtClean="0"/>
          </a:p>
          <a:p>
            <a:r>
              <a:rPr lang="en-US" sz="1200" b="1" i="0" u="none" strike="noStrike" kern="1200" baseline="0" dirty="0" smtClean="0">
                <a:solidFill>
                  <a:schemeClr val="tx1"/>
                </a:solidFill>
                <a:latin typeface="+mn-lt"/>
                <a:ea typeface="+mn-ea"/>
                <a:cs typeface="+mn-cs"/>
              </a:rPr>
              <a:t>intrusion detection </a:t>
            </a:r>
            <a:r>
              <a:rPr lang="en-US" sz="1200" b="0" i="0" u="none" strike="noStrike" kern="1200" baseline="0" dirty="0" smtClean="0">
                <a:solidFill>
                  <a:schemeClr val="tx1"/>
                </a:solidFill>
                <a:latin typeface="+mn-lt"/>
                <a:ea typeface="+mn-ea"/>
                <a:cs typeface="+mn-cs"/>
              </a:rPr>
              <a:t>A mechanism of detecting violations of security that specifically</a:t>
            </a:r>
          </a:p>
          <a:p>
            <a:r>
              <a:rPr lang="en-US" sz="1200" b="0" i="0" u="none" strike="noStrike" kern="1200" baseline="0" dirty="0" smtClean="0">
                <a:solidFill>
                  <a:schemeClr val="tx1"/>
                </a:solidFill>
                <a:latin typeface="+mn-lt"/>
                <a:ea typeface="+mn-ea"/>
                <a:cs typeface="+mn-cs"/>
              </a:rPr>
              <a:t>watches for the occurrences of physical or logical access by unauthorized entities to a secured</a:t>
            </a:r>
          </a:p>
          <a:p>
            <a:r>
              <a:rPr lang="en-US" sz="1200" b="0" i="0" u="none" strike="noStrike" kern="1200" baseline="0" dirty="0" smtClean="0">
                <a:solidFill>
                  <a:schemeClr val="tx1"/>
                </a:solidFill>
                <a:latin typeface="+mn-lt"/>
                <a:ea typeface="+mn-ea"/>
                <a:cs typeface="+mn-cs"/>
              </a:rPr>
              <a:t>environment. A specific form of monitoring and analysis of both recorded information and</a:t>
            </a:r>
          </a:p>
          <a:p>
            <a:r>
              <a:rPr lang="en-US" sz="1200" b="0" i="0" u="none" strike="noStrike" kern="1200" baseline="0" dirty="0" smtClean="0">
                <a:solidFill>
                  <a:schemeClr val="tx1"/>
                </a:solidFill>
                <a:latin typeface="+mn-lt"/>
                <a:ea typeface="+mn-ea"/>
                <a:cs typeface="+mn-cs"/>
              </a:rPr>
              <a:t>real-time</a:t>
            </a:r>
          </a:p>
          <a:p>
            <a:r>
              <a:rPr lang="en-US" sz="1200" b="0" i="0" u="none" strike="noStrike" kern="1200" baseline="0" dirty="0" smtClean="0">
                <a:solidFill>
                  <a:schemeClr val="tx1"/>
                </a:solidFill>
                <a:latin typeface="+mn-lt"/>
                <a:ea typeface="+mn-ea"/>
                <a:cs typeface="+mn-cs"/>
              </a:rPr>
              <a:t>events to detect unwanted system access.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sz="1200" b="1" dirty="0"/>
          </a:p>
        </p:txBody>
      </p:sp>
    </p:spTree>
    <p:extLst>
      <p:ext uri="{BB962C8B-B14F-4D97-AF65-F5344CB8AC3E}">
        <p14:creationId xmlns:p14="http://schemas.microsoft.com/office/powerpoint/2010/main" val="354483563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sz="1200" b="1" i="0" u="none" strike="noStrike" kern="1200" baseline="0" dirty="0" smtClean="0">
                <a:solidFill>
                  <a:schemeClr val="tx1"/>
                </a:solidFill>
                <a:latin typeface="+mn-lt"/>
                <a:ea typeface="+mn-ea"/>
                <a:cs typeface="+mn-cs"/>
              </a:rPr>
              <a:t>lighting </a:t>
            </a:r>
            <a:r>
              <a:rPr lang="en-US" sz="1200" b="0" i="0" u="none" strike="noStrike" kern="1200" baseline="0" dirty="0" smtClean="0">
                <a:solidFill>
                  <a:schemeClr val="tx1"/>
                </a:solidFill>
                <a:latin typeface="+mn-lt"/>
                <a:ea typeface="+mn-ea"/>
                <a:cs typeface="+mn-cs"/>
              </a:rPr>
              <a:t>One of the most commonly used forms of perimeter security control. The primary</a:t>
            </a:r>
          </a:p>
          <a:p>
            <a:r>
              <a:rPr lang="en-US" sz="1200" b="0" i="0" u="none" strike="noStrike" kern="1200" baseline="0" dirty="0" smtClean="0">
                <a:solidFill>
                  <a:schemeClr val="tx1"/>
                </a:solidFill>
                <a:latin typeface="+mn-lt"/>
                <a:ea typeface="+mn-ea"/>
                <a:cs typeface="+mn-cs"/>
              </a:rPr>
              <a:t>purpose of lighting is to discourage casual intruders, trespassers, prowlers, and would-be</a:t>
            </a:r>
          </a:p>
          <a:p>
            <a:r>
              <a:rPr lang="en-US" sz="1200" b="0" i="0" u="none" strike="noStrike" kern="1200" baseline="0" dirty="0" smtClean="0">
                <a:solidFill>
                  <a:schemeClr val="tx1"/>
                </a:solidFill>
                <a:latin typeface="+mn-lt"/>
                <a:ea typeface="+mn-ea"/>
                <a:cs typeface="+mn-cs"/>
              </a:rPr>
              <a:t>thieves who would rather perform their malicious activities in the dark.</a:t>
            </a:r>
          </a:p>
          <a:p>
            <a:r>
              <a:rPr lang="en-US" sz="1200" kern="1200" dirty="0" smtClean="0">
                <a:solidFill>
                  <a:schemeClr val="tx1"/>
                </a:solidFill>
                <a:effectLst/>
                <a:latin typeface="+mn-lt"/>
                <a:ea typeface="+mn-ea"/>
                <a:cs typeface="+mn-cs"/>
              </a:rPr>
              <a:t>NIST </a:t>
            </a:r>
            <a:r>
              <a:rPr lang="en-US" sz="1200" kern="1200" dirty="0">
                <a:solidFill>
                  <a:schemeClr val="tx1"/>
                </a:solidFill>
                <a:effectLst/>
                <a:latin typeface="+mn-lt"/>
                <a:ea typeface="+mn-ea"/>
                <a:cs typeface="+mn-cs"/>
              </a:rPr>
              <a:t>standard for lighting 8ft with 2 candle feet of lighting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Sybex</a:t>
            </a:r>
            <a:r>
              <a:rPr lang="en-US" sz="1200" kern="1200" dirty="0" smtClean="0">
                <a:solidFill>
                  <a:schemeClr val="tx1"/>
                </a:solidFill>
                <a:effectLst/>
                <a:latin typeface="+mn-lt"/>
                <a:ea typeface="+mn-ea"/>
                <a:cs typeface="+mn-cs"/>
              </a:rPr>
              <a:t>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ed.</a:t>
            </a:r>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Lighting: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2 candle feet at 8 ft of height (NIST)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Do not illuminate guard positions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Overlap lights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Glare protection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See individuals at 75 feet or more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See facial features at about 33 feet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Lights are detective and deterrent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Lumen:  amount of light one candle creates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Footcandle:  one lumen per sq ft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LUX:  one lumen per sq meter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Fresnel (fray-nell):  lights originally used in lighthouses (aimed light)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Rule of thumb:  height of pole x 4 =  distance between poles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Rule of thumb:  wallpack height x 6 = distance between them</a:t>
            </a:r>
          </a:p>
          <a:p>
            <a:endParaRPr lang="en-US" dirty="0"/>
          </a:p>
          <a:p>
            <a:endParaRPr lang="en-US" dirty="0"/>
          </a:p>
          <a:p>
            <a:endParaRPr lang="en-US" dirty="0"/>
          </a:p>
          <a:p>
            <a:endParaRPr lang="en-US" dirty="0"/>
          </a:p>
          <a:p>
            <a:endParaRPr lang="en-US" dirty="0"/>
          </a:p>
          <a:p>
            <a:endParaRPr lang="en-US" dirty="0"/>
          </a:p>
          <a:p>
            <a:endParaRPr lang="en-US" dirty="0"/>
          </a:p>
          <a:p>
            <a:r>
              <a:rPr lang="en-US" dirty="0"/>
              <a:t>Lighting in garages should be 10 to 12 foot-candles over parked cars and 15 to 20 foot-candles in walking/driving</a:t>
            </a:r>
            <a:r>
              <a:rPr lang="en-US" baseline="0" dirty="0"/>
              <a:t> areas.  </a:t>
            </a:r>
          </a:p>
          <a:p>
            <a:endParaRPr lang="en-US" baseline="0" dirty="0"/>
          </a:p>
          <a:p>
            <a:r>
              <a:rPr lang="en-US" baseline="0" dirty="0"/>
              <a:t>Exterior garage lighting should be placed approximately 12 feet off the ground pointed to the ground.  Aim lighting to reduce dark corners where criminals hide.</a:t>
            </a:r>
          </a:p>
          <a:p>
            <a:endParaRPr lang="en-US" baseline="0" dirty="0"/>
          </a:p>
          <a:p>
            <a:r>
              <a:rPr lang="en-US" dirty="0"/>
              <a:t>Code of Federal Regulations lists a specific requirement of 0.2 foot candles (FC) for lighting protected areas within a perimeter.</a:t>
            </a:r>
            <a:r>
              <a:rPr lang="en-US" baseline="0" dirty="0"/>
              <a:t>  The basic idea for perimeter lighting is .5 FC (equates to 40W bulb in 12x12 room).</a:t>
            </a:r>
          </a:p>
          <a:p>
            <a:endParaRPr lang="en-US" baseline="0" dirty="0"/>
          </a:p>
          <a:p>
            <a:r>
              <a:rPr lang="en-US" baseline="0" dirty="0"/>
              <a:t>Common lighting levels:  </a:t>
            </a:r>
          </a:p>
          <a:p>
            <a:r>
              <a:rPr lang="en-US" baseline="0" dirty="0"/>
              <a:t>Building entrances 5 FC</a:t>
            </a:r>
          </a:p>
          <a:p>
            <a:r>
              <a:rPr lang="en-US" baseline="0" dirty="0"/>
              <a:t>Walkways 1.5 FC</a:t>
            </a:r>
          </a:p>
          <a:p>
            <a:r>
              <a:rPr lang="en-US" baseline="0" dirty="0"/>
              <a:t>Parking garages 5 FC</a:t>
            </a:r>
          </a:p>
          <a:p>
            <a:r>
              <a:rPr lang="en-US" baseline="0" dirty="0"/>
              <a:t>Site landscape 0.5 FC</a:t>
            </a:r>
          </a:p>
          <a:p>
            <a:r>
              <a:rPr lang="en-US" baseline="0" dirty="0"/>
              <a:t>Areas immediately surrounding the building 1 FC</a:t>
            </a:r>
          </a:p>
          <a:p>
            <a:r>
              <a:rPr lang="en-US" baseline="0" dirty="0"/>
              <a:t>Roadways 0.5 FC</a:t>
            </a:r>
          </a:p>
          <a:p>
            <a:r>
              <a:rPr lang="en-US" baseline="0" dirty="0"/>
              <a:t>Lights used for CCTV monitoring  1-2 FC</a:t>
            </a:r>
          </a:p>
          <a:p>
            <a:endParaRPr lang="en-US" baseline="0" dirty="0"/>
          </a:p>
          <a:p>
            <a:r>
              <a:rPr lang="en-US" baseline="0" dirty="0"/>
              <a:t>Infrared illuminators can be used to illuminate a scene for the CCTV systems.</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3A0FB3EE-E4F1-4985-825D-4E3A9C3E3743}" type="slidenum">
              <a:rPr lang="en-US" smtClean="0">
                <a:solidFill>
                  <a:srgbClr val="000000"/>
                </a:solidFill>
              </a:rPr>
              <a:pPr>
                <a:defRPr/>
              </a:pPr>
              <a:t>118</a:t>
            </a:fld>
            <a:endParaRPr lang="en-US" dirty="0">
              <a:solidFill>
                <a:srgbClr val="000000"/>
              </a:solidFill>
            </a:endParaRPr>
          </a:p>
        </p:txBody>
      </p:sp>
    </p:spTree>
    <p:extLst>
      <p:ext uri="{BB962C8B-B14F-4D97-AF65-F5344CB8AC3E}">
        <p14:creationId xmlns:p14="http://schemas.microsoft.com/office/powerpoint/2010/main" val="351696625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8593" name="Rectangle 7"/>
          <p:cNvSpPr>
            <a:spLocks noGrp="1" noChangeArrowheads="1"/>
          </p:cNvSpPr>
          <p:nvPr>
            <p:ph type="sldNum" sz="quarter" idx="5"/>
          </p:nvPr>
        </p:nvSpPr>
        <p:spPr>
          <a:noFill/>
        </p:spPr>
        <p:txBody>
          <a:bodyPr/>
          <a:lstStyle/>
          <a:p>
            <a:fld id="{8430A260-AAD8-4E0E-86B1-423AFFFAE442}" type="slidenum">
              <a:rPr lang="en-US" smtClean="0">
                <a:solidFill>
                  <a:srgbClr val="000000"/>
                </a:solidFill>
                <a:cs typeface="Arial" charset="0"/>
              </a:rPr>
              <a:pPr/>
              <a:t>119</a:t>
            </a:fld>
            <a:endParaRPr lang="en-US" dirty="0">
              <a:solidFill>
                <a:srgbClr val="000000"/>
              </a:solidFill>
              <a:cs typeface="Arial" charset="0"/>
            </a:endParaRPr>
          </a:p>
        </p:txBody>
      </p:sp>
      <p:sp>
        <p:nvSpPr>
          <p:cNvPr id="1518594" name="Rectangle 2"/>
          <p:cNvSpPr>
            <a:spLocks noGrp="1" noRot="1" noChangeAspect="1" noChangeArrowheads="1" noTextEdit="1"/>
          </p:cNvSpPr>
          <p:nvPr>
            <p:ph type="sldImg"/>
          </p:nvPr>
        </p:nvSpPr>
        <p:spPr>
          <a:xfrm>
            <a:off x="844550" y="304800"/>
            <a:ext cx="4826000" cy="2716213"/>
          </a:xfrm>
          <a:ln/>
        </p:spPr>
      </p:sp>
      <p:sp>
        <p:nvSpPr>
          <p:cNvPr id="1518595" name="Rectangle 3"/>
          <p:cNvSpPr>
            <a:spLocks noGrp="1" noChangeArrowheads="1"/>
          </p:cNvSpPr>
          <p:nvPr>
            <p:ph type="body" idx="1"/>
          </p:nvPr>
        </p:nvSpPr>
        <p:spPr>
          <a:xfrm>
            <a:off x="686590" y="3200400"/>
            <a:ext cx="5486400" cy="5399089"/>
          </a:xfrm>
          <a:noFill/>
          <a:ln/>
        </p:spPr>
        <p:txBody>
          <a:bodyPr/>
          <a:lstStyle/>
          <a:p>
            <a:pPr eaLnBrk="1" hangingPunct="1"/>
            <a:r>
              <a:rPr lang="en-US" b="1" dirty="0"/>
              <a:t>Access Control</a:t>
            </a:r>
            <a:r>
              <a:rPr lang="en-US" b="1" baseline="0" dirty="0"/>
              <a:t> Head End</a:t>
            </a:r>
            <a:r>
              <a:rPr lang="en-US" baseline="0" dirty="0"/>
              <a:t>:</a:t>
            </a:r>
          </a:p>
          <a:p>
            <a:pPr marL="171450" indent="-171450" eaLnBrk="1" hangingPunct="1">
              <a:buFont typeface="Arial" panose="020B0604020202020204" pitchFamily="34" charset="0"/>
              <a:buChar char="•"/>
            </a:pPr>
            <a:r>
              <a:rPr lang="en-US" baseline="0" dirty="0"/>
              <a:t>The CPU retains the system-specific programming to allow entry (access) for authorized personnel and deny access to unauthorized personnel</a:t>
            </a:r>
            <a:endParaRPr lang="en-US" dirty="0"/>
          </a:p>
        </p:txBody>
      </p:sp>
    </p:spTree>
    <p:extLst>
      <p:ext uri="{BB962C8B-B14F-4D97-AF65-F5344CB8AC3E}">
        <p14:creationId xmlns:p14="http://schemas.microsoft.com/office/powerpoint/2010/main" val="112317969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8593" name="Rectangle 7"/>
          <p:cNvSpPr>
            <a:spLocks noGrp="1" noChangeArrowheads="1"/>
          </p:cNvSpPr>
          <p:nvPr>
            <p:ph type="sldNum" sz="quarter" idx="5"/>
          </p:nvPr>
        </p:nvSpPr>
        <p:spPr>
          <a:noFill/>
        </p:spPr>
        <p:txBody>
          <a:bodyPr/>
          <a:lstStyle/>
          <a:p>
            <a:fld id="{8430A260-AAD8-4E0E-86B1-423AFFFAE442}" type="slidenum">
              <a:rPr lang="en-US" smtClean="0">
                <a:solidFill>
                  <a:srgbClr val="000000"/>
                </a:solidFill>
                <a:cs typeface="Arial" charset="0"/>
              </a:rPr>
              <a:pPr/>
              <a:t>120</a:t>
            </a:fld>
            <a:endParaRPr lang="en-US" dirty="0">
              <a:solidFill>
                <a:srgbClr val="000000"/>
              </a:solidFill>
              <a:cs typeface="Arial" charset="0"/>
            </a:endParaRPr>
          </a:p>
        </p:txBody>
      </p:sp>
      <p:sp>
        <p:nvSpPr>
          <p:cNvPr id="1518594" name="Rectangle 2"/>
          <p:cNvSpPr>
            <a:spLocks noGrp="1" noRot="1" noChangeAspect="1" noChangeArrowheads="1" noTextEdit="1"/>
          </p:cNvSpPr>
          <p:nvPr>
            <p:ph type="sldImg"/>
          </p:nvPr>
        </p:nvSpPr>
        <p:spPr>
          <a:xfrm>
            <a:off x="844550" y="304800"/>
            <a:ext cx="4826000" cy="2716213"/>
          </a:xfrm>
          <a:ln/>
        </p:spPr>
      </p:sp>
      <p:sp>
        <p:nvSpPr>
          <p:cNvPr id="1518595" name="Rectangle 3"/>
          <p:cNvSpPr>
            <a:spLocks noGrp="1" noChangeArrowheads="1"/>
          </p:cNvSpPr>
          <p:nvPr>
            <p:ph type="body" idx="1"/>
          </p:nvPr>
        </p:nvSpPr>
        <p:spPr>
          <a:xfrm>
            <a:off x="686590" y="3200400"/>
            <a:ext cx="5486400" cy="5399089"/>
          </a:xfrm>
          <a:noFill/>
          <a:ln/>
        </p:spPr>
        <p:txBody>
          <a:bodyPr/>
          <a:lstStyle/>
          <a:p>
            <a:r>
              <a:rPr lang="en-US" sz="1200" b="1" i="0" u="none" strike="noStrike" kern="1200" baseline="0" dirty="0" smtClean="0">
                <a:solidFill>
                  <a:schemeClr val="tx1"/>
                </a:solidFill>
                <a:latin typeface="+mn-lt"/>
                <a:ea typeface="+mn-ea"/>
                <a:cs typeface="+mn-cs"/>
              </a:rPr>
              <a:t>closed-circuit</a:t>
            </a:r>
          </a:p>
          <a:p>
            <a:r>
              <a:rPr lang="en-US" sz="1200" b="1" i="0" u="none" strike="noStrike" kern="1200" baseline="0" dirty="0" smtClean="0">
                <a:solidFill>
                  <a:schemeClr val="tx1"/>
                </a:solidFill>
                <a:latin typeface="+mn-lt"/>
                <a:ea typeface="+mn-ea"/>
                <a:cs typeface="+mn-cs"/>
              </a:rPr>
              <a:t>television (CCTV) </a:t>
            </a:r>
            <a:r>
              <a:rPr lang="en-US" sz="1200" b="0" i="0" u="none" strike="noStrike" kern="1200" baseline="0" dirty="0" smtClean="0">
                <a:solidFill>
                  <a:schemeClr val="tx1"/>
                </a:solidFill>
                <a:latin typeface="+mn-lt"/>
                <a:ea typeface="+mn-ea"/>
                <a:cs typeface="+mn-cs"/>
              </a:rPr>
              <a:t>A security camera system that resides inside an organization’s</a:t>
            </a:r>
          </a:p>
          <a:p>
            <a:r>
              <a:rPr lang="en-US" sz="1200" b="0" i="0" u="none" strike="noStrike" kern="1200" baseline="0" dirty="0" smtClean="0">
                <a:solidFill>
                  <a:schemeClr val="tx1"/>
                </a:solidFill>
                <a:latin typeface="+mn-lt"/>
                <a:ea typeface="+mn-ea"/>
                <a:cs typeface="+mn-cs"/>
              </a:rPr>
              <a:t>facility and is usually connected to monitors for the security guards to view as well</a:t>
            </a:r>
          </a:p>
          <a:p>
            <a:r>
              <a:rPr lang="en-US" sz="1200" b="0" i="0" u="none" strike="noStrike" kern="1200" baseline="0" dirty="0" smtClean="0">
                <a:solidFill>
                  <a:schemeClr val="tx1"/>
                </a:solidFill>
                <a:latin typeface="+mn-lt"/>
                <a:ea typeface="+mn-ea"/>
                <a:cs typeface="+mn-cs"/>
              </a:rPr>
              <a:t>as to a recording device. Typically deployed with its own isolated cabling rather than being</a:t>
            </a:r>
          </a:p>
          <a:p>
            <a:r>
              <a:rPr lang="en-US" sz="1200" b="0" i="0" u="none" strike="noStrike" kern="1200" baseline="0" dirty="0" smtClean="0">
                <a:solidFill>
                  <a:schemeClr val="tx1"/>
                </a:solidFill>
                <a:latin typeface="+mn-lt"/>
                <a:ea typeface="+mn-ea"/>
                <a:cs typeface="+mn-cs"/>
              </a:rPr>
              <a:t>integrated into the IP network (as is the case with IP, web, or typical security cameras).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b="1" dirty="0" smtClean="0"/>
          </a:p>
          <a:p>
            <a:pPr lvl="0"/>
            <a:endParaRPr lang="en-US" b="1" dirty="0" smtClean="0"/>
          </a:p>
          <a:p>
            <a:pPr lvl="0"/>
            <a:r>
              <a:rPr lang="en-US" b="1" dirty="0" smtClean="0"/>
              <a:t>Surveillance</a:t>
            </a:r>
            <a:endParaRPr lang="en-US" b="1" dirty="0"/>
          </a:p>
          <a:p>
            <a:pPr marL="171450" lvl="0" indent="-171450">
              <a:buFont typeface="Arial" panose="020B0604020202020204" pitchFamily="34" charset="0"/>
              <a:buChar char="•"/>
            </a:pPr>
            <a:r>
              <a:rPr lang="en-US" dirty="0"/>
              <a:t>Gives</a:t>
            </a:r>
            <a:r>
              <a:rPr lang="en-US" baseline="0" dirty="0"/>
              <a:t> the viewer the capability to be made aware of or view visual events at multiple locations from a centralized remote viewing area</a:t>
            </a:r>
          </a:p>
          <a:p>
            <a:pPr marL="171450" lvl="0" indent="-171450">
              <a:buFont typeface="Arial" panose="020B0604020202020204" pitchFamily="34" charset="0"/>
              <a:buChar char="•"/>
            </a:pPr>
            <a:endParaRPr lang="en-US" dirty="0"/>
          </a:p>
          <a:p>
            <a:pPr lvl="0"/>
            <a:r>
              <a:rPr lang="en-US" b="1" dirty="0"/>
              <a:t>Assessment</a:t>
            </a:r>
          </a:p>
          <a:p>
            <a:pPr marL="171450" lvl="0" indent="-171450">
              <a:buFont typeface="Arial" panose="020B0604020202020204" pitchFamily="34" charset="0"/>
              <a:buChar char="•"/>
            </a:pPr>
            <a:r>
              <a:rPr lang="en-US" dirty="0"/>
              <a:t>Alarm events can be assessed</a:t>
            </a:r>
            <a:r>
              <a:rPr lang="en-US" baseline="0" dirty="0"/>
              <a:t> and allow the security professional to make a determination as to what type of response may or may not be required</a:t>
            </a:r>
          </a:p>
          <a:p>
            <a:pPr marL="171450" lvl="0" indent="-171450">
              <a:buFont typeface="Arial" panose="020B0604020202020204" pitchFamily="34" charset="0"/>
              <a:buChar char="•"/>
            </a:pPr>
            <a:endParaRPr lang="en-US" dirty="0"/>
          </a:p>
          <a:p>
            <a:pPr lvl="0"/>
            <a:r>
              <a:rPr lang="en-US" b="1" dirty="0"/>
              <a:t>Deterrence</a:t>
            </a:r>
          </a:p>
          <a:p>
            <a:pPr marL="171450" lvl="0" indent="-171450">
              <a:buFont typeface="Arial" panose="020B0604020202020204" pitchFamily="34" charset="0"/>
              <a:buChar char="•"/>
            </a:pPr>
            <a:r>
              <a:rPr lang="en-US" dirty="0"/>
              <a:t>May</a:t>
            </a:r>
            <a:r>
              <a:rPr lang="en-US" baseline="0" dirty="0"/>
              <a:t> deter burglary, vandalism, or intrusion due to fear of discovery and prosecution</a:t>
            </a:r>
          </a:p>
          <a:p>
            <a:pPr marL="171450" lvl="0" indent="-171450">
              <a:buFont typeface="Arial" panose="020B0604020202020204" pitchFamily="34" charset="0"/>
              <a:buChar char="•"/>
            </a:pPr>
            <a:endParaRPr lang="en-US" dirty="0"/>
          </a:p>
          <a:p>
            <a:pPr lvl="0"/>
            <a:r>
              <a:rPr lang="en-US" b="1" dirty="0"/>
              <a:t>Evidentiary Archives</a:t>
            </a:r>
          </a:p>
          <a:p>
            <a:pPr marL="171450" lvl="0" indent="-171450">
              <a:buFont typeface="Arial" panose="020B0604020202020204" pitchFamily="34" charset="0"/>
              <a:buChar char="•"/>
            </a:pPr>
            <a:r>
              <a:rPr lang="en-US" dirty="0"/>
              <a:t>Archived images</a:t>
            </a:r>
            <a:r>
              <a:rPr lang="en-US" baseline="0" dirty="0"/>
              <a:t> may be helpful in the identification and prosecution of trespassers, vandals and other intruders</a:t>
            </a:r>
            <a:endParaRPr lang="en-US" dirty="0"/>
          </a:p>
        </p:txBody>
      </p:sp>
    </p:spTree>
    <p:extLst>
      <p:ext uri="{BB962C8B-B14F-4D97-AF65-F5344CB8AC3E}">
        <p14:creationId xmlns:p14="http://schemas.microsoft.com/office/powerpoint/2010/main" val="412040665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8593" name="Rectangle 7"/>
          <p:cNvSpPr>
            <a:spLocks noGrp="1" noChangeArrowheads="1"/>
          </p:cNvSpPr>
          <p:nvPr>
            <p:ph type="sldNum" sz="quarter" idx="5"/>
          </p:nvPr>
        </p:nvSpPr>
        <p:spPr>
          <a:noFill/>
        </p:spPr>
        <p:txBody>
          <a:bodyPr/>
          <a:lstStyle/>
          <a:p>
            <a:fld id="{8430A260-AAD8-4E0E-86B1-423AFFFAE442}" type="slidenum">
              <a:rPr lang="en-US" smtClean="0">
                <a:solidFill>
                  <a:srgbClr val="000000"/>
                </a:solidFill>
                <a:cs typeface="Arial" charset="0"/>
              </a:rPr>
              <a:pPr/>
              <a:t>121</a:t>
            </a:fld>
            <a:endParaRPr lang="en-US" dirty="0">
              <a:solidFill>
                <a:srgbClr val="000000"/>
              </a:solidFill>
              <a:cs typeface="Arial" charset="0"/>
            </a:endParaRPr>
          </a:p>
        </p:txBody>
      </p:sp>
      <p:sp>
        <p:nvSpPr>
          <p:cNvPr id="1518594" name="Rectangle 2"/>
          <p:cNvSpPr>
            <a:spLocks noGrp="1" noRot="1" noChangeAspect="1" noChangeArrowheads="1" noTextEdit="1"/>
          </p:cNvSpPr>
          <p:nvPr>
            <p:ph type="sldImg"/>
          </p:nvPr>
        </p:nvSpPr>
        <p:spPr>
          <a:xfrm>
            <a:off x="844550" y="304800"/>
            <a:ext cx="4826000" cy="2716213"/>
          </a:xfrm>
          <a:ln/>
        </p:spPr>
      </p:sp>
      <p:sp>
        <p:nvSpPr>
          <p:cNvPr id="1518595" name="Rectangle 3"/>
          <p:cNvSpPr>
            <a:spLocks noGrp="1" noChangeArrowheads="1"/>
          </p:cNvSpPr>
          <p:nvPr>
            <p:ph type="body" idx="1"/>
          </p:nvPr>
        </p:nvSpPr>
        <p:spPr>
          <a:xfrm>
            <a:off x="686590" y="3200400"/>
            <a:ext cx="5486400" cy="5399089"/>
          </a:xfrm>
          <a:noFill/>
          <a:ln/>
        </p:spPr>
        <p:txBody>
          <a:bodyPr/>
          <a:lstStyle/>
          <a:p>
            <a:pPr eaLnBrk="1" hangingPunct="1">
              <a:buFontTx/>
              <a:buChar char="-"/>
            </a:pPr>
            <a:r>
              <a:rPr lang="en-US" dirty="0"/>
              <a:t>Positioning of cameras at an adequate height to avoid physical attack</a:t>
            </a:r>
          </a:p>
          <a:p>
            <a:pPr eaLnBrk="1" hangingPunct="1">
              <a:buFontTx/>
              <a:buChar char="-"/>
            </a:pPr>
            <a:r>
              <a:rPr lang="en-US" dirty="0"/>
              <a:t>Appropriately distributed to exclude any blind areas between each camera range</a:t>
            </a:r>
          </a:p>
          <a:p>
            <a:pPr marL="0" marR="0" indent="0" algn="l" defTabSz="914400" rtl="0" eaLnBrk="1" fontAlgn="base" latinLnBrk="0" hangingPunct="1">
              <a:lnSpc>
                <a:spcPct val="100000"/>
              </a:lnSpc>
              <a:spcBef>
                <a:spcPct val="30000"/>
              </a:spcBef>
              <a:spcAft>
                <a:spcPct val="0"/>
              </a:spcAft>
              <a:buClrTx/>
              <a:buSzTx/>
              <a:buFontTx/>
              <a:buChar char="-"/>
              <a:tabLst/>
              <a:defRPr/>
            </a:pPr>
            <a:r>
              <a:rPr lang="en-US" dirty="0"/>
              <a:t>Adequate lighting in all condition.  Black and white cameras are more sensitive for night viewing.  Color</a:t>
            </a:r>
            <a:r>
              <a:rPr lang="en-US" baseline="0" dirty="0"/>
              <a:t> cameras require more light.  Color works down to 1.5 foot-candles of light.  Standard black and white can work down to .5 foot-candles.</a:t>
            </a:r>
            <a:endParaRPr lang="en-US" dirty="0"/>
          </a:p>
          <a:p>
            <a:pPr eaLnBrk="1" hangingPunct="1">
              <a:buFontTx/>
              <a:buChar char="-"/>
            </a:pPr>
            <a:r>
              <a:rPr lang="en-US" dirty="0"/>
              <a:t>Appropriate lenses (fixed or zoom) and ability to PTZ.  Always use auto iris for outdoor cameras.</a:t>
            </a:r>
            <a:r>
              <a:rPr lang="en-US" baseline="0" dirty="0"/>
              <a:t> Always set the focus in low light with auto-iris cameras.  Special dark focus filters (neutral density) reduce lighting by one or more stops of exposure.</a:t>
            </a:r>
          </a:p>
          <a:p>
            <a:pPr eaLnBrk="1" hangingPunct="1">
              <a:buFontTx/>
              <a:buChar char="-"/>
            </a:pPr>
            <a:r>
              <a:rPr lang="en-US" baseline="0" dirty="0"/>
              <a:t>Point cameras away from the sun and capture as little sky in frame as it messes with contrast.  Best is to mount camera high and point down.</a:t>
            </a:r>
            <a:endParaRPr lang="en-US" dirty="0"/>
          </a:p>
          <a:p>
            <a:pPr eaLnBrk="1" hangingPunct="1">
              <a:buFontTx/>
              <a:buChar char="-"/>
            </a:pPr>
            <a:r>
              <a:rPr lang="en-US" dirty="0"/>
              <a:t>Ability to be recorded</a:t>
            </a:r>
          </a:p>
          <a:p>
            <a:pPr eaLnBrk="1" hangingPunct="1">
              <a:buFontTx/>
              <a:buChar char="-"/>
            </a:pPr>
            <a:r>
              <a:rPr lang="en-US" dirty="0"/>
              <a:t>Having the camera system tied into the alarm system (having cameras automatically point to area affected by alarm)</a:t>
            </a:r>
          </a:p>
          <a:p>
            <a:pPr eaLnBrk="1" hangingPunct="1">
              <a:buFontTx/>
              <a:buChar char="-"/>
            </a:pPr>
            <a:r>
              <a:rPr lang="en-US" dirty="0"/>
              <a:t>Regular servicing of moving parts, and ensuring that lenses remain clean</a:t>
            </a:r>
          </a:p>
          <a:p>
            <a:pPr eaLnBrk="1" hangingPunct="1">
              <a:buFontTx/>
              <a:buChar char="-"/>
            </a:pPr>
            <a:r>
              <a:rPr lang="en-US" dirty="0"/>
              <a:t>Human intervention (monitoring / watching the video)</a:t>
            </a:r>
          </a:p>
          <a:p>
            <a:pPr eaLnBrk="1" hangingPunct="1">
              <a:buFontTx/>
              <a:buChar char="-"/>
            </a:pPr>
            <a:r>
              <a:rPr lang="en-US" dirty="0"/>
              <a:t>Color cameras offer more information</a:t>
            </a:r>
          </a:p>
          <a:p>
            <a:pPr eaLnBrk="1" hangingPunct="1">
              <a:buFontTx/>
              <a:buChar char="-"/>
            </a:pPr>
            <a:r>
              <a:rPr lang="en-US" dirty="0"/>
              <a:t>Dome cameras are cheaper</a:t>
            </a:r>
            <a:r>
              <a:rPr lang="en-US" baseline="0" dirty="0"/>
              <a:t> versions of PTZ cameras as the installation is usually easier.</a:t>
            </a:r>
          </a:p>
          <a:p>
            <a:pPr eaLnBrk="1" hangingPunct="1">
              <a:buFontTx/>
              <a:buChar char="-"/>
            </a:pPr>
            <a:r>
              <a:rPr lang="en-US" baseline="0" dirty="0"/>
              <a:t>IP cameras capture images digitally.  Data is transmitted via the LAN to a video server</a:t>
            </a:r>
            <a:r>
              <a:rPr lang="en-US" u="sng" baseline="0" dirty="0"/>
              <a:t>.  IP cameras are the least secure CCTV system</a:t>
            </a:r>
            <a:r>
              <a:rPr lang="en-US" baseline="0" dirty="0"/>
              <a:t>.</a:t>
            </a:r>
          </a:p>
          <a:p>
            <a:pPr eaLnBrk="1" hangingPunct="1"/>
            <a:r>
              <a:rPr lang="en-US" dirty="0"/>
              <a:t>Detective Control</a:t>
            </a:r>
          </a:p>
          <a:p>
            <a:pPr eaLnBrk="1" hangingPunct="1"/>
            <a:endParaRPr lang="en-US" dirty="0"/>
          </a:p>
          <a:p>
            <a:pPr eaLnBrk="1" hangingPunct="1"/>
            <a:r>
              <a:rPr lang="en-US" dirty="0"/>
              <a:t>SURVEILLANCE versus IDENTIFICATION</a:t>
            </a:r>
          </a:p>
          <a:p>
            <a:pPr marL="628650" lvl="1" indent="-171450" eaLnBrk="1" hangingPunct="1">
              <a:buFont typeface="Wingdings" panose="05000000000000000000" pitchFamily="2" charset="2"/>
              <a:buChar char="§"/>
            </a:pPr>
            <a:r>
              <a:rPr lang="en-US" dirty="0"/>
              <a:t>Surveillance:  cheap but little evidence value</a:t>
            </a:r>
          </a:p>
          <a:p>
            <a:pPr marL="628650" lvl="1" indent="-171450" eaLnBrk="1" hangingPunct="1">
              <a:buFont typeface="Wingdings" panose="05000000000000000000" pitchFamily="2" charset="2"/>
              <a:buChar char="§"/>
            </a:pPr>
            <a:r>
              <a:rPr lang="en-US" dirty="0"/>
              <a:t>Identification:  expensive and higher evidence value</a:t>
            </a:r>
          </a:p>
          <a:p>
            <a:pPr eaLnBrk="1" hangingPunct="1"/>
            <a:endParaRPr lang="en-US" dirty="0"/>
          </a:p>
          <a:p>
            <a:pPr eaLnBrk="1" hangingPunct="1"/>
            <a:endParaRPr lang="en-US" dirty="0"/>
          </a:p>
        </p:txBody>
      </p:sp>
    </p:spTree>
    <p:extLst>
      <p:ext uri="{BB962C8B-B14F-4D97-AF65-F5344CB8AC3E}">
        <p14:creationId xmlns:p14="http://schemas.microsoft.com/office/powerpoint/2010/main" val="373571010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6065" name="Rectangle 7"/>
          <p:cNvSpPr>
            <a:spLocks noGrp="1" noChangeArrowheads="1"/>
          </p:cNvSpPr>
          <p:nvPr>
            <p:ph type="sldNum" sz="quarter" idx="5"/>
          </p:nvPr>
        </p:nvSpPr>
        <p:spPr>
          <a:noFill/>
        </p:spPr>
        <p:txBody>
          <a:bodyPr/>
          <a:lstStyle/>
          <a:p>
            <a:fld id="{2335A25E-F2DA-4660-86C8-949F85F47913}" type="slidenum">
              <a:rPr lang="en-US" smtClean="0">
                <a:solidFill>
                  <a:srgbClr val="000000"/>
                </a:solidFill>
                <a:cs typeface="Arial" charset="0"/>
              </a:rPr>
              <a:pPr/>
              <a:t>122</a:t>
            </a:fld>
            <a:endParaRPr lang="en-US" dirty="0">
              <a:solidFill>
                <a:srgbClr val="000000"/>
              </a:solidFill>
              <a:cs typeface="Arial" charset="0"/>
            </a:endParaRPr>
          </a:p>
        </p:txBody>
      </p:sp>
      <p:sp>
        <p:nvSpPr>
          <p:cNvPr id="1496066" name="Rectangle 2"/>
          <p:cNvSpPr>
            <a:spLocks noGrp="1" noRot="1" noChangeAspect="1" noChangeArrowheads="1" noTextEdit="1"/>
          </p:cNvSpPr>
          <p:nvPr>
            <p:ph type="sldImg"/>
          </p:nvPr>
        </p:nvSpPr>
        <p:spPr>
          <a:ln/>
        </p:spPr>
      </p:sp>
      <p:sp>
        <p:nvSpPr>
          <p:cNvPr id="1496067" name="Rectangle 3"/>
          <p:cNvSpPr>
            <a:spLocks noGrp="1" noChangeArrowheads="1"/>
          </p:cNvSpPr>
          <p:nvPr>
            <p:ph type="body" idx="1"/>
          </p:nvPr>
        </p:nvSpPr>
        <p:spPr>
          <a:noFill/>
          <a:ln/>
        </p:spPr>
        <p:txBody>
          <a:bodyPr/>
          <a:lstStyle/>
          <a:p>
            <a:pPr eaLnBrk="1" hangingPunct="1"/>
            <a:r>
              <a:rPr lang="en-US" sz="1000" dirty="0"/>
              <a:t>Guard post: may include vehicle gates control, patrols of perimeters, staff and visitor car parks, buildings, vehicle inspections, and monitoring of CCTV. </a:t>
            </a:r>
          </a:p>
          <a:p>
            <a:pPr eaLnBrk="1" hangingPunct="1"/>
            <a:r>
              <a:rPr lang="en-US" sz="1000" dirty="0"/>
              <a:t>Checking and escorting visitors on Site: Ability to identify and account for visitors on site.  Hackers have used social engineering to enter sites.</a:t>
            </a:r>
          </a:p>
          <a:p>
            <a:pPr eaLnBrk="1" hangingPunct="1"/>
            <a:r>
              <a:rPr lang="en-US" sz="1000" dirty="0"/>
              <a:t>The design and configuration of work areas and visitor areas should be carefully considered.  There should not be equal access to all locations within a facility.  </a:t>
            </a:r>
          </a:p>
          <a:p>
            <a:pPr eaLnBrk="1" hangingPunct="1"/>
            <a:r>
              <a:rPr lang="en-US" sz="1000" dirty="0"/>
              <a:t>	Valuable and confidential assets should be located in t he heart or center of the building</a:t>
            </a:r>
          </a:p>
          <a:p>
            <a:pPr eaLnBrk="1" hangingPunct="1"/>
            <a:endParaRPr lang="en-US" sz="1000" dirty="0"/>
          </a:p>
          <a:p>
            <a:pPr eaLnBrk="1" hangingPunct="1"/>
            <a:r>
              <a:rPr lang="en-US" sz="1000" dirty="0"/>
              <a:t>Managing deliveries to the Site: individual buildings on the site may need differing levels of security.</a:t>
            </a:r>
          </a:p>
          <a:p>
            <a:pPr eaLnBrk="1" hangingPunct="1"/>
            <a:r>
              <a:rPr lang="en-US" sz="1000" dirty="0"/>
              <a:t>GUARDS are a dynamic control as they are dual functioned.  They can protect and perform duties.  They are usually attacked via social engineering	</a:t>
            </a:r>
          </a:p>
          <a:p>
            <a:pPr eaLnBrk="1" hangingPunct="1"/>
            <a:r>
              <a:rPr lang="en-US" sz="1000" dirty="0"/>
              <a:t>Protect guard and check points by employing glare control (lighting).</a:t>
            </a:r>
          </a:p>
          <a:p>
            <a:pPr eaLnBrk="1" hangingPunct="1"/>
            <a:r>
              <a:rPr lang="en-US" sz="1000" dirty="0"/>
              <a:t>Guards are</a:t>
            </a:r>
            <a:r>
              <a:rPr lang="en-US" sz="1000" baseline="0" dirty="0"/>
              <a:t> also known as security officers</a:t>
            </a:r>
            <a:endParaRPr lang="en-US" sz="1000" dirty="0"/>
          </a:p>
          <a:p>
            <a:pPr eaLnBrk="1" hangingPunct="1"/>
            <a:endParaRPr lang="en-US" sz="1000" dirty="0"/>
          </a:p>
          <a:p>
            <a:pPr eaLnBrk="1" hangingPunct="1"/>
            <a:r>
              <a:rPr lang="en-US" sz="1000" dirty="0"/>
              <a:t>DOGS are good for guarding rigid turf.  They are both a deterrent and detective means.  They do present a legal liability.  Most professionally trained guard dogs only corner an intruder but will attack if the intruder flees.</a:t>
            </a:r>
          </a:p>
          <a:p>
            <a:pPr eaLnBrk="1" hangingPunct="1"/>
            <a:endParaRPr lang="en-US" sz="1000" dirty="0"/>
          </a:p>
          <a:p>
            <a:pPr eaLnBrk="1" hangingPunct="1"/>
            <a:r>
              <a:rPr lang="en-US" sz="1000" dirty="0"/>
              <a:t>Source: Edited by Tipton, Harold F. and Kevin Henry. Official (ISC)2 guide to the CISSP® CBK ® Boca Raton: Auerbach Publications, 2007  Hansford, Paul, Domain 4 Physical (Environmental) Security Hansford, Paul, Domain 4 Physical (Environmental) Security pages   288 - 290</a:t>
            </a:r>
          </a:p>
        </p:txBody>
      </p:sp>
    </p:spTree>
    <p:extLst>
      <p:ext uri="{BB962C8B-B14F-4D97-AF65-F5344CB8AC3E}">
        <p14:creationId xmlns:p14="http://schemas.microsoft.com/office/powerpoint/2010/main" val="275531777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smtClean="0"/>
              <a:t>Demarc</a:t>
            </a:r>
            <a:r>
              <a:rPr lang="en-US" dirty="0"/>
              <a:t>:</a:t>
            </a:r>
          </a:p>
          <a:p>
            <a:pPr marL="171450" indent="-171450">
              <a:buFont typeface="Arial" panose="020B0604020202020204" pitchFamily="34" charset="0"/>
              <a:buChar char="•"/>
            </a:pPr>
            <a:r>
              <a:rPr lang="en-US" dirty="0"/>
              <a:t>The place where the Internet Service Provider responsibility ends and the customer’s begins is called the demarcation point</a:t>
            </a:r>
          </a:p>
          <a:p>
            <a:pPr marL="171450" indent="-171450">
              <a:buFont typeface="Arial" panose="020B0604020202020204" pitchFamily="34" charset="0"/>
              <a:buChar char="•"/>
            </a:pPr>
            <a:r>
              <a:rPr lang="en-US" dirty="0"/>
              <a:t>Access to the demarc point can jeopardize confidentiality, integrity, and availability</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Segregated demarcs is advisable for higher security areas</a:t>
            </a:r>
          </a:p>
          <a:p>
            <a:endParaRPr lang="en-US" dirty="0"/>
          </a:p>
        </p:txBody>
      </p:sp>
      <p:sp>
        <p:nvSpPr>
          <p:cNvPr id="4" name="Slide Number Placeholder 3"/>
          <p:cNvSpPr>
            <a:spLocks noGrp="1"/>
          </p:cNvSpPr>
          <p:nvPr>
            <p:ph type="sldNum" sz="quarter" idx="10"/>
          </p:nvPr>
        </p:nvSpPr>
        <p:spPr/>
        <p:txBody>
          <a:bodyPr/>
          <a:lstStyle/>
          <a:p>
            <a:fld id="{4C31D66F-C936-42B3-ABB8-5B88B02CBD6C}" type="slidenum">
              <a:rPr lang="en-US" smtClean="0"/>
              <a:t>124</a:t>
            </a:fld>
            <a:endParaRPr lang="en-US" dirty="0"/>
          </a:p>
        </p:txBody>
      </p:sp>
    </p:spTree>
    <p:extLst>
      <p:ext uri="{BB962C8B-B14F-4D97-AF65-F5344CB8AC3E}">
        <p14:creationId xmlns:p14="http://schemas.microsoft.com/office/powerpoint/2010/main" val="184786065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55000" lnSpcReduction="20000"/>
          </a:bodyPr>
          <a:lstStyle/>
          <a:p>
            <a:pPr marL="0" indent="0" eaLnBrk="1" hangingPunct="1">
              <a:spcBef>
                <a:spcPts val="0"/>
              </a:spcBef>
              <a:buFont typeface="Arial" panose="020B0604020202020204" pitchFamily="34" charset="0"/>
              <a:buNone/>
            </a:pPr>
            <a:endParaRPr lang="en-US" sz="1200" b="1" u="none"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u="none" dirty="0"/>
              <a:t>Balanced Magnetic Switch </a:t>
            </a:r>
            <a:r>
              <a:rPr lang="en-US" sz="1200" b="0" dirty="0"/>
              <a:t>operates similar to electric circuit but uses magnets</a:t>
            </a:r>
            <a:r>
              <a:rPr lang="en-US" sz="1200" b="0" baseline="0" dirty="0"/>
              <a:t> or a mechanical contact to determine if an alarm signal is initiated</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baseline="0"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baseline="0" dirty="0"/>
              <a:t>Motion Action Cameras:</a:t>
            </a:r>
            <a:endParaRPr lang="en-US" dirty="0"/>
          </a:p>
          <a:p>
            <a:pPr marL="0" indent="0" eaLnBrk="1" hangingPunct="1">
              <a:spcBef>
                <a:spcPts val="0"/>
              </a:spcBef>
              <a:buFont typeface="Arial" panose="020B0604020202020204" pitchFamily="34" charset="0"/>
              <a:buNone/>
            </a:pPr>
            <a:r>
              <a:rPr lang="en-US" sz="1200" b="0" u="none" dirty="0"/>
              <a:t>Uses</a:t>
            </a:r>
            <a:r>
              <a:rPr lang="en-US" sz="1200" b="0" u="none" baseline="0" dirty="0"/>
              <a:t> a fixed camera with a video motion feature</a:t>
            </a:r>
          </a:p>
          <a:p>
            <a:pPr marL="0" indent="0" eaLnBrk="1" hangingPunct="1">
              <a:spcBef>
                <a:spcPts val="0"/>
              </a:spcBef>
              <a:buFont typeface="Arial" panose="020B0604020202020204" pitchFamily="34" charset="0"/>
              <a:buNone/>
            </a:pPr>
            <a:r>
              <a:rPr lang="en-US" sz="1200" b="0" u="none" baseline="0" dirty="0"/>
              <a:t>It can be activated upon motion (i.e. a door being opened) and can give a control center operator a detailed video of actual events during alarm activation</a:t>
            </a:r>
            <a:endParaRPr lang="en-US" sz="1200" b="0" u="none" dirty="0"/>
          </a:p>
          <a:p>
            <a:pPr marL="0" indent="0" eaLnBrk="1" hangingPunct="1">
              <a:spcBef>
                <a:spcPts val="0"/>
              </a:spcBef>
              <a:buFont typeface="Arial" panose="020B0604020202020204" pitchFamily="34" charset="0"/>
              <a:buNone/>
            </a:pPr>
            <a:endParaRPr lang="en-US" sz="1200" b="1" u="none"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u="none" dirty="0"/>
              <a:t>Acoustical</a:t>
            </a:r>
            <a:r>
              <a:rPr lang="en-US" sz="1200" b="1" u="none" baseline="0" dirty="0"/>
              <a:t> detection system</a:t>
            </a:r>
            <a:r>
              <a:rPr lang="en-US" sz="1200" b="0" u="none" baseline="0" dirty="0"/>
              <a:t>: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u="none" baseline="0" dirty="0"/>
              <a:t>Uses passive listening devices (i.e. microphones on floors, walls, ceilings) to monitor building spaces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u="none" baseline="0" dirty="0"/>
              <a:t>Is usually tied into a password-protected building entry control system</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u="none" baseline="0" dirty="0"/>
              <a:t>Will trigger an alarm if sound is detected</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b="0" u="none" baseline="0" dirty="0"/>
              <a:t>May pick up false noises (i.e. HVAC system)</a:t>
            </a:r>
          </a:p>
          <a:p>
            <a:pPr marL="0" indent="0" eaLnBrk="1" hangingPunct="1">
              <a:spcBef>
                <a:spcPts val="0"/>
              </a:spcBef>
              <a:buFont typeface="Arial" panose="020B0604020202020204" pitchFamily="34" charset="0"/>
              <a:buNone/>
            </a:pPr>
            <a:endParaRPr lang="en-US" sz="1200" b="1" u="none" dirty="0"/>
          </a:p>
          <a:p>
            <a:pPr marL="0" indent="0" eaLnBrk="1" hangingPunct="1">
              <a:spcBef>
                <a:spcPts val="0"/>
              </a:spcBef>
              <a:buFont typeface="Arial" panose="020B0604020202020204" pitchFamily="34" charset="0"/>
              <a:buNone/>
            </a:pPr>
            <a:r>
              <a:rPr lang="en-US" sz="1200" b="1" u="none" dirty="0"/>
              <a:t>Infrared Linear Beam Sensors:</a:t>
            </a:r>
          </a:p>
          <a:p>
            <a:pPr marL="171450" indent="-171450" eaLnBrk="1" hangingPunct="1">
              <a:spcBef>
                <a:spcPts val="0"/>
              </a:spcBef>
              <a:buFont typeface="Arial" panose="020B0604020202020204" pitchFamily="34" charset="0"/>
              <a:buChar char="•"/>
            </a:pPr>
            <a:r>
              <a:rPr lang="en-US" sz="1200" b="0" u="none" baseline="0" dirty="0"/>
              <a:t>A focused IR light beam is projected from an emitter and bounced off of a reflector that is placed on the other side of the detection area</a:t>
            </a:r>
          </a:p>
          <a:p>
            <a:pPr marL="171450" indent="-171450" eaLnBrk="1" hangingPunct="1">
              <a:spcBef>
                <a:spcPts val="0"/>
              </a:spcBef>
              <a:buFont typeface="Arial" panose="020B0604020202020204" pitchFamily="34" charset="0"/>
              <a:buChar char="•"/>
            </a:pPr>
            <a:r>
              <a:rPr lang="en-US" sz="1200" b="0" u="none" baseline="0" dirty="0"/>
              <a:t>Alarm triggers when the beam is broken</a:t>
            </a:r>
          </a:p>
          <a:p>
            <a:pPr marL="171450" indent="-171450" eaLnBrk="1" hangingPunct="1">
              <a:spcBef>
                <a:spcPts val="0"/>
              </a:spcBef>
              <a:buFont typeface="Arial" panose="020B0604020202020204" pitchFamily="34" charset="0"/>
              <a:buChar char="•"/>
            </a:pPr>
            <a:r>
              <a:rPr lang="en-US" sz="1200" b="0" u="none" baseline="0" dirty="0"/>
              <a:t>Used in garage door sensors</a:t>
            </a:r>
            <a:endParaRPr lang="en-US" sz="1200" b="0" u="none" dirty="0"/>
          </a:p>
          <a:p>
            <a:pPr marL="0" indent="0" eaLnBrk="1" hangingPunct="1">
              <a:spcBef>
                <a:spcPts val="0"/>
              </a:spcBef>
              <a:buFont typeface="Arial" panose="020B0604020202020204" pitchFamily="34" charset="0"/>
              <a:buNone/>
            </a:pPr>
            <a:endParaRPr lang="en-US" sz="1200" b="1" u="none" dirty="0"/>
          </a:p>
          <a:p>
            <a:pPr marL="0" indent="0" eaLnBrk="1" hangingPunct="1">
              <a:spcBef>
                <a:spcPts val="0"/>
              </a:spcBef>
              <a:buFont typeface="Arial" panose="020B0604020202020204" pitchFamily="34" charset="0"/>
              <a:buNone/>
            </a:pPr>
            <a:r>
              <a:rPr lang="en-US" sz="1200" b="1" u="none" dirty="0"/>
              <a:t>Passive Infrared Detector (PID)</a:t>
            </a:r>
            <a:r>
              <a:rPr lang="en-US" sz="1200" u="none" dirty="0"/>
              <a:t>: </a:t>
            </a:r>
          </a:p>
          <a:p>
            <a:pPr marL="171450" indent="-171450" eaLnBrk="1" hangingPunct="1">
              <a:spcBef>
                <a:spcPts val="0"/>
              </a:spcBef>
              <a:buFont typeface="Arial" panose="020B0604020202020204" pitchFamily="34" charset="0"/>
              <a:buChar char="•"/>
            </a:pPr>
            <a:r>
              <a:rPr lang="en-US" sz="1200" u="none" dirty="0"/>
              <a:t>One</a:t>
            </a:r>
            <a:r>
              <a:rPr lang="en-US" sz="1200" u="none" baseline="0" dirty="0"/>
              <a:t> of the most common volumetric intrusion detection sensors</a:t>
            </a:r>
          </a:p>
          <a:p>
            <a:pPr marL="171450" indent="-171450" eaLnBrk="1" hangingPunct="1">
              <a:spcBef>
                <a:spcPts val="0"/>
              </a:spcBef>
              <a:buFont typeface="Arial" panose="020B0604020202020204" pitchFamily="34" charset="0"/>
              <a:buChar char="•"/>
            </a:pPr>
            <a:r>
              <a:rPr lang="en-US" sz="1200" u="none" baseline="0" dirty="0"/>
              <a:t>Picks up heat signatures </a:t>
            </a:r>
          </a:p>
          <a:p>
            <a:pPr marL="171450" indent="-171450" eaLnBrk="1" hangingPunct="1">
              <a:spcBef>
                <a:spcPts val="0"/>
              </a:spcBef>
              <a:buFont typeface="Arial" panose="020B0604020202020204" pitchFamily="34" charset="0"/>
              <a:buChar char="•"/>
            </a:pPr>
            <a:r>
              <a:rPr lang="en-US" sz="1200" u="none" baseline="0" dirty="0"/>
              <a:t>Works best in a stable, environmentally controlled space</a:t>
            </a:r>
          </a:p>
          <a:p>
            <a:pPr marL="171450" indent="-171450" eaLnBrk="1" hangingPunct="1">
              <a:spcBef>
                <a:spcPts val="0"/>
              </a:spcBef>
              <a:buFont typeface="Arial" panose="020B0604020202020204" pitchFamily="34" charset="0"/>
              <a:buChar char="•"/>
            </a:pPr>
            <a:r>
              <a:rPr lang="en-US" sz="1200" u="none" baseline="0" dirty="0"/>
              <a:t>Often used in an automatic request to exit (REX) device for magnetically locked doors</a:t>
            </a:r>
          </a:p>
          <a:p>
            <a:pPr marL="171450" indent="-171450" eaLnBrk="1" hangingPunct="1">
              <a:spcBef>
                <a:spcPts val="0"/>
              </a:spcBef>
              <a:buFont typeface="Arial" panose="020B0604020202020204" pitchFamily="34" charset="0"/>
              <a:buChar char="•"/>
            </a:pPr>
            <a:r>
              <a:rPr lang="en-US" sz="1200" u="none" baseline="0" dirty="0"/>
              <a:t>Uses an alarm reduction technology:</a:t>
            </a:r>
          </a:p>
          <a:p>
            <a:pPr marL="628650" lvl="1" indent="-171450" eaLnBrk="1" hangingPunct="1">
              <a:spcBef>
                <a:spcPts val="0"/>
              </a:spcBef>
              <a:buFont typeface="Wingdings" panose="05000000000000000000" pitchFamily="2" charset="2"/>
              <a:buChar char="§"/>
            </a:pPr>
            <a:r>
              <a:rPr lang="en-US" sz="1200" u="none" baseline="0" dirty="0"/>
              <a:t>Dual-Technology Sensors uses a combination of PIR and microwave</a:t>
            </a:r>
          </a:p>
          <a:p>
            <a:pPr marL="1085850" lvl="2" indent="-171450" eaLnBrk="1" hangingPunct="1">
              <a:spcBef>
                <a:spcPts val="0"/>
              </a:spcBef>
              <a:buFont typeface="Courier New" panose="02070309020205020404" pitchFamily="49" charset="0"/>
              <a:buChar char="o"/>
            </a:pPr>
            <a:r>
              <a:rPr lang="en-US" sz="1200" u="none" baseline="0" dirty="0"/>
              <a:t>Alarm triggered when both sensors detect an intruder</a:t>
            </a:r>
          </a:p>
          <a:p>
            <a:pPr marL="171450" indent="-171450" eaLnBrk="1" hangingPunct="1">
              <a:spcBef>
                <a:spcPts val="0"/>
              </a:spcBef>
              <a:buFont typeface="Wingdings" panose="05000000000000000000" pitchFamily="2" charset="2"/>
              <a:buChar char="§"/>
            </a:pPr>
            <a:endParaRPr lang="en-US" sz="1200" u="none" dirty="0"/>
          </a:p>
          <a:p>
            <a:pPr marL="0" indent="0" eaLnBrk="1" hangingPunct="1">
              <a:spcBef>
                <a:spcPts val="0"/>
              </a:spcBef>
              <a:buFont typeface="Arial" panose="020B0604020202020204" pitchFamily="34" charset="0"/>
              <a:buNone/>
            </a:pPr>
            <a:r>
              <a:rPr lang="en-US" sz="1200" b="1" u="none" dirty="0"/>
              <a:t>Other intrusion detection</a:t>
            </a:r>
            <a:r>
              <a:rPr lang="en-US" sz="1200" b="1" u="none" baseline="0" dirty="0"/>
              <a:t> technology</a:t>
            </a:r>
            <a:r>
              <a:rPr lang="en-US" sz="1200" u="none" baseline="0" dirty="0"/>
              <a:t>:</a:t>
            </a:r>
          </a:p>
          <a:p>
            <a:pPr marL="171450" indent="-171450" eaLnBrk="1" hangingPunct="1">
              <a:spcBef>
                <a:spcPts val="0"/>
              </a:spcBef>
              <a:buFont typeface="Arial" panose="020B0604020202020204" pitchFamily="34" charset="0"/>
              <a:buChar char="•"/>
            </a:pPr>
            <a:r>
              <a:rPr lang="en-US" sz="1200" b="1" dirty="0"/>
              <a:t>Electrical Circuit</a:t>
            </a:r>
            <a:r>
              <a:rPr lang="en-US" sz="1200" dirty="0"/>
              <a:t>: uses foil or wire contacts places across door or window frames, carrying a low level of current.  (door and windows)</a:t>
            </a:r>
          </a:p>
          <a:p>
            <a:pPr eaLnBrk="1" hangingPunct="1">
              <a:spcBef>
                <a:spcPts val="0"/>
              </a:spcBef>
            </a:pPr>
            <a:endParaRPr lang="en-US" sz="1200" b="1" dirty="0"/>
          </a:p>
          <a:p>
            <a:pPr marL="171450" indent="-171450" eaLnBrk="1" hangingPunct="1">
              <a:spcBef>
                <a:spcPts val="0"/>
              </a:spcBef>
              <a:buFont typeface="Arial" panose="020B0604020202020204" pitchFamily="34" charset="0"/>
              <a:buChar char="•"/>
            </a:pPr>
            <a:r>
              <a:rPr lang="en-US" sz="1200" b="1" dirty="0"/>
              <a:t>Light Beam</a:t>
            </a:r>
            <a:r>
              <a:rPr lang="en-US" sz="1200" dirty="0"/>
              <a:t>: photoelectric cell receives a small light source across the secure boundary.  When the path of light to the cell is interrupted, the alarm is triggered.   (gate and door way)  dust and small material may trigger alarm.</a:t>
            </a:r>
          </a:p>
          <a:p>
            <a:pPr eaLnBrk="1" hangingPunct="1">
              <a:spcBef>
                <a:spcPts val="0"/>
              </a:spcBef>
            </a:pPr>
            <a:endParaRPr lang="en-US" sz="1200" b="1" dirty="0"/>
          </a:p>
          <a:p>
            <a:pPr marL="171450" indent="-171450" eaLnBrk="1" hangingPunct="1">
              <a:spcBef>
                <a:spcPts val="0"/>
              </a:spcBef>
              <a:buFont typeface="Arial" panose="020B0604020202020204" pitchFamily="34" charset="0"/>
              <a:buChar char="•"/>
            </a:pPr>
            <a:r>
              <a:rPr lang="en-US" sz="1200" b="1" dirty="0"/>
              <a:t>Sounds and Vibration</a:t>
            </a:r>
          </a:p>
          <a:p>
            <a:pPr marL="628650" lvl="1" indent="-171450" eaLnBrk="1" hangingPunct="1">
              <a:spcBef>
                <a:spcPts val="0"/>
              </a:spcBef>
              <a:buFont typeface="Wingdings" panose="05000000000000000000" pitchFamily="2" charset="2"/>
              <a:buChar char="§"/>
            </a:pPr>
            <a:r>
              <a:rPr lang="en-US" sz="1200" b="1" u="none" baseline="0" dirty="0"/>
              <a:t>Vibration sensors:  </a:t>
            </a:r>
            <a:r>
              <a:rPr lang="en-US" sz="1200" b="0" u="none" baseline="0" dirty="0"/>
              <a:t>detect vibration</a:t>
            </a:r>
          </a:p>
          <a:p>
            <a:pPr marL="628650" lvl="1" indent="-171450" eaLnBrk="1" hangingPunct="1">
              <a:spcBef>
                <a:spcPts val="0"/>
              </a:spcBef>
              <a:buFont typeface="Wingdings" panose="05000000000000000000" pitchFamily="2" charset="2"/>
              <a:buChar char="§"/>
            </a:pPr>
            <a:r>
              <a:rPr lang="en-US" sz="1200" b="1" u="none" dirty="0"/>
              <a:t>Secondary verification</a:t>
            </a:r>
            <a:r>
              <a:rPr lang="en-US" sz="1200" u="none" dirty="0"/>
              <a:t>:  trip two sensors before alarm sounds; prevents false alarms</a:t>
            </a:r>
          </a:p>
          <a:p>
            <a:pPr marL="628650" lvl="1" indent="-171450" eaLnBrk="1" hangingPunct="1">
              <a:spcBef>
                <a:spcPts val="0"/>
              </a:spcBef>
              <a:buFont typeface="Wingdings" panose="05000000000000000000" pitchFamily="2" charset="2"/>
              <a:buChar char="§"/>
            </a:pPr>
            <a:r>
              <a:rPr lang="en-US" sz="1200" b="1" u="none" dirty="0"/>
              <a:t>Wave pattern</a:t>
            </a:r>
            <a:r>
              <a:rPr lang="en-US" sz="1200" b="0" u="none" dirty="0"/>
              <a:t>:  like sonar; low ultrasonic; high microwave; looks for pattern</a:t>
            </a:r>
          </a:p>
          <a:p>
            <a:pPr marL="628650" lvl="1" indent="-171450" eaLnBrk="1" hangingPunct="1">
              <a:spcBef>
                <a:spcPts val="0"/>
              </a:spcBef>
              <a:buFont typeface="Wingdings" panose="05000000000000000000" pitchFamily="2" charset="2"/>
              <a:buChar char="§"/>
            </a:pPr>
            <a:r>
              <a:rPr lang="en-US" sz="1200" b="1" u="none" dirty="0"/>
              <a:t>Capacitance</a:t>
            </a:r>
            <a:r>
              <a:rPr lang="en-US" sz="1200" u="none" dirty="0"/>
              <a:t>:  electric field; charge around an object or its magnetic field</a:t>
            </a:r>
          </a:p>
          <a:p>
            <a:pPr eaLnBrk="1" hangingPunct="1">
              <a:spcBef>
                <a:spcPts val="0"/>
              </a:spcBef>
            </a:pPr>
            <a:endParaRPr lang="en-US" sz="1200" b="0" dirty="0"/>
          </a:p>
        </p:txBody>
      </p:sp>
    </p:spTree>
    <p:extLst>
      <p:ext uri="{BB962C8B-B14F-4D97-AF65-F5344CB8AC3E}">
        <p14:creationId xmlns:p14="http://schemas.microsoft.com/office/powerpoint/2010/main" val="97809134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Door Design and Materials: </a:t>
            </a:r>
          </a:p>
          <a:p>
            <a:pPr marL="171450" indent="-171450" eaLnBrk="1" hangingPunct="1">
              <a:buFont typeface="Arial" panose="020B0604020202020204" pitchFamily="34" charset="0"/>
              <a:buChar char="•"/>
            </a:pPr>
            <a:r>
              <a:rPr lang="en-US" dirty="0"/>
              <a:t>If glass, need to ensure that people on the outside of a room cannot see the computer screen;  If hollow, not much security as the door can be cut through; If solid, door is more secure. DOOR AND</a:t>
            </a:r>
          </a:p>
          <a:p>
            <a:pPr marL="171450" indent="-171450" eaLnBrk="1" hangingPunct="1">
              <a:buFont typeface="Arial" panose="020B0604020202020204" pitchFamily="34" charset="0"/>
              <a:buChar char="•"/>
            </a:pPr>
            <a:r>
              <a:rPr lang="en-US" dirty="0"/>
              <a:t>WINDOW ARE WEAKEST LINK IN WALL</a:t>
            </a:r>
          </a:p>
          <a:p>
            <a:pPr marL="628650" lvl="1" indent="-171450">
              <a:buFont typeface="Arial" pitchFamily="34" charset="0"/>
              <a:buChar char="•"/>
            </a:pPr>
            <a:r>
              <a:rPr lang="en-US" dirty="0"/>
              <a:t>Fail-secure: locks</a:t>
            </a:r>
          </a:p>
          <a:p>
            <a:pPr marL="628650" lvl="1" indent="-171450">
              <a:buFont typeface="Arial" pitchFamily="34" charset="0"/>
              <a:buChar char="•"/>
            </a:pPr>
            <a:r>
              <a:rPr lang="en-US" dirty="0"/>
              <a:t>Fail-safe: unlocks</a:t>
            </a:r>
          </a:p>
          <a:p>
            <a:pPr marL="628650" lvl="1" indent="-171450">
              <a:buFont typeface="Arial" pitchFamily="34" charset="0"/>
              <a:buChar char="•"/>
            </a:pPr>
            <a:r>
              <a:rPr lang="en-US" dirty="0"/>
              <a:t>Fail-soft: operates at a reduced capacity.</a:t>
            </a:r>
            <a:r>
              <a:rPr lang="en-US" baseline="0" dirty="0"/>
              <a:t> Ex: An automatically opening sliding door that will open, but not automatically; has to be pushed open.</a:t>
            </a:r>
            <a:endParaRPr lang="en-US" dirty="0"/>
          </a:p>
          <a:p>
            <a:pPr eaLnBrk="1" hangingPunct="1"/>
            <a:endParaRPr lang="en-US" dirty="0"/>
          </a:p>
          <a:p>
            <a:pPr eaLnBrk="1" hangingPunct="1"/>
            <a:r>
              <a:rPr lang="en-US" dirty="0"/>
              <a:t>Window Glass and Types:</a:t>
            </a:r>
          </a:p>
          <a:p>
            <a:pPr eaLnBrk="1" hangingPunct="1"/>
            <a:r>
              <a:rPr lang="en-US" dirty="0"/>
              <a:t>Windows –(Page 295 ISC2)</a:t>
            </a:r>
          </a:p>
          <a:p>
            <a:pPr marL="0" lvl="1" eaLnBrk="1" hangingPunct="1">
              <a:buFontTx/>
              <a:buChar char="•"/>
            </a:pPr>
            <a:r>
              <a:rPr lang="en-US" b="1" dirty="0"/>
              <a:t>Standard:</a:t>
            </a:r>
            <a:r>
              <a:rPr lang="en-US" dirty="0"/>
              <a:t>  plate glass is relatively brittle,</a:t>
            </a:r>
          </a:p>
          <a:p>
            <a:pPr marL="0" lvl="1" eaLnBrk="1" hangingPunct="1">
              <a:buFontTx/>
              <a:buChar char="•"/>
            </a:pPr>
            <a:r>
              <a:rPr lang="en-US" b="1" dirty="0"/>
              <a:t>Tempered glass</a:t>
            </a:r>
            <a:r>
              <a:rPr lang="en-US" dirty="0"/>
              <a:t> costs more but breaks into small pieces (is made by rapidly cooling glass that has been heated in a furnace.</a:t>
            </a:r>
          </a:p>
          <a:p>
            <a:pPr marL="0" lvl="1" eaLnBrk="1" hangingPunct="1">
              <a:buFontTx/>
              <a:buChar char="•"/>
            </a:pPr>
            <a:r>
              <a:rPr lang="en-US" b="1" dirty="0"/>
              <a:t>Shatter-proof security</a:t>
            </a:r>
            <a:r>
              <a:rPr lang="en-US" dirty="0"/>
              <a:t> film can help to prevent people seeing through a window and from injury due to a broken window</a:t>
            </a:r>
          </a:p>
          <a:p>
            <a:pPr marL="0" lvl="1" eaLnBrk="1" hangingPunct="1">
              <a:buFontTx/>
              <a:buChar char="•"/>
            </a:pPr>
            <a:r>
              <a:rPr lang="en-US" dirty="0"/>
              <a:t>Windows can be laminated with wire mesh or </a:t>
            </a:r>
            <a:r>
              <a:rPr lang="en-US" b="1" dirty="0"/>
              <a:t>polycarbonate</a:t>
            </a:r>
            <a:r>
              <a:rPr lang="en-US" dirty="0"/>
              <a:t> between layers</a:t>
            </a:r>
          </a:p>
          <a:p>
            <a:pPr marL="0" lvl="1" eaLnBrk="1" hangingPunct="1">
              <a:buFontTx/>
              <a:buChar char="•"/>
            </a:pPr>
            <a:r>
              <a:rPr lang="en-US" b="1" dirty="0"/>
              <a:t>Lexan</a:t>
            </a:r>
            <a:r>
              <a:rPr lang="en-US" dirty="0"/>
              <a:t> be used as well, but it can burn (use in aircraft windows) </a:t>
            </a:r>
          </a:p>
          <a:p>
            <a:pPr marL="0" lvl="1" eaLnBrk="1" hangingPunct="1">
              <a:buFontTx/>
              <a:buChar char="•"/>
            </a:pPr>
            <a:r>
              <a:rPr lang="en-US" dirty="0"/>
              <a:t>Slab and raised floors -150lbs/sqft</a:t>
            </a:r>
          </a:p>
          <a:p>
            <a:pPr marL="0" lvl="1" eaLnBrk="1" hangingPunct="1">
              <a:buFontTx/>
              <a:buChar char="•"/>
            </a:pPr>
            <a:r>
              <a:rPr lang="en-US" dirty="0"/>
              <a:t>Raised floors – nonconductive and grounded</a:t>
            </a:r>
          </a:p>
          <a:p>
            <a:pPr marL="0" lvl="1" eaLnBrk="1" hangingPunct="1">
              <a:buFontTx/>
              <a:buChar char="•"/>
            </a:pPr>
            <a:r>
              <a:rPr lang="en-US" dirty="0"/>
              <a:t>Doors swing out to facilitate escape (hinge on outside). Hinges must be secured against intruders</a:t>
            </a:r>
          </a:p>
          <a:p>
            <a:pPr marL="0" lvl="1" eaLnBrk="1" hangingPunct="1">
              <a:buFontTx/>
              <a:buChar char="•"/>
            </a:pPr>
            <a:r>
              <a:rPr lang="en-US" dirty="0"/>
              <a:t>Internal door hinges should be inward facing and protected</a:t>
            </a:r>
          </a:p>
          <a:p>
            <a:pPr marL="0" lvl="1" eaLnBrk="1" hangingPunct="1">
              <a:buFontTx/>
              <a:buChar char="•"/>
            </a:pPr>
            <a:r>
              <a:rPr lang="en-US" dirty="0"/>
              <a:t>Externally facing emergency doors should be marked for emergency use only, have a panic bar, and be connected to an alarm</a:t>
            </a:r>
          </a:p>
          <a:p>
            <a:pPr marL="0" lvl="1" eaLnBrk="1" hangingPunct="1">
              <a:buFontTx/>
              <a:buChar char="•"/>
            </a:pPr>
            <a:r>
              <a:rPr lang="en-US" b="1" dirty="0"/>
              <a:t>Bullet Resistant </a:t>
            </a:r>
            <a:r>
              <a:rPr lang="en-US" dirty="0"/>
              <a:t>standard  is 1 ¼ inch thick</a:t>
            </a:r>
            <a:r>
              <a:rPr lang="en-US" baseline="0" dirty="0"/>
              <a:t> (stops a 9mm round)</a:t>
            </a:r>
          </a:p>
          <a:p>
            <a:pPr marL="0" lvl="1" eaLnBrk="1" hangingPunct="1">
              <a:buFontTx/>
              <a:buChar char="•"/>
            </a:pPr>
            <a:r>
              <a:rPr lang="en-US" b="1" baseline="0" dirty="0"/>
              <a:t>Glass Break Sensors</a:t>
            </a:r>
            <a:r>
              <a:rPr lang="en-US" baseline="0" dirty="0"/>
              <a:t>:  good intrusion detection device for buildings that have a lot of windows.  They can be acoustic that listen for the frequency of breaking glass or shock sensors that feel the shock wave when glass is broken.  Using both technologies is best as this defeats false alarms.</a:t>
            </a:r>
            <a:endParaRPr lang="en-US" dirty="0"/>
          </a:p>
          <a:p>
            <a:endParaRPr lang="en-US" dirty="0"/>
          </a:p>
        </p:txBody>
      </p:sp>
      <p:sp>
        <p:nvSpPr>
          <p:cNvPr id="4" name="Slide Number Placeholder 3"/>
          <p:cNvSpPr>
            <a:spLocks noGrp="1"/>
          </p:cNvSpPr>
          <p:nvPr>
            <p:ph type="sldNum" sz="quarter" idx="10"/>
          </p:nvPr>
        </p:nvSpPr>
        <p:spPr/>
        <p:txBody>
          <a:bodyPr/>
          <a:lstStyle/>
          <a:p>
            <a:fld id="{4C31D66F-C936-42B3-ABB8-5B88B02CBD6C}" type="slidenum">
              <a:rPr lang="en-US" smtClean="0"/>
              <a:t>128</a:t>
            </a:fld>
            <a:endParaRPr lang="en-US" dirty="0"/>
          </a:p>
        </p:txBody>
      </p:sp>
    </p:spTree>
    <p:extLst>
      <p:ext uri="{BB962C8B-B14F-4D97-AF65-F5344CB8AC3E}">
        <p14:creationId xmlns:p14="http://schemas.microsoft.com/office/powerpoint/2010/main" val="89524772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Electric Locks:</a:t>
            </a:r>
          </a:p>
          <a:p>
            <a:pPr marL="171450" lvl="0" indent="-171450">
              <a:buFont typeface="Arial" panose="020B0604020202020204" pitchFamily="34" charset="0"/>
              <a:buChar char="•"/>
            </a:pPr>
            <a:r>
              <a:rPr lang="en-US" dirty="0"/>
              <a:t>Power is applied to engage the handle which allows the user to retract the bolt</a:t>
            </a:r>
          </a:p>
          <a:p>
            <a:pPr marL="171450" lvl="0" indent="-171450">
              <a:buFont typeface="Arial" panose="020B0604020202020204" pitchFamily="34" charset="0"/>
              <a:buChar char="•"/>
            </a:pPr>
            <a:r>
              <a:rPr lang="en-US" dirty="0"/>
              <a:t>May consist of:</a:t>
            </a:r>
          </a:p>
          <a:p>
            <a:pPr marL="628650" lvl="1" indent="-171450">
              <a:buFont typeface="Wingdings" panose="05000000000000000000" pitchFamily="2" charset="2"/>
              <a:buChar char="§"/>
            </a:pPr>
            <a:r>
              <a:rPr lang="en-US" dirty="0"/>
              <a:t>Built-in position switches</a:t>
            </a:r>
          </a:p>
          <a:p>
            <a:pPr marL="628650" lvl="1" indent="-171450">
              <a:buFont typeface="Wingdings" panose="05000000000000000000" pitchFamily="2" charset="2"/>
              <a:buChar char="§"/>
            </a:pPr>
            <a:r>
              <a:rPr lang="en-US" dirty="0"/>
              <a:t>Request-to-exit HW</a:t>
            </a:r>
          </a:p>
          <a:p>
            <a:pPr marL="171450" lvl="0" indent="-171450">
              <a:buFont typeface="Arial" panose="020B0604020202020204" pitchFamily="34" charset="0"/>
              <a:buChar char="•"/>
            </a:pPr>
            <a:r>
              <a:rPr lang="en-US" dirty="0"/>
              <a:t>A</a:t>
            </a:r>
            <a:r>
              <a:rPr lang="en-US" baseline="0" dirty="0"/>
              <a:t> special hinge is required</a:t>
            </a:r>
          </a:p>
          <a:p>
            <a:pPr marL="171450" lvl="0" indent="-171450">
              <a:buFont typeface="Arial" panose="020B0604020202020204" pitchFamily="34" charset="0"/>
              <a:buChar char="•"/>
            </a:pPr>
            <a:r>
              <a:rPr lang="en-US" baseline="0" dirty="0"/>
              <a:t>Expensive</a:t>
            </a:r>
          </a:p>
          <a:p>
            <a:pPr marL="171450" lvl="0" indent="-171450">
              <a:buFont typeface="Arial" panose="020B0604020202020204" pitchFamily="34" charset="0"/>
              <a:buChar char="•"/>
            </a:pPr>
            <a:r>
              <a:rPr lang="en-US" baseline="0" dirty="0"/>
              <a:t>Usually require a new door</a:t>
            </a:r>
          </a:p>
          <a:p>
            <a:pPr lvl="0"/>
            <a:endParaRPr lang="en-US" dirty="0"/>
          </a:p>
          <a:p>
            <a:r>
              <a:rPr lang="en-US" b="1" dirty="0"/>
              <a:t>Electric Strikes</a:t>
            </a:r>
            <a:r>
              <a:rPr lang="en-US" dirty="0"/>
              <a:t>:</a:t>
            </a:r>
          </a:p>
          <a:p>
            <a:pPr marL="171450" indent="-171450">
              <a:buFont typeface="Arial" panose="020B0604020202020204" pitchFamily="34" charset="0"/>
              <a:buChar char="•"/>
            </a:pPr>
            <a:r>
              <a:rPr lang="en-US" dirty="0"/>
              <a:t>Fail-safe configuration</a:t>
            </a:r>
            <a:r>
              <a:rPr lang="en-US" baseline="0" dirty="0"/>
              <a:t> allows the door to be opened from the public side</a:t>
            </a:r>
          </a:p>
          <a:p>
            <a:pPr marL="171450" indent="-171450">
              <a:buFont typeface="Arial" panose="020B0604020202020204" pitchFamily="34" charset="0"/>
              <a:buChar char="•"/>
            </a:pPr>
            <a:r>
              <a:rPr lang="en-US" baseline="0" dirty="0"/>
              <a:t>Fali-secure configuration requires a manual key entry to unlock the door from the public side</a:t>
            </a:r>
          </a:p>
          <a:p>
            <a:pPr marL="171450" indent="-171450">
              <a:buFont typeface="Arial" panose="020B0604020202020204" pitchFamily="34" charset="0"/>
              <a:buChar char="•"/>
            </a:pPr>
            <a:r>
              <a:rPr lang="en-US" baseline="0" dirty="0"/>
              <a:t>Unimpeded access is allowed for in the direction of exit by:</a:t>
            </a:r>
          </a:p>
          <a:p>
            <a:pPr marL="628650" lvl="1" indent="-171450">
              <a:buFont typeface="Wingdings" panose="05000000000000000000" pitchFamily="2" charset="2"/>
              <a:buChar char="§"/>
            </a:pPr>
            <a:r>
              <a:rPr lang="en-US" baseline="0" dirty="0"/>
              <a:t>Activating a door handle or lever from the secure side</a:t>
            </a:r>
            <a:endParaRPr lang="en-US" dirty="0"/>
          </a:p>
          <a:p>
            <a:pPr marL="171450" indent="-171450">
              <a:buFont typeface="Arial" panose="020B0604020202020204" pitchFamily="34" charset="0"/>
              <a:buChar char="•"/>
            </a:pPr>
            <a:r>
              <a:rPr lang="en-US" dirty="0"/>
              <a:t>Easily retrofits to existing</a:t>
            </a:r>
            <a:r>
              <a:rPr lang="en-US" baseline="0" dirty="0"/>
              <a:t> doors</a:t>
            </a:r>
          </a:p>
          <a:p>
            <a:pPr marL="171450" indent="-171450">
              <a:buFont typeface="Arial" panose="020B0604020202020204" pitchFamily="34" charset="0"/>
              <a:buChar char="•"/>
            </a:pPr>
            <a:endParaRPr lang="en-US" dirty="0"/>
          </a:p>
          <a:p>
            <a:r>
              <a:rPr lang="en-US" b="1" dirty="0"/>
              <a:t>Magnetic Locks</a:t>
            </a:r>
            <a:r>
              <a:rPr lang="en-US" dirty="0"/>
              <a:t>:</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Is surface-mounted to the door and doorframe</a:t>
            </a:r>
          </a:p>
          <a:p>
            <a:pPr marL="171450" indent="-171450">
              <a:buFont typeface="Arial" panose="020B0604020202020204" pitchFamily="34" charset="0"/>
              <a:buChar char="•"/>
            </a:pPr>
            <a:r>
              <a:rPr lang="en-US" dirty="0"/>
              <a:t>Easily retrofits to existing doors</a:t>
            </a:r>
          </a:p>
          <a:p>
            <a:pPr marL="171450" indent="-171450">
              <a:buFont typeface="Arial" panose="020B0604020202020204" pitchFamily="34" charset="0"/>
              <a:buChar char="•"/>
            </a:pPr>
            <a:r>
              <a:rPr lang="en-US" dirty="0"/>
              <a:t>Are usually fail-safe</a:t>
            </a:r>
          </a:p>
          <a:p>
            <a:pPr marL="171450" indent="-171450">
              <a:buFont typeface="Arial" panose="020B0604020202020204" pitchFamily="34" charset="0"/>
              <a:buChar char="•"/>
            </a:pPr>
            <a:endParaRPr lang="en-US" dirty="0"/>
          </a:p>
          <a:p>
            <a:r>
              <a:rPr lang="en-US" b="1" dirty="0"/>
              <a:t>Anti-Passlock</a:t>
            </a:r>
            <a:r>
              <a:rPr lang="en-US" dirty="0"/>
              <a:t>:</a:t>
            </a:r>
          </a:p>
          <a:p>
            <a:pPr marL="171450" indent="-171450">
              <a:buFont typeface="Arial" panose="020B0604020202020204" pitchFamily="34" charset="0"/>
              <a:buChar char="•"/>
            </a:pPr>
            <a:r>
              <a:rPr lang="en-US" dirty="0"/>
              <a:t>Uses a card reader &amp; badge</a:t>
            </a:r>
          </a:p>
          <a:p>
            <a:pPr marL="171450" indent="-171450">
              <a:buFont typeface="Arial" panose="020B0604020202020204" pitchFamily="34" charset="0"/>
              <a:buChar char="•"/>
            </a:pPr>
            <a:r>
              <a:rPr lang="en-US" dirty="0"/>
              <a:t>Provides personnel</a:t>
            </a:r>
            <a:r>
              <a:rPr lang="en-US" baseline="0" dirty="0"/>
              <a:t> accountability</a:t>
            </a:r>
          </a:p>
          <a:p>
            <a:pPr marL="171450" indent="-171450">
              <a:buFont typeface="Arial" panose="020B0604020202020204" pitchFamily="34" charset="0"/>
              <a:buChar char="•"/>
            </a:pPr>
            <a:r>
              <a:rPr lang="en-US" baseline="0" dirty="0"/>
              <a:t>Prevents users from giving their badge or PIN to someone else</a:t>
            </a:r>
          </a:p>
          <a:p>
            <a:pPr marL="628650" lvl="1" indent="-171450">
              <a:buFont typeface="Arial" panose="020B0604020202020204" pitchFamily="34" charset="0"/>
              <a:buChar char="•"/>
            </a:pPr>
            <a:r>
              <a:rPr lang="en-US" baseline="0" dirty="0"/>
              <a:t>Improperly  badging out will prevent deny into the restricted area</a:t>
            </a:r>
            <a:endParaRPr lang="en-US" dirty="0"/>
          </a:p>
          <a:p>
            <a:endParaRPr lang="en-US" dirty="0"/>
          </a:p>
        </p:txBody>
      </p:sp>
      <p:sp>
        <p:nvSpPr>
          <p:cNvPr id="4" name="Slide Number Placeholder 3"/>
          <p:cNvSpPr>
            <a:spLocks noGrp="1"/>
          </p:cNvSpPr>
          <p:nvPr>
            <p:ph type="sldNum" sz="quarter" idx="10"/>
          </p:nvPr>
        </p:nvSpPr>
        <p:spPr/>
        <p:txBody>
          <a:bodyPr/>
          <a:lstStyle/>
          <a:p>
            <a:fld id="{4C31D66F-C936-42B3-ABB8-5B88B02CBD6C}" type="slidenum">
              <a:rPr lang="en-US" smtClean="0"/>
              <a:t>129</a:t>
            </a:fld>
            <a:endParaRPr lang="en-US" dirty="0"/>
          </a:p>
        </p:txBody>
      </p:sp>
    </p:spTree>
    <p:extLst>
      <p:ext uri="{BB962C8B-B14F-4D97-AF65-F5344CB8AC3E}">
        <p14:creationId xmlns:p14="http://schemas.microsoft.com/office/powerpoint/2010/main" val="99361753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u="none" strike="noStrike" kern="1200" baseline="0" dirty="0" smtClean="0">
                <a:solidFill>
                  <a:schemeClr val="tx1"/>
                </a:solidFill>
                <a:latin typeface="+mn-lt"/>
                <a:ea typeface="+mn-ea"/>
                <a:cs typeface="+mn-cs"/>
              </a:rPr>
              <a:t>mantrap </a:t>
            </a:r>
            <a:r>
              <a:rPr lang="en-US" sz="1200" b="0" i="0" u="none" strike="noStrike" kern="1200" baseline="0" dirty="0" smtClean="0">
                <a:solidFill>
                  <a:schemeClr val="tx1"/>
                </a:solidFill>
                <a:latin typeface="+mn-lt"/>
                <a:ea typeface="+mn-ea"/>
                <a:cs typeface="+mn-cs"/>
              </a:rPr>
              <a:t>This term is deprecated. </a:t>
            </a:r>
            <a:r>
              <a:rPr lang="en-US" sz="1200" b="0" i="1" u="none" strike="noStrike" kern="1200" baseline="0" dirty="0" smtClean="0">
                <a:solidFill>
                  <a:schemeClr val="tx1"/>
                </a:solidFill>
                <a:latin typeface="+mn-lt"/>
                <a:ea typeface="+mn-ea"/>
                <a:cs typeface="+mn-cs"/>
              </a:rPr>
              <a:t>See </a:t>
            </a:r>
            <a:r>
              <a:rPr lang="en-US" sz="1200" b="0" i="0" u="none" strike="noStrike" kern="1200" baseline="0" dirty="0" smtClean="0">
                <a:solidFill>
                  <a:schemeClr val="tx1"/>
                </a:solidFill>
                <a:latin typeface="+mn-lt"/>
                <a:ea typeface="+mn-ea"/>
                <a:cs typeface="+mn-cs"/>
              </a:rPr>
              <a:t>access control vestibule. Sometimes man-trap</a:t>
            </a:r>
          </a:p>
          <a:p>
            <a:r>
              <a:rPr lang="en-US" sz="1200" b="0" i="0" u="none" strike="noStrike" kern="1200" baseline="0" dirty="0" smtClean="0">
                <a:solidFill>
                  <a:schemeClr val="tx1"/>
                </a:solidFill>
                <a:latin typeface="+mn-lt"/>
                <a:ea typeface="+mn-ea"/>
                <a:cs typeface="+mn-cs"/>
              </a:rPr>
              <a:t>or man trap.</a:t>
            </a:r>
          </a:p>
          <a:p>
            <a:r>
              <a:rPr lang="en-US" sz="1200" b="1" i="0" u="none" strike="noStrike" kern="1200" baseline="0" dirty="0" smtClean="0">
                <a:solidFill>
                  <a:schemeClr val="tx1"/>
                </a:solidFill>
                <a:latin typeface="+mn-lt"/>
                <a:ea typeface="+mn-ea"/>
                <a:cs typeface="+mn-cs"/>
              </a:rPr>
              <a:t>turnstile </a:t>
            </a:r>
            <a:r>
              <a:rPr lang="en-US" sz="1200" b="0" i="0" u="none" strike="noStrike" kern="1200" baseline="0" dirty="0" smtClean="0">
                <a:solidFill>
                  <a:schemeClr val="tx1"/>
                </a:solidFill>
                <a:latin typeface="+mn-lt"/>
                <a:ea typeface="+mn-ea"/>
                <a:cs typeface="+mn-cs"/>
              </a:rPr>
              <a:t>A form of gate that prevents more than one person at a time from gaining entry</a:t>
            </a:r>
          </a:p>
          <a:p>
            <a:r>
              <a:rPr lang="en-US" sz="1200" b="0" i="0" u="none" strike="noStrike" kern="1200" baseline="0" dirty="0" smtClean="0">
                <a:solidFill>
                  <a:schemeClr val="tx1"/>
                </a:solidFill>
                <a:latin typeface="+mn-lt"/>
                <a:ea typeface="+mn-ea"/>
                <a:cs typeface="+mn-cs"/>
              </a:rPr>
              <a:t>and often restricts movement in one direction.</a:t>
            </a:r>
          </a:p>
          <a:p>
            <a:r>
              <a:rPr lang="en-US" sz="1200" b="1" i="0" u="none" strike="noStrike" kern="1200" baseline="0" dirty="0" smtClean="0">
                <a:solidFill>
                  <a:schemeClr val="tx1"/>
                </a:solidFill>
                <a:latin typeface="+mn-lt"/>
                <a:ea typeface="+mn-ea"/>
                <a:cs typeface="+mn-cs"/>
              </a:rPr>
              <a:t>access control vestibule </a:t>
            </a:r>
            <a:r>
              <a:rPr lang="en-US" sz="1200" b="0" i="0" u="none" strike="noStrike" kern="1200" baseline="0" dirty="0" smtClean="0">
                <a:solidFill>
                  <a:schemeClr val="tx1"/>
                </a:solidFill>
                <a:latin typeface="+mn-lt"/>
                <a:ea typeface="+mn-ea"/>
                <a:cs typeface="+mn-cs"/>
              </a:rPr>
              <a:t>A double set of doors that is often protected by a guard. The</a:t>
            </a:r>
          </a:p>
          <a:p>
            <a:r>
              <a:rPr lang="en-US" sz="1200" b="0" i="0" u="none" strike="noStrike" kern="1200" baseline="0" dirty="0" smtClean="0">
                <a:solidFill>
                  <a:schemeClr val="tx1"/>
                </a:solidFill>
                <a:latin typeface="+mn-lt"/>
                <a:ea typeface="+mn-ea"/>
                <a:cs typeface="+mn-cs"/>
              </a:rPr>
              <a:t>purpose is to contain a subject until their identity and authentication are verified. Previously</a:t>
            </a:r>
          </a:p>
          <a:p>
            <a:r>
              <a:rPr lang="en-US" sz="1200" b="0" i="0" u="none" strike="noStrike" kern="1200" baseline="0" dirty="0" smtClean="0">
                <a:solidFill>
                  <a:schemeClr val="tx1"/>
                </a:solidFill>
                <a:latin typeface="+mn-lt"/>
                <a:ea typeface="+mn-ea"/>
                <a:cs typeface="+mn-cs"/>
              </a:rPr>
              <a:t>known as a mantrap.</a:t>
            </a:r>
          </a:p>
          <a:p>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p:txBody>
      </p:sp>
      <p:sp>
        <p:nvSpPr>
          <p:cNvPr id="4" name="Slide Number Placeholder 3"/>
          <p:cNvSpPr>
            <a:spLocks noGrp="1"/>
          </p:cNvSpPr>
          <p:nvPr>
            <p:ph type="sldNum" sz="quarter" idx="10"/>
          </p:nvPr>
        </p:nvSpPr>
        <p:spPr/>
        <p:txBody>
          <a:bodyPr/>
          <a:lstStyle/>
          <a:p>
            <a:pPr>
              <a:defRPr/>
            </a:pPr>
            <a:fld id="{3A0FB3EE-E4F1-4985-825D-4E3A9C3E3743}" type="slidenum">
              <a:rPr lang="en-US" smtClean="0">
                <a:solidFill>
                  <a:srgbClr val="000000"/>
                </a:solidFill>
              </a:rPr>
              <a:pPr>
                <a:defRPr/>
              </a:pPr>
              <a:t>130</a:t>
            </a:fld>
            <a:endParaRPr lang="en-US" dirty="0">
              <a:solidFill>
                <a:srgbClr val="000000"/>
              </a:solidFill>
            </a:endParaRPr>
          </a:p>
        </p:txBody>
      </p:sp>
    </p:spTree>
    <p:extLst>
      <p:ext uri="{BB962C8B-B14F-4D97-AF65-F5344CB8AC3E}">
        <p14:creationId xmlns:p14="http://schemas.microsoft.com/office/powerpoint/2010/main" val="208289078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u="none" strike="noStrike" kern="1200" baseline="0" dirty="0" smtClean="0">
                <a:solidFill>
                  <a:schemeClr val="tx1"/>
                </a:solidFill>
                <a:latin typeface="+mn-lt"/>
                <a:ea typeface="+mn-ea"/>
                <a:cs typeface="+mn-cs"/>
              </a:rPr>
              <a:t>tailgating </a:t>
            </a:r>
            <a:r>
              <a:rPr lang="en-US" sz="1200" b="0" i="0" u="none" strike="noStrike" kern="1200" baseline="0" dirty="0" smtClean="0">
                <a:solidFill>
                  <a:schemeClr val="tx1"/>
                </a:solidFill>
                <a:latin typeface="+mn-lt"/>
                <a:ea typeface="+mn-ea"/>
                <a:cs typeface="+mn-cs"/>
              </a:rPr>
              <a:t>A means by which an unauthorized person gains access or entry to a secured</a:t>
            </a:r>
          </a:p>
          <a:p>
            <a:r>
              <a:rPr lang="en-US" sz="1200" b="0" i="0" u="none" strike="noStrike" kern="1200" baseline="0" dirty="0" smtClean="0">
                <a:solidFill>
                  <a:schemeClr val="tx1"/>
                </a:solidFill>
                <a:latin typeface="+mn-lt"/>
                <a:ea typeface="+mn-ea"/>
                <a:cs typeface="+mn-cs"/>
              </a:rPr>
              <a:t>environment using the credentials of an authorized person who is unaware that the tailgater</a:t>
            </a:r>
          </a:p>
          <a:p>
            <a:r>
              <a:rPr lang="en-US" sz="1200" b="0" i="0" u="none" strike="noStrike" kern="1200" baseline="0" dirty="0" smtClean="0">
                <a:solidFill>
                  <a:schemeClr val="tx1"/>
                </a:solidFill>
                <a:latin typeface="+mn-lt"/>
                <a:ea typeface="+mn-ea"/>
                <a:cs typeface="+mn-cs"/>
              </a:rPr>
              <a:t>is present. </a:t>
            </a:r>
            <a:r>
              <a:rPr lang="en-US" sz="1200" b="0" i="1" u="none" strike="noStrike" kern="1200" baseline="0" dirty="0" smtClean="0">
                <a:solidFill>
                  <a:schemeClr val="tx1"/>
                </a:solidFill>
                <a:latin typeface="+mn-lt"/>
                <a:ea typeface="+mn-ea"/>
                <a:cs typeface="+mn-cs"/>
              </a:rPr>
              <a:t>See also </a:t>
            </a:r>
            <a:r>
              <a:rPr lang="en-US" sz="1200" b="0" i="0" u="none" strike="noStrike" kern="1200" baseline="0" dirty="0" smtClean="0">
                <a:solidFill>
                  <a:schemeClr val="tx1"/>
                </a:solidFill>
                <a:latin typeface="+mn-lt"/>
                <a:ea typeface="+mn-ea"/>
                <a:cs typeface="+mn-cs"/>
              </a:rPr>
              <a:t>piggybacking.</a:t>
            </a:r>
          </a:p>
          <a:p>
            <a:r>
              <a:rPr lang="en-US" sz="1200" b="1" i="0" u="none" strike="noStrike" kern="1200" baseline="0" dirty="0" smtClean="0">
                <a:solidFill>
                  <a:schemeClr val="tx1"/>
                </a:solidFill>
                <a:latin typeface="+mn-lt"/>
                <a:ea typeface="+mn-ea"/>
                <a:cs typeface="+mn-cs"/>
              </a:rPr>
              <a:t>piggybacking </a:t>
            </a:r>
            <a:r>
              <a:rPr lang="en-US" sz="1200" b="0" i="0" u="none" strike="noStrike" kern="1200" baseline="0" dirty="0" smtClean="0">
                <a:solidFill>
                  <a:schemeClr val="tx1"/>
                </a:solidFill>
                <a:latin typeface="+mn-lt"/>
                <a:ea typeface="+mn-ea"/>
                <a:cs typeface="+mn-cs"/>
              </a:rPr>
              <a:t>The act of convincing someone to allow an unauthorized entity through</a:t>
            </a:r>
          </a:p>
          <a:p>
            <a:r>
              <a:rPr lang="en-US" sz="1200" b="0" i="0" u="none" strike="noStrike" kern="1200" baseline="0" dirty="0" smtClean="0">
                <a:solidFill>
                  <a:schemeClr val="tx1"/>
                </a:solidFill>
                <a:latin typeface="+mn-lt"/>
                <a:ea typeface="+mn-ea"/>
                <a:cs typeface="+mn-cs"/>
              </a:rPr>
              <a:t>a secured gate or doorway without being identified, or authorizing them directly. </a:t>
            </a:r>
            <a:r>
              <a:rPr lang="en-US" sz="1200" b="0" i="1" u="none" strike="noStrike" kern="1200" baseline="0" dirty="0" smtClean="0">
                <a:solidFill>
                  <a:schemeClr val="tx1"/>
                </a:solidFill>
                <a:latin typeface="+mn-lt"/>
                <a:ea typeface="+mn-ea"/>
                <a:cs typeface="+mn-cs"/>
              </a:rPr>
              <a:t>See also</a:t>
            </a:r>
          </a:p>
          <a:p>
            <a:r>
              <a:rPr lang="en-US" sz="1200" b="0" i="0" u="none" strike="noStrike" kern="1200" baseline="0" dirty="0" smtClean="0">
                <a:solidFill>
                  <a:schemeClr val="tx1"/>
                </a:solidFill>
                <a:latin typeface="+mn-lt"/>
                <a:ea typeface="+mn-ea"/>
                <a:cs typeface="+mn-cs"/>
              </a:rPr>
              <a:t>tailgating.</a:t>
            </a:r>
          </a:p>
          <a:p>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p:txBody>
      </p:sp>
      <p:sp>
        <p:nvSpPr>
          <p:cNvPr id="4" name="Slide Number Placeholder 3"/>
          <p:cNvSpPr>
            <a:spLocks noGrp="1"/>
          </p:cNvSpPr>
          <p:nvPr>
            <p:ph type="sldNum" sz="quarter" idx="10"/>
          </p:nvPr>
        </p:nvSpPr>
        <p:spPr/>
        <p:txBody>
          <a:bodyPr/>
          <a:lstStyle/>
          <a:p>
            <a:pPr>
              <a:defRPr/>
            </a:pPr>
            <a:fld id="{3A0FB3EE-E4F1-4985-825D-4E3A9C3E3743}" type="slidenum">
              <a:rPr lang="en-US" smtClean="0">
                <a:solidFill>
                  <a:srgbClr val="000000"/>
                </a:solidFill>
              </a:rPr>
              <a:pPr>
                <a:defRPr/>
              </a:pPr>
              <a:t>131</a:t>
            </a:fld>
            <a:endParaRPr lang="en-US" dirty="0">
              <a:solidFill>
                <a:srgbClr val="000000"/>
              </a:solidFill>
            </a:endParaRPr>
          </a:p>
        </p:txBody>
      </p:sp>
    </p:spTree>
    <p:extLst>
      <p:ext uri="{BB962C8B-B14F-4D97-AF65-F5344CB8AC3E}">
        <p14:creationId xmlns:p14="http://schemas.microsoft.com/office/powerpoint/2010/main" val="246112635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2449" name="Rectangle 7"/>
          <p:cNvSpPr>
            <a:spLocks noGrp="1" noChangeArrowheads="1"/>
          </p:cNvSpPr>
          <p:nvPr>
            <p:ph type="sldNum" sz="quarter" idx="5"/>
          </p:nvPr>
        </p:nvSpPr>
        <p:spPr>
          <a:noFill/>
        </p:spPr>
        <p:txBody>
          <a:bodyPr/>
          <a:lstStyle/>
          <a:p>
            <a:fld id="{7953B4F2-AFF0-4D8E-8D51-B3230D4C3BC3}" type="slidenum">
              <a:rPr lang="en-US" smtClean="0">
                <a:solidFill>
                  <a:srgbClr val="000000"/>
                </a:solidFill>
                <a:cs typeface="Arial" charset="0"/>
              </a:rPr>
              <a:pPr/>
              <a:t>132</a:t>
            </a:fld>
            <a:endParaRPr lang="en-US" dirty="0">
              <a:solidFill>
                <a:srgbClr val="000000"/>
              </a:solidFill>
              <a:cs typeface="Arial" charset="0"/>
            </a:endParaRPr>
          </a:p>
        </p:txBody>
      </p:sp>
      <p:sp>
        <p:nvSpPr>
          <p:cNvPr id="1512450" name="Rectangle 2"/>
          <p:cNvSpPr>
            <a:spLocks noGrp="1" noRot="1" noChangeAspect="1" noChangeArrowheads="1" noTextEdit="1"/>
          </p:cNvSpPr>
          <p:nvPr>
            <p:ph type="sldImg"/>
          </p:nvPr>
        </p:nvSpPr>
        <p:spPr>
          <a:xfrm>
            <a:off x="984250" y="381000"/>
            <a:ext cx="4927600" cy="2773363"/>
          </a:xfrm>
          <a:ln/>
        </p:spPr>
      </p:sp>
      <p:sp>
        <p:nvSpPr>
          <p:cNvPr id="1512451" name="Rectangle 3"/>
          <p:cNvSpPr>
            <a:spLocks noGrp="1" noChangeArrowheads="1"/>
          </p:cNvSpPr>
          <p:nvPr>
            <p:ph type="body" idx="1"/>
          </p:nvPr>
        </p:nvSpPr>
        <p:spPr>
          <a:xfrm>
            <a:off x="686590" y="3276600"/>
            <a:ext cx="5486400" cy="5322889"/>
          </a:xfrm>
          <a:noFill/>
          <a:ln/>
        </p:spPr>
        <p:txBody>
          <a:bodyPr/>
          <a:lstStyle/>
          <a:p>
            <a:pPr eaLnBrk="1" hangingPunct="1"/>
            <a:r>
              <a:rPr lang="en-US" sz="1000" b="1" dirty="0"/>
              <a:t>Rim Lock</a:t>
            </a:r>
            <a:r>
              <a:rPr lang="en-US" sz="1000" dirty="0"/>
              <a:t>:</a:t>
            </a:r>
          </a:p>
          <a:p>
            <a:pPr marL="171450" indent="-171450" eaLnBrk="1" hangingPunct="1">
              <a:buFont typeface="Arial" panose="020B0604020202020204" pitchFamily="34" charset="0"/>
              <a:buChar char="•"/>
            </a:pPr>
            <a:r>
              <a:rPr lang="en-US" sz="1000" dirty="0"/>
              <a:t>Associated with dead bolt locks</a:t>
            </a:r>
          </a:p>
          <a:p>
            <a:pPr marL="171450" indent="-171450" eaLnBrk="1" hangingPunct="1">
              <a:buFont typeface="Arial" panose="020B0604020202020204" pitchFamily="34" charset="0"/>
              <a:buChar char="•"/>
            </a:pPr>
            <a:r>
              <a:rPr lang="en-US" sz="1000" dirty="0"/>
              <a:t>Is a lock or latch mounted on the surface</a:t>
            </a:r>
            <a:r>
              <a:rPr lang="en-US" sz="1000" baseline="0" dirty="0"/>
              <a:t> of a door</a:t>
            </a:r>
            <a:endParaRPr lang="en-US" sz="1000" dirty="0"/>
          </a:p>
          <a:p>
            <a:pPr eaLnBrk="1" hangingPunct="1"/>
            <a:endParaRPr lang="en-US" sz="1000" dirty="0"/>
          </a:p>
          <a:p>
            <a:pPr eaLnBrk="1" hangingPunct="1"/>
            <a:r>
              <a:rPr lang="en-US" sz="1000" b="1" dirty="0"/>
              <a:t>Mortise</a:t>
            </a:r>
            <a:r>
              <a:rPr lang="en-US" sz="1000" b="1" baseline="0" dirty="0"/>
              <a:t> Lock</a:t>
            </a:r>
            <a:r>
              <a:rPr lang="en-US" sz="1000" baseline="0" dirty="0"/>
              <a:t>:</a:t>
            </a:r>
          </a:p>
          <a:p>
            <a:pPr marL="171450" indent="-171450" eaLnBrk="1" hangingPunct="1">
              <a:buFont typeface="Arial" panose="020B0604020202020204" pitchFamily="34" charset="0"/>
              <a:buChar char="•"/>
            </a:pPr>
            <a:r>
              <a:rPr lang="en-US" sz="1000" baseline="0" dirty="0"/>
              <a:t>Is a handle and locking device all in one package</a:t>
            </a:r>
          </a:p>
          <a:p>
            <a:pPr marL="171450" indent="-171450" eaLnBrk="1" hangingPunct="1">
              <a:buFont typeface="Arial" panose="020B0604020202020204" pitchFamily="34" charset="0"/>
              <a:buChar char="•"/>
            </a:pPr>
            <a:r>
              <a:rPr lang="en-US" sz="1000" baseline="0" dirty="0"/>
              <a:t>Is a lock or latch that is recessed into the edge of a door rather than being mounted to its surface</a:t>
            </a:r>
            <a:endParaRPr lang="en-US" sz="1000" dirty="0"/>
          </a:p>
          <a:p>
            <a:pPr eaLnBrk="1" hangingPunct="1"/>
            <a:endParaRPr lang="en-US" sz="1000" dirty="0"/>
          </a:p>
          <a:p>
            <a:pPr eaLnBrk="1" hangingPunct="1"/>
            <a:r>
              <a:rPr lang="en-US" sz="1000" b="1" dirty="0"/>
              <a:t>Locking Cylinder</a:t>
            </a:r>
            <a:r>
              <a:rPr lang="en-US" sz="1000" dirty="0"/>
              <a:t>:</a:t>
            </a:r>
          </a:p>
          <a:p>
            <a:pPr marL="171450" indent="-171450" eaLnBrk="1" hangingPunct="1">
              <a:buFont typeface="Arial" panose="020B0604020202020204" pitchFamily="34" charset="0"/>
              <a:buChar char="•"/>
            </a:pPr>
            <a:r>
              <a:rPr lang="en-US" sz="1000" dirty="0"/>
              <a:t>Is a locking cylinder that is composed</a:t>
            </a:r>
            <a:r>
              <a:rPr lang="en-US" sz="1000" baseline="0" dirty="0"/>
              <a:t> of circular pin tumblers that fit into matching circular holes on two internal parts of the lock</a:t>
            </a:r>
          </a:p>
          <a:p>
            <a:pPr marL="628650" lvl="1" indent="-171450" eaLnBrk="1" hangingPunct="1">
              <a:buFont typeface="Wingdings" panose="05000000000000000000" pitchFamily="2" charset="2"/>
              <a:buChar char="§"/>
            </a:pPr>
            <a:r>
              <a:rPr lang="en-US" sz="1000" baseline="0" dirty="0"/>
              <a:t>The pin tumbler functions on the principle that the pin tumblers need to be placed in a position that is entirely contained within the plug</a:t>
            </a:r>
            <a:endParaRPr lang="en-US" sz="1000" dirty="0"/>
          </a:p>
          <a:p>
            <a:pPr eaLnBrk="1" hangingPunct="1"/>
            <a:endParaRPr lang="en-US" sz="1000" dirty="0"/>
          </a:p>
          <a:p>
            <a:pPr eaLnBrk="1" hangingPunct="1"/>
            <a:r>
              <a:rPr lang="en-US" sz="1000" b="1" dirty="0"/>
              <a:t>Cipher Locks</a:t>
            </a:r>
            <a:r>
              <a:rPr lang="en-US" sz="1000" dirty="0"/>
              <a:t>:</a:t>
            </a:r>
          </a:p>
          <a:p>
            <a:pPr marL="171450" indent="-171450" eaLnBrk="1" hangingPunct="1">
              <a:buFont typeface="Arial" panose="020B0604020202020204" pitchFamily="34" charset="0"/>
              <a:buChar char="•"/>
            </a:pPr>
            <a:r>
              <a:rPr lang="en-US" sz="1000" dirty="0"/>
              <a:t>Is controlled by a mechanical key pad (5-10 digits</a:t>
            </a:r>
            <a:r>
              <a:rPr lang="en-US" sz="1000" baseline="0" dirty="0"/>
              <a:t> long)</a:t>
            </a:r>
          </a:p>
          <a:p>
            <a:pPr marL="171450" indent="-171450" eaLnBrk="1" hangingPunct="1">
              <a:buFont typeface="Arial" panose="020B0604020202020204" pitchFamily="34" charset="0"/>
              <a:buChar char="•"/>
            </a:pPr>
            <a:r>
              <a:rPr lang="en-US" sz="1000" baseline="0" dirty="0"/>
              <a:t>Requires the right combination to gain access</a:t>
            </a:r>
          </a:p>
          <a:p>
            <a:pPr marL="0" indent="0" eaLnBrk="1" hangingPunct="1">
              <a:buFont typeface="Arial" panose="020B0604020202020204" pitchFamily="34" charset="0"/>
              <a:buNone/>
            </a:pPr>
            <a:endParaRPr lang="en-US" sz="1000" baseline="0" dirty="0"/>
          </a:p>
          <a:p>
            <a:pPr marL="0" indent="0" eaLnBrk="1" hangingPunct="1">
              <a:buFont typeface="Arial" panose="020B0604020202020204" pitchFamily="34" charset="0"/>
              <a:buNone/>
            </a:pPr>
            <a:r>
              <a:rPr lang="en-US" sz="1000" b="1" baseline="0" dirty="0"/>
              <a:t>Hi-Tech Keys</a:t>
            </a:r>
            <a:r>
              <a:rPr lang="en-US" sz="1000" baseline="0" dirty="0"/>
              <a:t>:</a:t>
            </a:r>
          </a:p>
          <a:p>
            <a:pPr marL="171450" indent="-171450" eaLnBrk="1" hangingPunct="1">
              <a:buFont typeface="Arial" panose="020B0604020202020204" pitchFamily="34" charset="0"/>
              <a:buChar char="•"/>
            </a:pPr>
            <a:r>
              <a:rPr lang="en-US" sz="1000" b="1" baseline="0" dirty="0"/>
              <a:t>Intelligent Keys </a:t>
            </a:r>
          </a:p>
          <a:p>
            <a:pPr marL="628650" lvl="1" indent="-171450" eaLnBrk="1" hangingPunct="1">
              <a:buFont typeface="Wingdings" panose="05000000000000000000" pitchFamily="2" charset="2"/>
              <a:buChar char="§"/>
            </a:pPr>
            <a:r>
              <a:rPr lang="en-US" sz="1000" baseline="0" dirty="0"/>
              <a:t>Have a built in microprocessor which is unique to the key holder</a:t>
            </a:r>
          </a:p>
          <a:p>
            <a:pPr marL="628650" lvl="1" indent="-171450" eaLnBrk="1" hangingPunct="1">
              <a:buFont typeface="Wingdings" panose="05000000000000000000" pitchFamily="2" charset="2"/>
              <a:buChar char="§"/>
            </a:pPr>
            <a:r>
              <a:rPr lang="en-US" sz="1000" baseline="0" dirty="0"/>
              <a:t>The lock contains a microcomputer and the key exchange data allows the lock to make valid access decisions for the key holder</a:t>
            </a:r>
          </a:p>
          <a:p>
            <a:pPr marL="171450" indent="-171450" eaLnBrk="1" hangingPunct="1">
              <a:buFont typeface="Arial" panose="020B0604020202020204" pitchFamily="34" charset="0"/>
              <a:buChar char="•"/>
            </a:pPr>
            <a:r>
              <a:rPr lang="en-US" sz="1000" b="1" dirty="0"/>
              <a:t>Instant Keys</a:t>
            </a:r>
          </a:p>
          <a:p>
            <a:pPr marL="628650" lvl="1" indent="-171450" eaLnBrk="1" hangingPunct="1">
              <a:buFont typeface="Wingdings" panose="05000000000000000000" pitchFamily="2" charset="2"/>
              <a:buChar char="§"/>
            </a:pPr>
            <a:r>
              <a:rPr lang="en-US" sz="1000" dirty="0"/>
              <a:t>Provides a quick way to disable a key by permitting one</a:t>
            </a:r>
            <a:r>
              <a:rPr lang="en-US" sz="1000" baseline="0" dirty="0"/>
              <a:t> turn of the master key to change a lock</a:t>
            </a:r>
            <a:endParaRPr lang="en-US" sz="1000" dirty="0"/>
          </a:p>
          <a:p>
            <a:pPr eaLnBrk="1" hangingPunct="1"/>
            <a:endParaRPr lang="en-US" sz="1000" dirty="0"/>
          </a:p>
          <a:p>
            <a:pPr eaLnBrk="1" hangingPunct="1"/>
            <a:r>
              <a:rPr lang="en-US" sz="1000" dirty="0"/>
              <a:t>ALSO Mention:  cable locks, port controls, switch controls, peripheral switch controls</a:t>
            </a:r>
          </a:p>
          <a:p>
            <a:pPr eaLnBrk="1" hangingPunct="1"/>
            <a:endParaRPr lang="en-US" sz="1000" dirty="0"/>
          </a:p>
          <a:p>
            <a:pPr eaLnBrk="1" hangingPunct="1"/>
            <a:r>
              <a:rPr lang="en-US" sz="1000" dirty="0"/>
              <a:t>Other locking systems, using keys and other devices, remain among the most common form of access control to premises:</a:t>
            </a:r>
          </a:p>
          <a:p>
            <a:pPr eaLnBrk="1" hangingPunct="1"/>
            <a:r>
              <a:rPr lang="en-US" sz="1000" dirty="0"/>
              <a:t>Key and Deadbolt Locks:  (preventive)</a:t>
            </a:r>
          </a:p>
          <a:p>
            <a:pPr eaLnBrk="1" hangingPunct="1"/>
            <a:r>
              <a:rPr lang="en-US" sz="1000" dirty="0"/>
              <a:t>	Keys locks require a physical key to  open the lock</a:t>
            </a:r>
          </a:p>
          <a:p>
            <a:pPr eaLnBrk="1" hangingPunct="1"/>
            <a:r>
              <a:rPr lang="en-US" sz="1000" dirty="0"/>
              <a:t>	Deadbolt locks additionally comprise a bolt or bolts that are thrown from the door into the door frame when the key is turned, providing additional strength against a physical attack.</a:t>
            </a:r>
          </a:p>
          <a:p>
            <a:pPr eaLnBrk="1" hangingPunct="1"/>
            <a:r>
              <a:rPr lang="en-US" sz="1000" dirty="0"/>
              <a:t>Combination and keypad locks tend to be written down  or seen by others</a:t>
            </a:r>
          </a:p>
          <a:p>
            <a:pPr eaLnBrk="1" hangingPunct="1"/>
            <a:r>
              <a:rPr lang="en-US" sz="1000" dirty="0"/>
              <a:t>Combination Locks:  combination locks comprise a numbered tumbler or dial that must be turned clockwise and anticlockwise a number of times to preset numbers to open the device. Typical master lock has 64,000 combinations. Can be brute forced</a:t>
            </a:r>
          </a:p>
          <a:p>
            <a:pPr eaLnBrk="1" hangingPunct="1"/>
            <a:r>
              <a:rPr lang="en-US" sz="1000" dirty="0"/>
              <a:t>Electric locks</a:t>
            </a:r>
            <a:r>
              <a:rPr lang="en-US" sz="1000" baseline="0" dirty="0"/>
              <a:t> actuate the door bolt.  They are expensive.  Electric strikes differ from an electric lock .  Electric locks move a bolt where as a strike is moved instead of the bolt when using electric strikes.  Electric strikes can be set up to fail save(open from public side) or fail secure (locked on public side).  Both types usually require purchasing a new or special door.</a:t>
            </a:r>
          </a:p>
          <a:p>
            <a:pPr eaLnBrk="1" hangingPunct="1"/>
            <a:r>
              <a:rPr lang="en-US" sz="1000" baseline="0" dirty="0"/>
              <a:t>Magnetic locks are popular as they work with existing doors.  Power is applied to magnets to keep the door closed.  They normally are set to fail safe. They require an emergency manual override button and an automatic sensor (weakens security)</a:t>
            </a:r>
            <a:endParaRPr lang="en-US" sz="1000" dirty="0"/>
          </a:p>
          <a:p>
            <a:pPr eaLnBrk="1" hangingPunct="1"/>
            <a:r>
              <a:rPr lang="en-US" sz="1000" dirty="0"/>
              <a:t>Keypad or Pushbutton Locks:  keypad and pushbutton locks require a combination of numbers to be learned and secured.  5 button pad has 1081 combinations. Can be brute forced.</a:t>
            </a:r>
          </a:p>
          <a:p>
            <a:pPr eaLnBrk="1" hangingPunct="1"/>
            <a:r>
              <a:rPr lang="en-US" sz="1000" dirty="0"/>
              <a:t>Smart Locks:  can be programmed to limit access during work hours only for example.  Tied to a central database.  Can use anti-passback where a record is kept who entered and who left and to not allow the reuse of a credential for exit until it has</a:t>
            </a:r>
            <a:r>
              <a:rPr lang="en-US" sz="1000" baseline="0" dirty="0"/>
              <a:t> exited.</a:t>
            </a:r>
            <a:r>
              <a:rPr lang="en-US" sz="1000" dirty="0"/>
              <a:t>  </a:t>
            </a:r>
          </a:p>
          <a:p>
            <a:pPr eaLnBrk="1" hangingPunct="1"/>
            <a:r>
              <a:rPr lang="en-US" sz="1000" dirty="0"/>
              <a:t>Warded- set of obstructions that block or prevent the lock from opening unless the correct key is used (skeleton key)</a:t>
            </a:r>
          </a:p>
          <a:p>
            <a:pPr eaLnBrk="1" hangingPunct="1"/>
            <a:r>
              <a:rPr lang="en-US" sz="1000" dirty="0"/>
              <a:t>Tumbler- pin, wafer, lever tumblers with smooth, embossed, or uneven surfaces</a:t>
            </a:r>
          </a:p>
          <a:p>
            <a:pPr eaLnBrk="1" hangingPunct="1"/>
            <a:r>
              <a:rPr lang="en-US" sz="1000" dirty="0"/>
              <a:t>SECURITY ISSUE:  master key and core key can open any door (core key used to change lock care</a:t>
            </a:r>
          </a:p>
          <a:p>
            <a:pPr eaLnBrk="1" hangingPunct="1"/>
            <a:r>
              <a:rPr lang="en-US" sz="1000" dirty="0"/>
              <a:t>Digital Locks - a</a:t>
            </a:r>
            <a:r>
              <a:rPr lang="en-US" dirty="0"/>
              <a:t>ny effective technology, device or component that:</a:t>
            </a:r>
          </a:p>
          <a:p>
            <a:pPr marL="171450" indent="-171450">
              <a:buFont typeface="Arial" panose="020B0604020202020204" pitchFamily="34" charset="0"/>
              <a:buChar char="•"/>
            </a:pPr>
            <a:r>
              <a:rPr lang="en-US" dirty="0"/>
              <a:t>Controls access (access control)</a:t>
            </a:r>
          </a:p>
          <a:p>
            <a:pPr marL="171450" indent="-171450">
              <a:buFont typeface="Arial" panose="020B0604020202020204" pitchFamily="34" charset="0"/>
              <a:buChar char="•"/>
            </a:pPr>
            <a:r>
              <a:rPr lang="en-US" dirty="0"/>
              <a:t>Restricts exercising the exclusive rights of a copyright owner (copy control)</a:t>
            </a:r>
          </a:p>
          <a:p>
            <a:pPr eaLnBrk="1" hangingPunct="1"/>
            <a:endParaRPr lang="en-US" sz="1000" dirty="0"/>
          </a:p>
        </p:txBody>
      </p:sp>
    </p:spTree>
    <p:extLst>
      <p:ext uri="{BB962C8B-B14F-4D97-AF65-F5344CB8AC3E}">
        <p14:creationId xmlns:p14="http://schemas.microsoft.com/office/powerpoint/2010/main" val="270005615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u="none" strike="noStrike" kern="1200" baseline="0" dirty="0" smtClean="0">
                <a:solidFill>
                  <a:schemeClr val="tx1"/>
                </a:solidFill>
                <a:latin typeface="+mn-lt"/>
                <a:ea typeface="+mn-ea"/>
                <a:cs typeface="+mn-cs"/>
              </a:rPr>
              <a:t>bumping </a:t>
            </a:r>
            <a:r>
              <a:rPr lang="en-US" sz="1200" b="0" i="0" u="none" strike="noStrike" kern="1200" baseline="0" dirty="0" smtClean="0">
                <a:solidFill>
                  <a:schemeClr val="tx1"/>
                </a:solidFill>
                <a:latin typeface="+mn-lt"/>
                <a:ea typeface="+mn-ea"/>
                <a:cs typeface="+mn-cs"/>
              </a:rPr>
              <a:t>A type of lock picking or lock bypass method that uses a modified key that is</a:t>
            </a:r>
          </a:p>
          <a:p>
            <a:r>
              <a:rPr lang="en-US" sz="1200" b="0" i="0" u="none" strike="noStrike" kern="1200" baseline="0" dirty="0" smtClean="0">
                <a:solidFill>
                  <a:schemeClr val="tx1"/>
                </a:solidFill>
                <a:latin typeface="+mn-lt"/>
                <a:ea typeface="+mn-ea"/>
                <a:cs typeface="+mn-cs"/>
              </a:rPr>
              <a:t>tapped into a lock.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p:txBody>
      </p:sp>
      <p:sp>
        <p:nvSpPr>
          <p:cNvPr id="4" name="Slide Number Placeholder 3"/>
          <p:cNvSpPr>
            <a:spLocks noGrp="1"/>
          </p:cNvSpPr>
          <p:nvPr>
            <p:ph type="sldNum" sz="quarter" idx="10"/>
          </p:nvPr>
        </p:nvSpPr>
        <p:spPr/>
        <p:txBody>
          <a:bodyPr/>
          <a:lstStyle/>
          <a:p>
            <a:pPr>
              <a:defRPr/>
            </a:pPr>
            <a:fld id="{3A0FB3EE-E4F1-4985-825D-4E3A9C3E3743}" type="slidenum">
              <a:rPr lang="en-US" smtClean="0">
                <a:solidFill>
                  <a:srgbClr val="000000"/>
                </a:solidFill>
              </a:rPr>
              <a:pPr>
                <a:defRPr/>
              </a:pPr>
              <a:t>133</a:t>
            </a:fld>
            <a:endParaRPr lang="en-US" dirty="0">
              <a:solidFill>
                <a:srgbClr val="000000"/>
              </a:solidFill>
            </a:endParaRPr>
          </a:p>
        </p:txBody>
      </p:sp>
    </p:spTree>
    <p:extLst>
      <p:ext uri="{BB962C8B-B14F-4D97-AF65-F5344CB8AC3E}">
        <p14:creationId xmlns:p14="http://schemas.microsoft.com/office/powerpoint/2010/main" val="98119883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Patent controlled key systems have lock</a:t>
            </a:r>
            <a:r>
              <a:rPr lang="en-US" sz="1200" baseline="0" dirty="0"/>
              <a:t> cylinders that employ very precise locking systems that can only be operated with unique keys.  Cylinders and keys are patented and can only be used by factory authorized professional locksmiths.</a:t>
            </a:r>
            <a:endParaRPr lang="en-US" sz="1200" dirty="0"/>
          </a:p>
          <a:p>
            <a:endParaRPr lang="en-US" dirty="0"/>
          </a:p>
        </p:txBody>
      </p:sp>
      <p:sp>
        <p:nvSpPr>
          <p:cNvPr id="4" name="Slide Number Placeholder 3"/>
          <p:cNvSpPr>
            <a:spLocks noGrp="1"/>
          </p:cNvSpPr>
          <p:nvPr>
            <p:ph type="sldNum" sz="quarter" idx="10"/>
          </p:nvPr>
        </p:nvSpPr>
        <p:spPr/>
        <p:txBody>
          <a:bodyPr/>
          <a:lstStyle/>
          <a:p>
            <a:pPr>
              <a:defRPr/>
            </a:pPr>
            <a:fld id="{3A0FB3EE-E4F1-4985-825D-4E3A9C3E3743}" type="slidenum">
              <a:rPr lang="en-US" smtClean="0">
                <a:solidFill>
                  <a:srgbClr val="000000"/>
                </a:solidFill>
              </a:rPr>
              <a:pPr>
                <a:defRPr/>
              </a:pPr>
              <a:t>134</a:t>
            </a:fld>
            <a:endParaRPr lang="en-US" dirty="0">
              <a:solidFill>
                <a:srgbClr val="000000"/>
              </a:solidFill>
            </a:endParaRPr>
          </a:p>
        </p:txBody>
      </p:sp>
    </p:spTree>
    <p:extLst>
      <p:ext uri="{BB962C8B-B14F-4D97-AF65-F5344CB8AC3E}">
        <p14:creationId xmlns:p14="http://schemas.microsoft.com/office/powerpoint/2010/main" val="323187679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Track all physical and logical assets- software</a:t>
            </a:r>
            <a:r>
              <a:rPr lang="en-US" baseline="0" dirty="0" smtClean="0"/>
              <a:t> makes it easier</a:t>
            </a:r>
          </a:p>
          <a:p>
            <a:r>
              <a:rPr lang="en-US" baseline="0" dirty="0" smtClean="0"/>
              <a:t>Controls:</a:t>
            </a:r>
            <a:endParaRPr lang="en-US" dirty="0" smtClean="0"/>
          </a:p>
          <a:p>
            <a:r>
              <a:rPr lang="en-US" dirty="0" smtClean="0"/>
              <a:t>A digital asset manager is a growing enterprise role</a:t>
            </a:r>
          </a:p>
          <a:p>
            <a:r>
              <a:rPr lang="en-US" dirty="0" smtClean="0"/>
              <a:t>Track/authenticate</a:t>
            </a:r>
            <a:r>
              <a:rPr lang="en-US" baseline="0" dirty="0" smtClean="0"/>
              <a:t> </a:t>
            </a:r>
            <a:r>
              <a:rPr lang="en-US" dirty="0" smtClean="0"/>
              <a:t>with </a:t>
            </a:r>
            <a:r>
              <a:rPr lang="en-US" dirty="0" err="1" smtClean="0"/>
              <a:t>rfid</a:t>
            </a:r>
            <a:endParaRPr lang="en-US" dirty="0" smtClean="0"/>
          </a:p>
          <a:p>
            <a:r>
              <a:rPr lang="en-US" dirty="0" smtClean="0"/>
              <a:t>Disposal of assets needs to be considered – proper destruction and archival in accordance</a:t>
            </a:r>
            <a:r>
              <a:rPr lang="en-US" baseline="0" dirty="0" smtClean="0"/>
              <a:t> with policy/governance etc.</a:t>
            </a:r>
            <a:endParaRPr lang="en-US" dirty="0" smtClean="0"/>
          </a:p>
          <a:p>
            <a:r>
              <a:rPr lang="en-US" dirty="0" smtClean="0"/>
              <a:t>-</a:t>
            </a:r>
            <a:r>
              <a:rPr lang="en-US" dirty="0" err="1" smtClean="0"/>
              <a:t>Skillport</a:t>
            </a:r>
            <a:r>
              <a:rPr lang="en-US" dirty="0" smtClean="0"/>
              <a:t> cissp2018</a:t>
            </a:r>
          </a:p>
          <a:p>
            <a:pPr eaLnBrk="1" hangingPunct="1"/>
            <a:endParaRPr lang="en-US" dirty="0" smtClean="0"/>
          </a:p>
          <a:p>
            <a:pPr eaLnBrk="1" hangingPunct="1"/>
            <a:r>
              <a:rPr lang="en-US" dirty="0" smtClean="0"/>
              <a:t>A </a:t>
            </a:r>
            <a:r>
              <a:rPr lang="en-US" dirty="0"/>
              <a:t>risk register is a tool commonly used in project planning and organizational risk assessments. It is often referred to as a Risk Log (for eg in PRINCE2) </a:t>
            </a:r>
          </a:p>
          <a:p>
            <a:pPr eaLnBrk="1" hangingPunct="1"/>
            <a:endParaRPr lang="en-US" dirty="0"/>
          </a:p>
          <a:p>
            <a:pPr eaLnBrk="1" hangingPunct="1"/>
            <a:r>
              <a:rPr lang="en-US" dirty="0"/>
              <a:t>Can help audit against theft and acquisition, movement, and decommission of system and security equipment.</a:t>
            </a:r>
          </a:p>
          <a:p>
            <a:pPr eaLnBrk="1" hangingPunct="1"/>
            <a:r>
              <a:rPr lang="en-US" dirty="0"/>
              <a:t>Important as wireless technology allows systems infrastructures to become more dynamic and mobile.</a:t>
            </a:r>
          </a:p>
          <a:p>
            <a:pPr eaLnBrk="1" hangingPunct="1"/>
            <a:r>
              <a:rPr lang="en-US" dirty="0"/>
              <a:t>Records can be made of those members of staff who hold combination and PIN number o access secure zones.  Ability to ensure physical ACL is up to date when staff leaves organization.</a:t>
            </a:r>
          </a:p>
          <a:p>
            <a:pPr eaLnBrk="1" hangingPunct="1"/>
            <a:r>
              <a:rPr lang="en-US" dirty="0"/>
              <a:t>Registers covering physical sources and types of threats and vulnerabilities can be used in reviewing and auditing the effectiveness of physical, environmental and procedural security against changes in the risk , practices and physical infrastructure of the organization</a:t>
            </a:r>
          </a:p>
          <a:p>
            <a:pPr eaLnBrk="1" hangingPunct="1"/>
            <a:endParaRPr lang="en-US" dirty="0"/>
          </a:p>
          <a:p>
            <a:pPr eaLnBrk="1" hangingPunct="1"/>
            <a:r>
              <a:rPr lang="en-US" dirty="0"/>
              <a:t>Source: Edited by Tipton, Harold F. and Kevin Henry. Official (ISC)2 guide to the CISSP® CBK ® Boca Raton: Auerbach Publications, 2007  Hansford, Paul, Domain 4 Physical (Environmental) Security pages  293 – 300</a:t>
            </a:r>
          </a:p>
          <a:p>
            <a:pPr eaLnBrk="1" hangingPunct="1"/>
            <a:endParaRPr lang="en-US" dirty="0"/>
          </a:p>
          <a:p>
            <a:pPr eaLnBrk="1" hangingPunct="1"/>
            <a:r>
              <a:rPr lang="en-US" dirty="0"/>
              <a:t>Source: http://en.wikipedia.org/wiki/Risk_register</a:t>
            </a:r>
          </a:p>
          <a:p>
            <a:endParaRPr lang="en-US" dirty="0"/>
          </a:p>
        </p:txBody>
      </p:sp>
      <p:sp>
        <p:nvSpPr>
          <p:cNvPr id="4" name="Slide Number Placeholder 3"/>
          <p:cNvSpPr>
            <a:spLocks noGrp="1"/>
          </p:cNvSpPr>
          <p:nvPr>
            <p:ph type="sldNum" sz="quarter" idx="10"/>
          </p:nvPr>
        </p:nvSpPr>
        <p:spPr/>
        <p:txBody>
          <a:bodyPr/>
          <a:lstStyle/>
          <a:p>
            <a:fld id="{4C31D66F-C936-42B3-ABB8-5B88B02CBD6C}" type="slidenum">
              <a:rPr lang="en-US" smtClean="0"/>
              <a:t>136</a:t>
            </a:fld>
            <a:endParaRPr lang="en-US" dirty="0"/>
          </a:p>
        </p:txBody>
      </p:sp>
    </p:spTree>
    <p:extLst>
      <p:ext uri="{BB962C8B-B14F-4D97-AF65-F5344CB8AC3E}">
        <p14:creationId xmlns:p14="http://schemas.microsoft.com/office/powerpoint/2010/main" val="169394336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information lifecycle </a:t>
            </a:r>
            <a:r>
              <a:rPr lang="en-US" sz="1200" b="0" i="0" u="none" strike="noStrike" kern="1200" baseline="0" dirty="0" smtClean="0">
                <a:solidFill>
                  <a:schemeClr val="tx1"/>
                </a:solidFill>
                <a:latin typeface="+mn-lt"/>
                <a:ea typeface="+mn-ea"/>
                <a:cs typeface="+mn-cs"/>
              </a:rPr>
              <a:t>The series of changes of data through its existence. A typical</a:t>
            </a:r>
          </a:p>
          <a:p>
            <a:r>
              <a:rPr lang="en-US" sz="1200" b="0" i="0" u="none" strike="noStrike" kern="1200" baseline="0" dirty="0" smtClean="0">
                <a:solidFill>
                  <a:schemeClr val="tx1"/>
                </a:solidFill>
                <a:latin typeface="+mn-lt"/>
                <a:ea typeface="+mn-ea"/>
                <a:cs typeface="+mn-cs"/>
              </a:rPr>
              <a:t>information lifecycle starts at creation or capture and then moves into classification,</a:t>
            </a:r>
          </a:p>
          <a:p>
            <a:r>
              <a:rPr lang="en-US" sz="1200" b="0" i="0" u="none" strike="noStrike" kern="1200" baseline="0" dirty="0" smtClean="0">
                <a:solidFill>
                  <a:schemeClr val="tx1"/>
                </a:solidFill>
                <a:latin typeface="+mn-lt"/>
                <a:ea typeface="+mn-ea"/>
                <a:cs typeface="+mn-cs"/>
              </a:rPr>
              <a:t>then secure storage, then protected use, then archiving, then destruction or purging.</a:t>
            </a:r>
          </a:p>
          <a:p>
            <a:r>
              <a:rPr lang="en-US" sz="1200" b="0" i="0" u="none" strike="noStrike" kern="1200" baseline="0" dirty="0" smtClean="0">
                <a:solidFill>
                  <a:schemeClr val="tx1"/>
                </a:solidFill>
                <a:latin typeface="+mn-lt"/>
                <a:ea typeface="+mn-ea"/>
                <a:cs typeface="+mn-cs"/>
              </a:rPr>
              <a:t>Aka information life cycle.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9</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a:t>
            </a:r>
            <a:endParaRPr lang="en-US" dirty="0"/>
          </a:p>
        </p:txBody>
      </p:sp>
      <p:sp>
        <p:nvSpPr>
          <p:cNvPr id="4" name="Slide Number Placeholder 3"/>
          <p:cNvSpPr>
            <a:spLocks noGrp="1"/>
          </p:cNvSpPr>
          <p:nvPr>
            <p:ph type="sldNum" sz="quarter" idx="10"/>
          </p:nvPr>
        </p:nvSpPr>
        <p:spPr/>
        <p:txBody>
          <a:bodyPr/>
          <a:lstStyle/>
          <a:p>
            <a:fld id="{CD908589-1AA0-4F18-9996-E212C2CE6388}" type="slidenum">
              <a:rPr lang="en-US" smtClean="0"/>
              <a:t>137</a:t>
            </a:fld>
            <a:endParaRPr lang="en-US"/>
          </a:p>
        </p:txBody>
      </p:sp>
    </p:spTree>
    <p:extLst>
      <p:ext uri="{BB962C8B-B14F-4D97-AF65-F5344CB8AC3E}">
        <p14:creationId xmlns:p14="http://schemas.microsoft.com/office/powerpoint/2010/main" val="280219834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31D66F-C936-42B3-ABB8-5B88B02CBD6C}" type="slidenum">
              <a:rPr lang="en-US" smtClean="0"/>
              <a:t>138</a:t>
            </a:fld>
            <a:endParaRPr lang="en-US" dirty="0"/>
          </a:p>
        </p:txBody>
      </p:sp>
    </p:spTree>
    <p:extLst>
      <p:ext uri="{BB962C8B-B14F-4D97-AF65-F5344CB8AC3E}">
        <p14:creationId xmlns:p14="http://schemas.microsoft.com/office/powerpoint/2010/main" val="164192868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No expectation of privacy in many parts of the world</a:t>
            </a:r>
          </a:p>
          <a:p>
            <a:pPr lvl="0"/>
            <a:r>
              <a:rPr lang="en-US" sz="1200" kern="1200" dirty="0">
                <a:solidFill>
                  <a:schemeClr val="tx1"/>
                </a:solidFill>
                <a:effectLst/>
                <a:latin typeface="+mn-lt"/>
                <a:ea typeface="+mn-ea"/>
                <a:cs typeface="+mn-cs"/>
              </a:rPr>
              <a:t>Electronic transmissions can be intercepted</a:t>
            </a:r>
          </a:p>
          <a:p>
            <a:pPr lvl="0"/>
            <a:r>
              <a:rPr lang="en-US" sz="1200" kern="1200" dirty="0">
                <a:solidFill>
                  <a:schemeClr val="tx1"/>
                </a:solidFill>
                <a:effectLst/>
                <a:latin typeface="+mn-lt"/>
                <a:ea typeface="+mn-ea"/>
                <a:cs typeface="+mn-cs"/>
              </a:rPr>
              <a:t>Security services and criminals will track your  movements using your mobile phone</a:t>
            </a:r>
          </a:p>
          <a:p>
            <a:pPr lvl="0"/>
            <a:r>
              <a:rPr lang="en-US" sz="1200" kern="1200" dirty="0">
                <a:solidFill>
                  <a:schemeClr val="tx1"/>
                </a:solidFill>
                <a:effectLst/>
                <a:latin typeface="+mn-lt"/>
                <a:ea typeface="+mn-ea"/>
                <a:cs typeface="+mn-cs"/>
              </a:rPr>
              <a:t>Security services and criminals will insert malware into your device through connections they control</a:t>
            </a:r>
          </a:p>
          <a:p>
            <a:pPr lvl="0"/>
            <a:r>
              <a:rPr lang="en-US" sz="1200" kern="1200" dirty="0">
                <a:solidFill>
                  <a:schemeClr val="tx1"/>
                </a:solidFill>
                <a:effectLst/>
                <a:latin typeface="+mn-lt"/>
                <a:ea typeface="+mn-ea"/>
                <a:cs typeface="+mn-cs"/>
              </a:rPr>
              <a:t>Malware can be transferred to your device via various media of “gifts”</a:t>
            </a:r>
          </a:p>
          <a:p>
            <a:pPr lvl="0"/>
            <a:r>
              <a:rPr lang="en-US" sz="1200" kern="1200" dirty="0">
                <a:solidFill>
                  <a:schemeClr val="tx1"/>
                </a:solidFill>
                <a:effectLst/>
                <a:latin typeface="+mn-lt"/>
                <a:ea typeface="+mn-ea"/>
                <a:cs typeface="+mn-cs"/>
              </a:rPr>
              <a:t>Transmitting sensitive government, personal, or proprietary info from abroad is risky</a:t>
            </a:r>
          </a:p>
          <a:p>
            <a:pPr lvl="0"/>
            <a:r>
              <a:rPr lang="en-US" sz="1200" kern="1200" dirty="0">
                <a:solidFill>
                  <a:schemeClr val="tx1"/>
                </a:solidFill>
                <a:effectLst/>
                <a:latin typeface="+mn-lt"/>
                <a:ea typeface="+mn-ea"/>
                <a:cs typeface="+mn-cs"/>
              </a:rPr>
              <a:t>Corporate/government officials are at risk</a:t>
            </a:r>
          </a:p>
          <a:p>
            <a:pPr lvl="0"/>
            <a:r>
              <a:rPr lang="en-US" sz="1200" kern="1200" dirty="0">
                <a:solidFill>
                  <a:schemeClr val="tx1"/>
                </a:solidFill>
                <a:effectLst/>
                <a:latin typeface="+mn-lt"/>
                <a:ea typeface="+mn-ea"/>
                <a:cs typeface="+mn-cs"/>
              </a:rPr>
              <a:t>Beware of phishing scams</a:t>
            </a:r>
          </a:p>
          <a:p>
            <a:pPr lvl="0"/>
            <a:r>
              <a:rPr lang="en-US" sz="1200" kern="1200" dirty="0">
                <a:solidFill>
                  <a:schemeClr val="tx1"/>
                </a:solidFill>
                <a:effectLst/>
                <a:latin typeface="+mn-lt"/>
                <a:ea typeface="+mn-ea"/>
                <a:cs typeface="+mn-cs"/>
              </a:rPr>
              <a:t>Unattended devices that are examined by “officials” are often copied</a:t>
            </a:r>
          </a:p>
          <a:p>
            <a:endParaRPr lang="en-US" dirty="0"/>
          </a:p>
        </p:txBody>
      </p:sp>
      <p:sp>
        <p:nvSpPr>
          <p:cNvPr id="4" name="Slide Number Placeholder 3"/>
          <p:cNvSpPr>
            <a:spLocks noGrp="1"/>
          </p:cNvSpPr>
          <p:nvPr>
            <p:ph type="sldNum" sz="quarter" idx="10"/>
          </p:nvPr>
        </p:nvSpPr>
        <p:spPr/>
        <p:txBody>
          <a:bodyPr/>
          <a:lstStyle/>
          <a:p>
            <a:fld id="{4C31D66F-C936-42B3-ABB8-5B88B02CBD6C}" type="slidenum">
              <a:rPr lang="en-US" smtClean="0"/>
              <a:t>140</a:t>
            </a:fld>
            <a:endParaRPr lang="en-US" dirty="0"/>
          </a:p>
        </p:txBody>
      </p:sp>
    </p:spTree>
    <p:extLst>
      <p:ext uri="{BB962C8B-B14F-4D97-AF65-F5344CB8AC3E}">
        <p14:creationId xmlns:p14="http://schemas.microsoft.com/office/powerpoint/2010/main" val="269187551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Before you travel</a:t>
            </a:r>
            <a:r>
              <a:rPr lang="en-US" dirty="0"/>
              <a:t>:</a:t>
            </a:r>
          </a:p>
          <a:p>
            <a:pPr marL="171450" indent="-171450">
              <a:buFont typeface="Arial" panose="020B0604020202020204" pitchFamily="34" charset="0"/>
              <a:buChar char="•"/>
            </a:pPr>
            <a:r>
              <a:rPr lang="en-US" dirty="0"/>
              <a:t>Backup all information you travel with; leave the backup at home</a:t>
            </a:r>
          </a:p>
          <a:p>
            <a:pPr marL="171450" indent="-171450">
              <a:buFont typeface="Arial" panose="020B0604020202020204" pitchFamily="34" charset="0"/>
              <a:buChar char="•"/>
            </a:pPr>
            <a:r>
              <a:rPr lang="en-US" dirty="0"/>
              <a:t>Seek official cybersecurity alerts from trusted sources</a:t>
            </a:r>
          </a:p>
          <a:p>
            <a:endParaRPr lang="en-US" dirty="0"/>
          </a:p>
          <a:p>
            <a:r>
              <a:rPr lang="en-US" b="1" dirty="0"/>
              <a:t>Prepare your device</a:t>
            </a:r>
            <a:r>
              <a:rPr lang="en-US" dirty="0"/>
              <a:t>:</a:t>
            </a:r>
          </a:p>
          <a:p>
            <a:pPr marL="171450" indent="-171450">
              <a:buFont typeface="Arial" panose="020B0604020202020204" pitchFamily="34" charset="0"/>
              <a:buChar char="•"/>
            </a:pPr>
            <a:r>
              <a:rPr lang="en-US" sz="1200" dirty="0"/>
              <a:t>Download current and up-to-date anti-virus and other protection software</a:t>
            </a:r>
          </a:p>
          <a:p>
            <a:pPr marL="171450" indent="-171450">
              <a:buFont typeface="Arial" panose="020B0604020202020204" pitchFamily="34" charset="0"/>
              <a:buChar char="•"/>
            </a:pPr>
            <a:r>
              <a:rPr lang="en-US" sz="1200" dirty="0"/>
              <a:t>Encrypt all sensitive information (encryption may be illegal in some countries)</a:t>
            </a:r>
          </a:p>
          <a:p>
            <a:pPr marL="171450" indent="-171450">
              <a:buFont typeface="Arial" panose="020B0604020202020204" pitchFamily="34" charset="0"/>
              <a:buChar char="•"/>
            </a:pPr>
            <a:r>
              <a:rPr lang="en-US" sz="1200" dirty="0"/>
              <a:t>Update web browser with strict security settings</a:t>
            </a:r>
          </a:p>
          <a:p>
            <a:pPr marL="171450" indent="-171450">
              <a:buFont typeface="Arial" panose="020B0604020202020204" pitchFamily="34" charset="0"/>
              <a:buChar char="•"/>
            </a:pPr>
            <a:r>
              <a:rPr lang="en-US" sz="1200" dirty="0"/>
              <a:t>Disable infrared ports</a:t>
            </a:r>
          </a:p>
          <a:p>
            <a:pPr marL="171450" indent="-171450">
              <a:buFont typeface="Arial" panose="020B0604020202020204" pitchFamily="34" charset="0"/>
              <a:buChar char="•"/>
            </a:pPr>
            <a:r>
              <a:rPr lang="en-US" sz="1200" dirty="0"/>
              <a:t>Use a virtual machine to run your desktop</a:t>
            </a:r>
          </a:p>
          <a:p>
            <a:endParaRPr lang="en-US" dirty="0"/>
          </a:p>
          <a:p>
            <a:r>
              <a:rPr lang="en-US" b="1" dirty="0"/>
              <a:t>While you’re away</a:t>
            </a:r>
            <a:r>
              <a:rPr lang="en-US" dirty="0"/>
              <a:t>:</a:t>
            </a:r>
          </a:p>
          <a:p>
            <a:pPr marL="171450" indent="-171450">
              <a:buFont typeface="Arial" panose="020B0604020202020204" pitchFamily="34" charset="0"/>
              <a:buChar char="•"/>
            </a:pPr>
            <a:r>
              <a:rPr lang="en-US" dirty="0"/>
              <a:t>Remove batteries and SIM cards</a:t>
            </a:r>
          </a:p>
          <a:p>
            <a:pPr marL="171450" indent="-171450">
              <a:buFont typeface="Arial" panose="020B0604020202020204" pitchFamily="34" charset="0"/>
              <a:buChar char="•"/>
            </a:pPr>
            <a:r>
              <a:rPr lang="en-US" dirty="0"/>
              <a:t>Do not use thumb drives given to you</a:t>
            </a:r>
          </a:p>
          <a:p>
            <a:pPr marL="171450" indent="-171450">
              <a:buFont typeface="Arial" panose="020B0604020202020204" pitchFamily="34" charset="0"/>
              <a:buChar char="•"/>
            </a:pPr>
            <a:r>
              <a:rPr lang="en-US" dirty="0"/>
              <a:t>Shield passwords from view</a:t>
            </a:r>
          </a:p>
          <a:p>
            <a:pPr marL="171450" indent="-171450">
              <a:buFont typeface="Arial" panose="020B0604020202020204" pitchFamily="34" charset="0"/>
              <a:buChar char="•"/>
            </a:pPr>
            <a:r>
              <a:rPr lang="en-US" dirty="0"/>
              <a:t>Be aware of shoulder surfing</a:t>
            </a:r>
          </a:p>
          <a:p>
            <a:pPr marL="171450" indent="-171450">
              <a:buFont typeface="Arial" panose="020B0604020202020204" pitchFamily="34" charset="0"/>
              <a:buChar char="•"/>
            </a:pPr>
            <a:r>
              <a:rPr lang="en-US" dirty="0"/>
              <a:t>Terminate connections not in use</a:t>
            </a:r>
          </a:p>
          <a:p>
            <a:pPr marL="171450" indent="-171450">
              <a:buFont typeface="Arial" panose="020B0604020202020204" pitchFamily="34" charset="0"/>
              <a:buChar char="•"/>
            </a:pPr>
            <a:r>
              <a:rPr lang="en-US" dirty="0"/>
              <a:t>Clear browser cache after use</a:t>
            </a:r>
          </a:p>
          <a:p>
            <a:pPr marL="171450" indent="-171450">
              <a:buFont typeface="Arial" panose="020B0604020202020204" pitchFamily="34" charset="0"/>
              <a:buChar char="•"/>
            </a:pPr>
            <a:r>
              <a:rPr lang="en-US" dirty="0"/>
              <a:t>Do not open email attachments from unknown sources</a:t>
            </a:r>
          </a:p>
          <a:p>
            <a:pPr marL="171450" indent="-171450">
              <a:buFont typeface="Arial" panose="020B0604020202020204" pitchFamily="34" charset="0"/>
              <a:buChar char="•"/>
            </a:pPr>
            <a:r>
              <a:rPr lang="en-US" dirty="0"/>
              <a:t>Avoid Wi-Fi networks</a:t>
            </a:r>
          </a:p>
          <a:p>
            <a:pPr marL="171450" indent="-171450">
              <a:buFont typeface="Arial" panose="020B0604020202020204" pitchFamily="34" charset="0"/>
              <a:buChar char="•"/>
            </a:pPr>
            <a:r>
              <a:rPr lang="en-US" dirty="0"/>
              <a:t>Report stolen devices immediately to your home organization and local U.S. Embassy or consulate</a:t>
            </a:r>
          </a:p>
          <a:p>
            <a:endParaRPr lang="en-US" dirty="0"/>
          </a:p>
          <a:p>
            <a:r>
              <a:rPr lang="en-US" b="1" dirty="0"/>
              <a:t>When you return</a:t>
            </a:r>
            <a:r>
              <a:rPr lang="en-US" dirty="0"/>
              <a:t>:</a:t>
            </a:r>
          </a:p>
          <a:p>
            <a:pPr marL="171450" indent="-171450">
              <a:buFont typeface="Arial" panose="020B0604020202020204" pitchFamily="34" charset="0"/>
              <a:buChar char="•"/>
            </a:pPr>
            <a:r>
              <a:rPr lang="en-US" sz="1200" dirty="0"/>
              <a:t>Refer to general travel alerts for tips or warnings</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4C31D66F-C936-42B3-ABB8-5B88B02CBD6C}" type="slidenum">
              <a:rPr lang="en-US" smtClean="0"/>
              <a:t>141</a:t>
            </a:fld>
            <a:endParaRPr lang="en-US" dirty="0"/>
          </a:p>
        </p:txBody>
      </p:sp>
    </p:spTree>
    <p:extLst>
      <p:ext uri="{BB962C8B-B14F-4D97-AF65-F5344CB8AC3E}">
        <p14:creationId xmlns:p14="http://schemas.microsoft.com/office/powerpoint/2010/main" val="177022962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duress system </a:t>
            </a:r>
            <a:r>
              <a:rPr lang="en-US" sz="1200" b="0" i="0" u="none" strike="noStrike" kern="1200" baseline="0" dirty="0" smtClean="0">
                <a:solidFill>
                  <a:schemeClr val="tx1"/>
                </a:solidFill>
                <a:latin typeface="+mn-lt"/>
                <a:ea typeface="+mn-ea"/>
                <a:cs typeface="+mn-cs"/>
              </a:rPr>
              <a:t>A button or code that sends a distress call. A monitoring entity receives the</a:t>
            </a:r>
          </a:p>
          <a:p>
            <a:r>
              <a:rPr lang="en-US" sz="1200" b="0" i="0" u="none" strike="noStrike" kern="1200" baseline="0" dirty="0" smtClean="0">
                <a:solidFill>
                  <a:schemeClr val="tx1"/>
                </a:solidFill>
                <a:latin typeface="+mn-lt"/>
                <a:ea typeface="+mn-ea"/>
                <a:cs typeface="+mn-cs"/>
              </a:rPr>
              <a:t>distress call and responds based on established procedures. Duress systems are useful when</a:t>
            </a:r>
          </a:p>
          <a:p>
            <a:r>
              <a:rPr lang="en-US" sz="1200" b="0" i="0" u="none" strike="noStrike" kern="1200" baseline="0" dirty="0" smtClean="0">
                <a:solidFill>
                  <a:schemeClr val="tx1"/>
                </a:solidFill>
                <a:latin typeface="+mn-lt"/>
                <a:ea typeface="+mn-ea"/>
                <a:cs typeface="+mn-cs"/>
              </a:rPr>
              <a:t>personnel are working alone. </a:t>
            </a:r>
            <a:r>
              <a:rPr lang="en-US" sz="1200" b="0" i="0" u="none" strike="noStrike" kern="1200" baseline="0" dirty="0" err="1" smtClean="0">
                <a:solidFill>
                  <a:schemeClr val="tx1"/>
                </a:solidFill>
                <a:latin typeface="+mn-lt"/>
                <a:ea typeface="+mn-ea"/>
                <a:cs typeface="+mn-cs"/>
              </a:rPr>
              <a:t>Sybex</a:t>
            </a:r>
            <a:r>
              <a:rPr lang="en-US" sz="1200" b="0" i="0" u="none" strike="noStrike" kern="1200" baseline="0" dirty="0" smtClean="0">
                <a:solidFill>
                  <a:schemeClr val="tx1"/>
                </a:solidFill>
                <a:latin typeface="+mn-lt"/>
                <a:ea typeface="+mn-ea"/>
                <a:cs typeface="+mn-cs"/>
              </a:rPr>
              <a:t> </a:t>
            </a:r>
            <a:r>
              <a:rPr lang="en-US" sz="1200" b="0" i="0" u="none" strike="noStrike" kern="1200" baseline="0" smtClean="0">
                <a:solidFill>
                  <a:schemeClr val="tx1"/>
                </a:solidFill>
                <a:latin typeface="+mn-lt"/>
                <a:ea typeface="+mn-ea"/>
                <a:cs typeface="+mn-cs"/>
              </a:rPr>
              <a:t>9</a:t>
            </a:r>
            <a:r>
              <a:rPr lang="en-US" sz="1200" b="0" i="0" u="none" strike="noStrike" kern="1200" baseline="30000" smtClean="0">
                <a:solidFill>
                  <a:schemeClr val="tx1"/>
                </a:solidFill>
                <a:latin typeface="+mn-lt"/>
                <a:ea typeface="+mn-ea"/>
                <a:cs typeface="+mn-cs"/>
              </a:rPr>
              <a:t>th</a:t>
            </a:r>
            <a:r>
              <a:rPr lang="en-US" sz="1200" b="0" i="0" u="none" strike="noStrike" kern="1200" baseline="0" smtClean="0">
                <a:solidFill>
                  <a:schemeClr val="tx1"/>
                </a:solidFill>
                <a:latin typeface="+mn-lt"/>
                <a:ea typeface="+mn-ea"/>
                <a:cs typeface="+mn-cs"/>
              </a:rPr>
              <a:t> ed.</a:t>
            </a:r>
            <a:endParaRPr lang="en-US"/>
          </a:p>
        </p:txBody>
      </p:sp>
      <p:sp>
        <p:nvSpPr>
          <p:cNvPr id="4" name="Slide Number Placeholder 3"/>
          <p:cNvSpPr>
            <a:spLocks noGrp="1"/>
          </p:cNvSpPr>
          <p:nvPr>
            <p:ph type="sldNum" sz="quarter" idx="10"/>
          </p:nvPr>
        </p:nvSpPr>
        <p:spPr/>
        <p:txBody>
          <a:bodyPr/>
          <a:lstStyle/>
          <a:p>
            <a:fld id="{CD908589-1AA0-4F18-9996-E212C2CE6388}" type="slidenum">
              <a:rPr lang="en-US" smtClean="0"/>
              <a:t>142</a:t>
            </a:fld>
            <a:endParaRPr lang="en-US"/>
          </a:p>
        </p:txBody>
      </p:sp>
    </p:spTree>
    <p:extLst>
      <p:ext uri="{BB962C8B-B14F-4D97-AF65-F5344CB8AC3E}">
        <p14:creationId xmlns:p14="http://schemas.microsoft.com/office/powerpoint/2010/main" val="217255777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3009" name="Rectangle 7"/>
          <p:cNvSpPr>
            <a:spLocks noGrp="1" noChangeArrowheads="1"/>
          </p:cNvSpPr>
          <p:nvPr>
            <p:ph type="sldNum" sz="quarter" idx="5"/>
          </p:nvPr>
        </p:nvSpPr>
        <p:spPr>
          <a:noFill/>
        </p:spPr>
        <p:txBody>
          <a:bodyPr/>
          <a:lstStyle/>
          <a:p>
            <a:fld id="{479B4EDF-3362-43CE-97E6-265032E68DE1}" type="slidenum">
              <a:rPr lang="en-US" smtClean="0">
                <a:solidFill>
                  <a:srgbClr val="000000"/>
                </a:solidFill>
                <a:cs typeface="Arial" charset="0"/>
              </a:rPr>
              <a:pPr/>
              <a:t>143</a:t>
            </a:fld>
            <a:endParaRPr lang="en-US" dirty="0">
              <a:solidFill>
                <a:srgbClr val="000000"/>
              </a:solidFill>
              <a:cs typeface="Arial" charset="0"/>
            </a:endParaRPr>
          </a:p>
        </p:txBody>
      </p:sp>
      <p:sp>
        <p:nvSpPr>
          <p:cNvPr id="1963010" name="Rectangle 2"/>
          <p:cNvSpPr>
            <a:spLocks noGrp="1" noRot="1" noChangeAspect="1" noChangeArrowheads="1" noTextEdit="1"/>
          </p:cNvSpPr>
          <p:nvPr>
            <p:ph type="sldImg"/>
          </p:nvPr>
        </p:nvSpPr>
        <p:spPr>
          <a:ln/>
        </p:spPr>
      </p:sp>
      <p:sp>
        <p:nvSpPr>
          <p:cNvPr id="1963011"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623798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53308" y="1122363"/>
            <a:ext cx="9014691"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smtClean="0"/>
              <a:t>3 November 2016</a:t>
            </a:r>
            <a:endParaRPr lang="en-US"/>
          </a:p>
        </p:txBody>
      </p:sp>
      <p:sp>
        <p:nvSpPr>
          <p:cNvPr id="5" name="Footer Placeholder 4"/>
          <p:cNvSpPr>
            <a:spLocks noGrp="1"/>
          </p:cNvSpPr>
          <p:nvPr>
            <p:ph type="ftr" sz="quarter" idx="11"/>
          </p:nvPr>
        </p:nvSpPr>
        <p:spPr/>
        <p:txBody>
          <a:bodyPr/>
          <a:lstStyle/>
          <a:p>
            <a:r>
              <a:rPr lang="en-US"/>
              <a:t>Domain 7: Security Operations</a:t>
            </a:r>
          </a:p>
        </p:txBody>
      </p:sp>
      <p:sp>
        <p:nvSpPr>
          <p:cNvPr id="6" name="Slide Number Placeholder 5"/>
          <p:cNvSpPr>
            <a:spLocks noGrp="1"/>
          </p:cNvSpPr>
          <p:nvPr>
            <p:ph type="sldNum" sz="quarter" idx="12"/>
          </p:nvPr>
        </p:nvSpPr>
        <p:spPr/>
        <p:txBody>
          <a:bodyPr/>
          <a:lstStyle/>
          <a:p>
            <a:fld id="{03B1F02D-B6B4-4C75-AB3C-C12486DA92C2}" type="slidenum">
              <a:rPr lang="en-US" smtClean="0"/>
              <a:t>‹#›</a:t>
            </a:fld>
            <a:endParaRPr lang="en-US"/>
          </a:p>
        </p:txBody>
      </p:sp>
    </p:spTree>
    <p:extLst>
      <p:ext uri="{BB962C8B-B14F-4D97-AF65-F5344CB8AC3E}">
        <p14:creationId xmlns:p14="http://schemas.microsoft.com/office/powerpoint/2010/main" val="201096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28848" y="1825625"/>
            <a:ext cx="9124951"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838200" y="6356350"/>
            <a:ext cx="1390648" cy="365125"/>
          </a:xfrm>
        </p:spPr>
        <p:txBody>
          <a:bodyPr/>
          <a:lstStyle>
            <a:lvl1pPr>
              <a:defRPr>
                <a:solidFill>
                  <a:srgbClr val="FF0000"/>
                </a:solidFill>
              </a:defRPr>
            </a:lvl1pPr>
          </a:lstStyle>
          <a:p>
            <a:r>
              <a:rPr lang="en-US" smtClean="0"/>
              <a:t>3 November 2016</a:t>
            </a:r>
            <a:endParaRPr lang="en-US" dirty="0"/>
          </a:p>
        </p:txBody>
      </p:sp>
      <p:sp>
        <p:nvSpPr>
          <p:cNvPr id="8" name="Footer Placeholder 7"/>
          <p:cNvSpPr>
            <a:spLocks noGrp="1"/>
          </p:cNvSpPr>
          <p:nvPr>
            <p:ph type="ftr" sz="quarter" idx="11"/>
          </p:nvPr>
        </p:nvSpPr>
        <p:spPr/>
        <p:txBody>
          <a:bodyPr/>
          <a:lstStyle>
            <a:lvl1pPr>
              <a:defRPr sz="1200">
                <a:solidFill>
                  <a:srgbClr val="FF0000"/>
                </a:solidFill>
              </a:defRPr>
            </a:lvl1pPr>
          </a:lstStyle>
          <a:p>
            <a:r>
              <a:rPr lang="en-US" altLang="en-US" b="1"/>
              <a:t>Domain 7: Security Operations</a:t>
            </a:r>
            <a:endParaRPr lang="en-US" altLang="en-US" b="1" dirty="0"/>
          </a:p>
        </p:txBody>
      </p:sp>
      <p:sp>
        <p:nvSpPr>
          <p:cNvPr id="9" name="Slide Number Placeholder 8"/>
          <p:cNvSpPr>
            <a:spLocks noGrp="1"/>
          </p:cNvSpPr>
          <p:nvPr>
            <p:ph type="sldNum" sz="quarter" idx="12"/>
          </p:nvPr>
        </p:nvSpPr>
        <p:spPr/>
        <p:txBody>
          <a:bodyPr/>
          <a:lstStyle>
            <a:lvl1pPr>
              <a:defRPr>
                <a:solidFill>
                  <a:srgbClr val="FF0000"/>
                </a:solidFill>
              </a:defRPr>
            </a:lvl1pPr>
          </a:lstStyle>
          <a:p>
            <a:fld id="{03B1F02D-B6B4-4C75-AB3C-C12486DA92C2}" type="slidenum">
              <a:rPr lang="en-US" smtClean="0"/>
              <a:pPr/>
              <a:t>‹#›</a:t>
            </a:fld>
            <a:endParaRPr lang="en-US" dirty="0"/>
          </a:p>
        </p:txBody>
      </p:sp>
      <p:sp>
        <p:nvSpPr>
          <p:cNvPr id="10" name="Title 9"/>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352031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smtClean="0"/>
              <a:t>3 November 2016</a:t>
            </a:r>
            <a:endParaRPr lang="en-US"/>
          </a:p>
        </p:txBody>
      </p:sp>
      <p:sp>
        <p:nvSpPr>
          <p:cNvPr id="5" name="Footer Placeholder 4"/>
          <p:cNvSpPr>
            <a:spLocks noGrp="1"/>
          </p:cNvSpPr>
          <p:nvPr>
            <p:ph type="ftr" sz="quarter" idx="11"/>
          </p:nvPr>
        </p:nvSpPr>
        <p:spPr/>
        <p:txBody>
          <a:bodyPr/>
          <a:lstStyle/>
          <a:p>
            <a:r>
              <a:rPr lang="en-US"/>
              <a:t>Domain 7: Security Operations</a:t>
            </a:r>
          </a:p>
        </p:txBody>
      </p:sp>
      <p:sp>
        <p:nvSpPr>
          <p:cNvPr id="6" name="Slide Number Placeholder 5"/>
          <p:cNvSpPr>
            <a:spLocks noGrp="1"/>
          </p:cNvSpPr>
          <p:nvPr>
            <p:ph type="sldNum" sz="quarter" idx="12"/>
          </p:nvPr>
        </p:nvSpPr>
        <p:spPr/>
        <p:txBody>
          <a:bodyPr/>
          <a:lstStyle/>
          <a:p>
            <a:fld id="{03B1F02D-B6B4-4C75-AB3C-C12486DA92C2}" type="slidenum">
              <a:rPr lang="en-US" smtClean="0"/>
              <a:t>‹#›</a:t>
            </a:fld>
            <a:endParaRPr lang="en-US"/>
          </a:p>
        </p:txBody>
      </p:sp>
    </p:spTree>
    <p:extLst>
      <p:ext uri="{BB962C8B-B14F-4D97-AF65-F5344CB8AC3E}">
        <p14:creationId xmlns:p14="http://schemas.microsoft.com/office/powerpoint/2010/main" val="2060952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smtClean="0"/>
              <a:t>3 November 2016</a:t>
            </a:r>
            <a:endParaRPr lang="en-US"/>
          </a:p>
        </p:txBody>
      </p:sp>
      <p:sp>
        <p:nvSpPr>
          <p:cNvPr id="6" name="Footer Placeholder 5"/>
          <p:cNvSpPr>
            <a:spLocks noGrp="1"/>
          </p:cNvSpPr>
          <p:nvPr>
            <p:ph type="ftr" sz="quarter" idx="11"/>
          </p:nvPr>
        </p:nvSpPr>
        <p:spPr/>
        <p:txBody>
          <a:bodyPr/>
          <a:lstStyle/>
          <a:p>
            <a:r>
              <a:rPr lang="en-US"/>
              <a:t>Domain 7: Security Operations</a:t>
            </a:r>
          </a:p>
        </p:txBody>
      </p:sp>
      <p:sp>
        <p:nvSpPr>
          <p:cNvPr id="7" name="Slide Number Placeholder 6"/>
          <p:cNvSpPr>
            <a:spLocks noGrp="1"/>
          </p:cNvSpPr>
          <p:nvPr>
            <p:ph type="sldNum" sz="quarter" idx="12"/>
          </p:nvPr>
        </p:nvSpPr>
        <p:spPr/>
        <p:txBody>
          <a:bodyPr/>
          <a:lstStyle/>
          <a:p>
            <a:fld id="{03B1F02D-B6B4-4C75-AB3C-C12486DA92C2}" type="slidenum">
              <a:rPr lang="en-US" smtClean="0"/>
              <a:t>‹#›</a:t>
            </a:fld>
            <a:endParaRPr lang="en-US"/>
          </a:p>
        </p:txBody>
      </p:sp>
    </p:spTree>
    <p:extLst>
      <p:ext uri="{BB962C8B-B14F-4D97-AF65-F5344CB8AC3E}">
        <p14:creationId xmlns:p14="http://schemas.microsoft.com/office/powerpoint/2010/main" val="2649615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764144" y="307977"/>
            <a:ext cx="9591243" cy="1325563"/>
          </a:xfrm>
          <a:solidFill>
            <a:srgbClr val="990000"/>
          </a:solidFill>
          <a:ln>
            <a:solidFill>
              <a:srgbClr val="990000"/>
            </a:solidFill>
          </a:ln>
        </p:spPr>
        <p:txBody>
          <a:bodyPr/>
          <a:lstStyle>
            <a:lvl1pPr>
              <a:defRPr>
                <a:solidFill>
                  <a:srgbClr val="FFC000"/>
                </a:solidFill>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smtClean="0"/>
              <a:t>3 November 2016</a:t>
            </a:r>
            <a:endParaRPr lang="en-US" dirty="0"/>
          </a:p>
        </p:txBody>
      </p:sp>
      <p:sp>
        <p:nvSpPr>
          <p:cNvPr id="8" name="Footer Placeholder 7"/>
          <p:cNvSpPr>
            <a:spLocks noGrp="1"/>
          </p:cNvSpPr>
          <p:nvPr>
            <p:ph type="ftr" sz="quarter" idx="11"/>
          </p:nvPr>
        </p:nvSpPr>
        <p:spPr/>
        <p:txBody>
          <a:bodyPr/>
          <a:lstStyle/>
          <a:p>
            <a:r>
              <a:rPr lang="en-US"/>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t>‹#›</a:t>
            </a:fld>
            <a:endParaRPr lang="en-US" dirty="0"/>
          </a:p>
        </p:txBody>
      </p:sp>
    </p:spTree>
    <p:extLst>
      <p:ext uri="{BB962C8B-B14F-4D97-AF65-F5344CB8AC3E}">
        <p14:creationId xmlns:p14="http://schemas.microsoft.com/office/powerpoint/2010/main" val="2274785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smtClean="0"/>
              <a:t>3 November 2016</a:t>
            </a:r>
            <a:endParaRPr lang="en-US"/>
          </a:p>
        </p:txBody>
      </p:sp>
      <p:sp>
        <p:nvSpPr>
          <p:cNvPr id="4" name="Footer Placeholder 3"/>
          <p:cNvSpPr>
            <a:spLocks noGrp="1"/>
          </p:cNvSpPr>
          <p:nvPr>
            <p:ph type="ftr" sz="quarter" idx="11"/>
          </p:nvPr>
        </p:nvSpPr>
        <p:spPr/>
        <p:txBody>
          <a:bodyPr/>
          <a:lstStyle/>
          <a:p>
            <a:r>
              <a:rPr lang="en-US"/>
              <a:t>Domain 7: Security Operations</a:t>
            </a:r>
          </a:p>
        </p:txBody>
      </p:sp>
      <p:sp>
        <p:nvSpPr>
          <p:cNvPr id="5" name="Slide Number Placeholder 4"/>
          <p:cNvSpPr>
            <a:spLocks noGrp="1"/>
          </p:cNvSpPr>
          <p:nvPr>
            <p:ph type="sldNum" sz="quarter" idx="12"/>
          </p:nvPr>
        </p:nvSpPr>
        <p:spPr/>
        <p:txBody>
          <a:bodyPr/>
          <a:lstStyle/>
          <a:p>
            <a:fld id="{03B1F02D-B6B4-4C75-AB3C-C12486DA92C2}" type="slidenum">
              <a:rPr lang="en-US" smtClean="0"/>
              <a:t>‹#›</a:t>
            </a:fld>
            <a:endParaRPr lang="en-US"/>
          </a:p>
        </p:txBody>
      </p:sp>
    </p:spTree>
    <p:extLst>
      <p:ext uri="{BB962C8B-B14F-4D97-AF65-F5344CB8AC3E}">
        <p14:creationId xmlns:p14="http://schemas.microsoft.com/office/powerpoint/2010/main" val="1039466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3 November 2016</a:t>
            </a:r>
            <a:endParaRPr lang="en-US"/>
          </a:p>
        </p:txBody>
      </p:sp>
      <p:sp>
        <p:nvSpPr>
          <p:cNvPr id="3" name="Footer Placeholder 2"/>
          <p:cNvSpPr>
            <a:spLocks noGrp="1"/>
          </p:cNvSpPr>
          <p:nvPr>
            <p:ph type="ftr" sz="quarter" idx="11"/>
          </p:nvPr>
        </p:nvSpPr>
        <p:spPr/>
        <p:txBody>
          <a:bodyPr/>
          <a:lstStyle/>
          <a:p>
            <a:r>
              <a:rPr lang="en-US"/>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t>‹#›</a:t>
            </a:fld>
            <a:endParaRPr lang="en-US"/>
          </a:p>
        </p:txBody>
      </p:sp>
    </p:spTree>
    <p:extLst>
      <p:ext uri="{BB962C8B-B14F-4D97-AF65-F5344CB8AC3E}">
        <p14:creationId xmlns:p14="http://schemas.microsoft.com/office/powerpoint/2010/main" val="3422623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621746"/>
            <a:ext cx="3932237"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3230336"/>
            <a:ext cx="3932237" cy="2638652"/>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r>
              <a:rPr lang="en-US" smtClean="0"/>
              <a:t>3 November 2016</a:t>
            </a:r>
            <a:endParaRPr lang="en-US"/>
          </a:p>
        </p:txBody>
      </p:sp>
      <p:sp>
        <p:nvSpPr>
          <p:cNvPr id="6" name="Footer Placeholder 5"/>
          <p:cNvSpPr>
            <a:spLocks noGrp="1"/>
          </p:cNvSpPr>
          <p:nvPr>
            <p:ph type="ftr" sz="quarter" idx="11"/>
          </p:nvPr>
        </p:nvSpPr>
        <p:spPr/>
        <p:txBody>
          <a:bodyPr/>
          <a:lstStyle/>
          <a:p>
            <a:r>
              <a:rPr lang="en-US"/>
              <a:t>Domain 7: Security Operations</a:t>
            </a:r>
          </a:p>
        </p:txBody>
      </p:sp>
      <p:sp>
        <p:nvSpPr>
          <p:cNvPr id="7" name="Slide Number Placeholder 6"/>
          <p:cNvSpPr>
            <a:spLocks noGrp="1"/>
          </p:cNvSpPr>
          <p:nvPr>
            <p:ph type="sldNum" sz="quarter" idx="12"/>
          </p:nvPr>
        </p:nvSpPr>
        <p:spPr/>
        <p:txBody>
          <a:bodyPr/>
          <a:lstStyle/>
          <a:p>
            <a:fld id="{03B1F02D-B6B4-4C75-AB3C-C12486DA92C2}" type="slidenum">
              <a:rPr lang="en-US" smtClean="0"/>
              <a:t>‹#›</a:t>
            </a:fld>
            <a:endParaRPr lang="en-US"/>
          </a:p>
        </p:txBody>
      </p:sp>
    </p:spTree>
    <p:extLst>
      <p:ext uri="{BB962C8B-B14F-4D97-AF65-F5344CB8AC3E}">
        <p14:creationId xmlns:p14="http://schemas.microsoft.com/office/powerpoint/2010/main" val="3906704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73382" y="877454"/>
            <a:ext cx="2998643" cy="1179945"/>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r>
              <a:rPr lang="en-US" smtClean="0"/>
              <a:t>3 November 2016</a:t>
            </a:r>
            <a:endParaRPr lang="en-US"/>
          </a:p>
        </p:txBody>
      </p:sp>
      <p:sp>
        <p:nvSpPr>
          <p:cNvPr id="6" name="Footer Placeholder 5"/>
          <p:cNvSpPr>
            <a:spLocks noGrp="1"/>
          </p:cNvSpPr>
          <p:nvPr>
            <p:ph type="ftr" sz="quarter" idx="11"/>
          </p:nvPr>
        </p:nvSpPr>
        <p:spPr/>
        <p:txBody>
          <a:bodyPr/>
          <a:lstStyle/>
          <a:p>
            <a:r>
              <a:rPr lang="en-US"/>
              <a:t>Domain 7: Security Operations</a:t>
            </a:r>
          </a:p>
        </p:txBody>
      </p:sp>
      <p:sp>
        <p:nvSpPr>
          <p:cNvPr id="7" name="Slide Number Placeholder 6"/>
          <p:cNvSpPr>
            <a:spLocks noGrp="1"/>
          </p:cNvSpPr>
          <p:nvPr>
            <p:ph type="sldNum" sz="quarter" idx="12"/>
          </p:nvPr>
        </p:nvSpPr>
        <p:spPr/>
        <p:txBody>
          <a:bodyPr/>
          <a:lstStyle/>
          <a:p>
            <a:fld id="{03B1F02D-B6B4-4C75-AB3C-C12486DA92C2}" type="slidenum">
              <a:rPr lang="en-US" smtClean="0"/>
              <a:t>‹#›</a:t>
            </a:fld>
            <a:endParaRPr lang="en-US"/>
          </a:p>
        </p:txBody>
      </p:sp>
    </p:spTree>
    <p:extLst>
      <p:ext uri="{BB962C8B-B14F-4D97-AF65-F5344CB8AC3E}">
        <p14:creationId xmlns:p14="http://schemas.microsoft.com/office/powerpoint/2010/main" val="1070190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730828" y="318407"/>
            <a:ext cx="9622971" cy="1325563"/>
          </a:xfr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smtClean="0"/>
              <a:t>3 November 2016</a:t>
            </a:r>
            <a:endParaRPr lang="en-US"/>
          </a:p>
        </p:txBody>
      </p:sp>
      <p:sp>
        <p:nvSpPr>
          <p:cNvPr id="5" name="Footer Placeholder 4"/>
          <p:cNvSpPr>
            <a:spLocks noGrp="1"/>
          </p:cNvSpPr>
          <p:nvPr>
            <p:ph type="ftr" sz="quarter" idx="11"/>
          </p:nvPr>
        </p:nvSpPr>
        <p:spPr/>
        <p:txBody>
          <a:bodyPr/>
          <a:lstStyle/>
          <a:p>
            <a:r>
              <a:rPr lang="en-US"/>
              <a:t>Domain 7: Security Operations</a:t>
            </a:r>
          </a:p>
        </p:txBody>
      </p:sp>
      <p:sp>
        <p:nvSpPr>
          <p:cNvPr id="6" name="Slide Number Placeholder 5"/>
          <p:cNvSpPr>
            <a:spLocks noGrp="1"/>
          </p:cNvSpPr>
          <p:nvPr>
            <p:ph type="sldNum" sz="quarter" idx="12"/>
          </p:nvPr>
        </p:nvSpPr>
        <p:spPr/>
        <p:txBody>
          <a:bodyPr/>
          <a:lstStyle/>
          <a:p>
            <a:fld id="{03B1F02D-B6B4-4C75-AB3C-C12486DA92C2}" type="slidenum">
              <a:rPr lang="en-US" smtClean="0"/>
              <a:t>‹#›</a:t>
            </a:fld>
            <a:endParaRPr lang="en-US"/>
          </a:p>
        </p:txBody>
      </p:sp>
    </p:spTree>
    <p:extLst>
      <p:ext uri="{BB962C8B-B14F-4D97-AF65-F5344CB8AC3E}">
        <p14:creationId xmlns:p14="http://schemas.microsoft.com/office/powerpoint/2010/main" val="1008750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791854" y="365125"/>
            <a:ext cx="693304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smtClean="0"/>
              <a:t>3 November 2016</a:t>
            </a:r>
            <a:endParaRPr lang="en-US"/>
          </a:p>
        </p:txBody>
      </p:sp>
      <p:sp>
        <p:nvSpPr>
          <p:cNvPr id="5" name="Footer Placeholder 4"/>
          <p:cNvSpPr>
            <a:spLocks noGrp="1"/>
          </p:cNvSpPr>
          <p:nvPr>
            <p:ph type="ftr" sz="quarter" idx="11"/>
          </p:nvPr>
        </p:nvSpPr>
        <p:spPr/>
        <p:txBody>
          <a:bodyPr/>
          <a:lstStyle/>
          <a:p>
            <a:r>
              <a:rPr lang="en-US"/>
              <a:t>Domain 7: Security Operations</a:t>
            </a:r>
          </a:p>
        </p:txBody>
      </p:sp>
      <p:sp>
        <p:nvSpPr>
          <p:cNvPr id="6" name="Slide Number Placeholder 5"/>
          <p:cNvSpPr>
            <a:spLocks noGrp="1"/>
          </p:cNvSpPr>
          <p:nvPr>
            <p:ph type="sldNum" sz="quarter" idx="12"/>
          </p:nvPr>
        </p:nvSpPr>
        <p:spPr/>
        <p:txBody>
          <a:bodyPr/>
          <a:lstStyle/>
          <a:p>
            <a:fld id="{03B1F02D-B6B4-4C75-AB3C-C12486DA92C2}" type="slidenum">
              <a:rPr lang="en-US" smtClean="0"/>
              <a:t>‹#›</a:t>
            </a:fld>
            <a:endParaRPr lang="en-US"/>
          </a:p>
        </p:txBody>
      </p:sp>
    </p:spTree>
    <p:extLst>
      <p:ext uri="{BB962C8B-B14F-4D97-AF65-F5344CB8AC3E}">
        <p14:creationId xmlns:p14="http://schemas.microsoft.com/office/powerpoint/2010/main" val="1083787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8849" y="371021"/>
            <a:ext cx="9124949" cy="1325563"/>
          </a:xfrm>
          <a:prstGeom prst="rect">
            <a:avLst/>
          </a:prstGeom>
          <a:solidFill>
            <a:srgbClr val="990000"/>
          </a:solidFill>
          <a:ln>
            <a:solidFill>
              <a:srgbClr val="990000"/>
            </a:solidFill>
          </a:ln>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89262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3 November 2016</a:t>
            </a:r>
            <a:endParaRPr lang="en-US"/>
          </a:p>
        </p:txBody>
      </p:sp>
      <p:sp>
        <p:nvSpPr>
          <p:cNvPr id="5" name="Footer Placeholder 4"/>
          <p:cNvSpPr>
            <a:spLocks noGrp="1"/>
          </p:cNvSpPr>
          <p:nvPr>
            <p:ph type="ftr" sz="quarter" idx="3"/>
          </p:nvPr>
        </p:nvSpPr>
        <p:spPr>
          <a:xfrm>
            <a:off x="3221184" y="6310170"/>
            <a:ext cx="5608782" cy="501650"/>
          </a:xfrm>
          <a:prstGeom prst="rect">
            <a:avLst/>
          </a:prstGeom>
        </p:spPr>
        <p:txBody>
          <a:bodyPr vert="horz" lIns="91440" tIns="45720" rIns="91440" bIns="45720" rtlCol="0" anchor="ctr"/>
          <a:lstStyle>
            <a:lvl1pPr algn="ctr">
              <a:defRPr sz="1100">
                <a:solidFill>
                  <a:schemeClr val="tx1">
                    <a:tint val="75000"/>
                  </a:schemeClr>
                </a:solidFill>
              </a:defRPr>
            </a:lvl1pPr>
          </a:lstStyle>
          <a:p>
            <a:pPr>
              <a:lnSpc>
                <a:spcPct val="115000"/>
              </a:lnSpc>
              <a:spcAft>
                <a:spcPts val="1000"/>
              </a:spcAft>
            </a:pPr>
            <a:r>
              <a:rPr lang="en-US" b="1" kern="100">
                <a:latin typeface="Arial" panose="020B0604020202020204" pitchFamily="34" charset="0"/>
                <a:ea typeface="Times New Roman" panose="02020603050405020304" pitchFamily="18" charset="0"/>
                <a:cs typeface="Times New Roman" panose="02020603050405020304" pitchFamily="18" charset="0"/>
              </a:rPr>
              <a:t>Domain 7: Security Operations</a:t>
            </a:r>
            <a:endParaRPr lang="en-US" sz="800" kern="100" dirty="0">
              <a:ea typeface="Times New Roman" panose="02020603050405020304" pitchFamily="18" charset="0"/>
              <a:cs typeface="Times New Roman" panose="02020603050405020304" pitchFamily="18" charset="0"/>
            </a:endParaRPr>
          </a:p>
        </p:txBody>
      </p:sp>
      <p:sp>
        <p:nvSpPr>
          <p:cNvPr id="6" name="Slide Number Placeholder 5"/>
          <p:cNvSpPr>
            <a:spLocks noGrp="1"/>
          </p:cNvSpPr>
          <p:nvPr>
            <p:ph type="sldNum" sz="quarter" idx="4"/>
          </p:nvPr>
        </p:nvSpPr>
        <p:spPr>
          <a:xfrm>
            <a:off x="10732654" y="6356350"/>
            <a:ext cx="62114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B1F02D-B6B4-4C75-AB3C-C12486DA92C2}" type="slidenum">
              <a:rPr lang="en-US" smtClean="0"/>
              <a:t>‹#›</a:t>
            </a:fld>
            <a:endParaRPr lang="en-US" dirty="0"/>
          </a:p>
        </p:txBody>
      </p:sp>
      <p:pic>
        <p:nvPicPr>
          <p:cNvPr id="7" name="Picture 6"/>
          <p:cNvPicPr/>
          <p:nvPr userDrawn="1"/>
        </p:nvPicPr>
        <p:blipFill rotWithShape="1">
          <a:blip r:embed="rId13" cstate="print">
            <a:extLst>
              <a:ext uri="{28A0092B-C50C-407E-A947-70E740481C1C}">
                <a14:useLocalDpi xmlns:a14="http://schemas.microsoft.com/office/drawing/2010/main" val="0"/>
              </a:ext>
            </a:extLst>
          </a:blip>
          <a:srcRect l="15770" t="5299" r="16281" b="6667"/>
          <a:stretch/>
        </p:blipFill>
        <p:spPr bwMode="auto">
          <a:xfrm>
            <a:off x="174171" y="138793"/>
            <a:ext cx="1556658" cy="1428750"/>
          </a:xfrm>
          <a:prstGeom prst="ellipse">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3021595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000" b="1" i="1" kern="1200">
          <a:solidFill>
            <a:srgbClr val="FFC00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gif"/></Relationships>
</file>

<file path=ppt/slides/_rels/slide23.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7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37.gif"/></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hyperlink" Target="https://www.google.com/url?sa=i&amp;rct=j&amp;q=&amp;esrc=s&amp;frm=1&amp;source=images&amp;cd=&amp;cad=rja&amp;uact=8&amp;ved=0CAcQjRxqFQoTCLCPrL6G48YCFZKAkgod7MoOrg&amp;url=https://pirtechnology.wordpress.com/2011/09/&amp;ei=tmupVbDcBJKBygTslbvwCg&amp;bvm=bv.98197061,d.cWw&amp;psig=AFQjCNHjcjMGiYeewlcq-t2eLEpqz0ZefQ&amp;ust=1437252673116388" TargetMode="External"/><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11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55.gif"/><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99.xml"/><Relationship Id="rId1" Type="http://schemas.openxmlformats.org/officeDocument/2006/relationships/slideLayout" Target="../slideLayouts/slideLayout2.xml"/><Relationship Id="rId5" Type="http://schemas.openxmlformats.org/officeDocument/2006/relationships/image" Target="../media/image58.jpg"/><Relationship Id="rId4" Type="http://schemas.openxmlformats.org/officeDocument/2006/relationships/image" Target="../media/image57.jpeg"/></Relationships>
</file>

<file path=ppt/slides/_rels/slide13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png"/><Relationship Id="rId7" Type="http://schemas.openxmlformats.org/officeDocument/2006/relationships/image" Target="../media/image64.jpeg"/><Relationship Id="rId2" Type="http://schemas.openxmlformats.org/officeDocument/2006/relationships/notesSlide" Target="../notesSlides/notesSlide101.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jpeg"/><Relationship Id="rId4" Type="http://schemas.openxmlformats.org/officeDocument/2006/relationships/image" Target="../media/image61.png"/></Relationships>
</file>

<file path=ppt/slides/_rels/slide13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chor="ctr"/>
          <a:lstStyle/>
          <a:p>
            <a:r>
              <a:rPr lang="en-US" dirty="0"/>
              <a:t>Security Operations</a:t>
            </a:r>
          </a:p>
        </p:txBody>
      </p:sp>
      <p:sp>
        <p:nvSpPr>
          <p:cNvPr id="5" name="Subtitle 4"/>
          <p:cNvSpPr>
            <a:spLocks noGrp="1"/>
          </p:cNvSpPr>
          <p:nvPr>
            <p:ph type="subTitle" idx="1"/>
          </p:nvPr>
        </p:nvSpPr>
        <p:spPr/>
        <p:txBody>
          <a:bodyPr>
            <a:normAutofit fontScale="92500" lnSpcReduction="10000"/>
          </a:bodyPr>
          <a:lstStyle/>
          <a:p>
            <a:r>
              <a:rPr lang="en-US" dirty="0"/>
              <a:t>(Foundational Concepts, Investigations, Incident Management, Disaster Recovery</a:t>
            </a:r>
            <a:r>
              <a:rPr lang="en-US" dirty="0" smtClean="0"/>
              <a:t>)</a:t>
            </a:r>
          </a:p>
          <a:p>
            <a:endParaRPr lang="en-US" dirty="0"/>
          </a:p>
          <a:p>
            <a:r>
              <a:rPr lang="en-US" sz="4400" dirty="0" smtClean="0"/>
              <a:t>13%</a:t>
            </a:r>
            <a:endParaRPr lang="en-US" sz="4400" dirty="0"/>
          </a:p>
        </p:txBody>
      </p:sp>
    </p:spTree>
    <p:extLst>
      <p:ext uri="{BB962C8B-B14F-4D97-AF65-F5344CB8AC3E}">
        <p14:creationId xmlns:p14="http://schemas.microsoft.com/office/powerpoint/2010/main" val="31877741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a:t>7.1  Understand and comply with investigations</a:t>
            </a:r>
          </a:p>
          <a:p>
            <a:pPr marL="0" indent="0">
              <a:buNone/>
            </a:pPr>
            <a:r>
              <a:rPr lang="en-US" dirty="0"/>
              <a:t>7.2  Conduct logging and monitoring activities</a:t>
            </a:r>
          </a:p>
          <a:p>
            <a:pPr marL="0" indent="0">
              <a:buNone/>
            </a:pPr>
            <a:r>
              <a:rPr lang="en-US" dirty="0"/>
              <a:t>7.3  Perform Configuration Management (CM) (e.g. provisioning, baselining, automation)</a:t>
            </a:r>
          </a:p>
          <a:p>
            <a:pPr marL="0" indent="0">
              <a:buNone/>
            </a:pPr>
            <a:r>
              <a:rPr lang="en-US" dirty="0"/>
              <a:t>7.4  Apply foundational security operations concepts</a:t>
            </a:r>
          </a:p>
          <a:p>
            <a:pPr marL="0" indent="0">
              <a:buNone/>
            </a:pPr>
            <a:r>
              <a:rPr lang="en-US" dirty="0"/>
              <a:t>7.5  Apply resource protection </a:t>
            </a:r>
          </a:p>
          <a:p>
            <a:pPr marL="0" indent="0">
              <a:buNone/>
            </a:pPr>
            <a:r>
              <a:rPr lang="en-US" dirty="0"/>
              <a:t>7.6  Conduct incident management</a:t>
            </a:r>
          </a:p>
          <a:p>
            <a:endParaRPr lang="en-US" dirty="0"/>
          </a:p>
        </p:txBody>
      </p:sp>
      <p:sp>
        <p:nvSpPr>
          <p:cNvPr id="3" name="Footer Placeholder 2"/>
          <p:cNvSpPr>
            <a:spLocks noGrp="1"/>
          </p:cNvSpPr>
          <p:nvPr>
            <p:ph type="ftr" sz="quarter" idx="11"/>
          </p:nvPr>
        </p:nvSpPr>
        <p:spPr/>
        <p:txBody>
          <a:bodyPr/>
          <a:lstStyle/>
          <a:p>
            <a:r>
              <a:rPr lang="en-US" altLang="en-US" b="1" smtClean="0"/>
              <a:t>Domain 7: Security Operations</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2</a:t>
            </a:fld>
            <a:endParaRPr lang="en-US" dirty="0"/>
          </a:p>
        </p:txBody>
      </p:sp>
      <p:sp>
        <p:nvSpPr>
          <p:cNvPr id="5" name="Title 4"/>
          <p:cNvSpPr>
            <a:spLocks noGrp="1"/>
          </p:cNvSpPr>
          <p:nvPr>
            <p:ph type="title"/>
          </p:nvPr>
        </p:nvSpPr>
        <p:spPr>
          <a:solidFill>
            <a:srgbClr val="0070C0"/>
          </a:solidFill>
        </p:spPr>
        <p:txBody>
          <a:bodyPr/>
          <a:lstStyle/>
          <a:p>
            <a:r>
              <a:rPr lang="en-US" dirty="0" smtClean="0"/>
              <a:t>Test Objectives at a Glance</a:t>
            </a:r>
            <a:endParaRPr lang="en-US" dirty="0"/>
          </a:p>
        </p:txBody>
      </p:sp>
    </p:spTree>
    <p:extLst>
      <p:ext uri="{BB962C8B-B14F-4D97-AF65-F5344CB8AC3E}">
        <p14:creationId xmlns:p14="http://schemas.microsoft.com/office/powerpoint/2010/main" val="13899963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a:t>7.7  Operate and maintain detective and preventative measures</a:t>
            </a:r>
          </a:p>
          <a:p>
            <a:pPr marL="0" indent="0">
              <a:buNone/>
            </a:pPr>
            <a:r>
              <a:rPr lang="en-US" dirty="0"/>
              <a:t>7.8    Implement and support patch and vulnerability management</a:t>
            </a:r>
          </a:p>
          <a:p>
            <a:pPr marL="0" indent="0">
              <a:buNone/>
            </a:pPr>
            <a:r>
              <a:rPr lang="en-US" dirty="0"/>
              <a:t>7.9  Understand and participate in change management processes </a:t>
            </a:r>
          </a:p>
          <a:p>
            <a:pPr marL="0" indent="0">
              <a:buNone/>
            </a:pPr>
            <a:r>
              <a:rPr lang="en-US" dirty="0"/>
              <a:t>7.10  Implement recovery strategies</a:t>
            </a:r>
          </a:p>
          <a:p>
            <a:pPr marL="0" indent="0">
              <a:buNone/>
            </a:pPr>
            <a:r>
              <a:rPr lang="en-US" dirty="0"/>
              <a:t>7.11  Implement Disaster Recovery (DR) processes</a:t>
            </a:r>
          </a:p>
          <a:p>
            <a:pPr marL="0" indent="0">
              <a:buNone/>
            </a:pPr>
            <a:r>
              <a:rPr lang="en-US" dirty="0"/>
              <a:t>7.12  Test disaster recovery plans (DRP</a:t>
            </a:r>
          </a:p>
        </p:txBody>
      </p:sp>
      <p:sp>
        <p:nvSpPr>
          <p:cNvPr id="3" name="Footer Placeholder 2"/>
          <p:cNvSpPr>
            <a:spLocks noGrp="1"/>
          </p:cNvSpPr>
          <p:nvPr>
            <p:ph type="ftr" sz="quarter" idx="11"/>
          </p:nvPr>
        </p:nvSpPr>
        <p:spPr/>
        <p:txBody>
          <a:bodyPr/>
          <a:lstStyle/>
          <a:p>
            <a:r>
              <a:rPr lang="en-US" altLang="en-US" b="1" smtClean="0"/>
              <a:t>Domain 7: Security Operations</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3</a:t>
            </a:fld>
            <a:endParaRPr lang="en-US" dirty="0"/>
          </a:p>
        </p:txBody>
      </p:sp>
      <p:sp>
        <p:nvSpPr>
          <p:cNvPr id="5" name="Title 4"/>
          <p:cNvSpPr>
            <a:spLocks noGrp="1"/>
          </p:cNvSpPr>
          <p:nvPr>
            <p:ph type="title"/>
          </p:nvPr>
        </p:nvSpPr>
        <p:spPr>
          <a:solidFill>
            <a:srgbClr val="0070C0"/>
          </a:solidFill>
        </p:spPr>
        <p:txBody>
          <a:bodyPr/>
          <a:lstStyle/>
          <a:p>
            <a:r>
              <a:rPr lang="en-US" dirty="0" smtClean="0"/>
              <a:t>Test Objectives at a Glance</a:t>
            </a:r>
            <a:endParaRPr lang="en-US" dirty="0"/>
          </a:p>
        </p:txBody>
      </p:sp>
    </p:spTree>
    <p:extLst>
      <p:ext uri="{BB962C8B-B14F-4D97-AF65-F5344CB8AC3E}">
        <p14:creationId xmlns:p14="http://schemas.microsoft.com/office/powerpoint/2010/main" val="11550086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a:t>7.13  Participate in Business Continuity (BC) planning and exercises</a:t>
            </a:r>
          </a:p>
          <a:p>
            <a:pPr marL="0" indent="0">
              <a:buNone/>
            </a:pPr>
            <a:r>
              <a:rPr lang="en-US" dirty="0"/>
              <a:t>7.14  Implement and manage physical security</a:t>
            </a:r>
          </a:p>
          <a:p>
            <a:pPr marL="0" indent="0">
              <a:buNone/>
            </a:pPr>
            <a:r>
              <a:rPr lang="en-US" dirty="0"/>
              <a:t>7.15  Address personnel safety and security concerns</a:t>
            </a:r>
          </a:p>
          <a:p>
            <a:endParaRPr lang="en-US" dirty="0"/>
          </a:p>
        </p:txBody>
      </p:sp>
      <p:sp>
        <p:nvSpPr>
          <p:cNvPr id="3" name="Footer Placeholder 2"/>
          <p:cNvSpPr>
            <a:spLocks noGrp="1"/>
          </p:cNvSpPr>
          <p:nvPr>
            <p:ph type="ftr" sz="quarter" idx="11"/>
          </p:nvPr>
        </p:nvSpPr>
        <p:spPr/>
        <p:txBody>
          <a:bodyPr/>
          <a:lstStyle/>
          <a:p>
            <a:r>
              <a:rPr lang="en-US" altLang="en-US" b="1" smtClean="0"/>
              <a:t>Domain 7: Security Operations</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4</a:t>
            </a:fld>
            <a:endParaRPr lang="en-US" dirty="0"/>
          </a:p>
        </p:txBody>
      </p:sp>
      <p:sp>
        <p:nvSpPr>
          <p:cNvPr id="5" name="Title 4"/>
          <p:cNvSpPr>
            <a:spLocks noGrp="1"/>
          </p:cNvSpPr>
          <p:nvPr>
            <p:ph type="title"/>
          </p:nvPr>
        </p:nvSpPr>
        <p:spPr>
          <a:solidFill>
            <a:srgbClr val="0070C0"/>
          </a:solidFill>
        </p:spPr>
        <p:txBody>
          <a:bodyPr/>
          <a:lstStyle/>
          <a:p>
            <a:r>
              <a:rPr lang="en-US" dirty="0" smtClean="0"/>
              <a:t>Test Objectives at a Glance</a:t>
            </a:r>
            <a:endParaRPr lang="en-US" dirty="0"/>
          </a:p>
        </p:txBody>
      </p:sp>
    </p:spTree>
    <p:extLst>
      <p:ext uri="{BB962C8B-B14F-4D97-AF65-F5344CB8AC3E}">
        <p14:creationId xmlns:p14="http://schemas.microsoft.com/office/powerpoint/2010/main" val="40575174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pPr>
            <a:r>
              <a:rPr lang="en-US" sz="2600" dirty="0" smtClean="0"/>
              <a:t>7.1  Understand </a:t>
            </a:r>
            <a:r>
              <a:rPr lang="en-US" sz="2600" dirty="0"/>
              <a:t>and </a:t>
            </a:r>
            <a:r>
              <a:rPr lang="en-US" sz="2600" dirty="0" smtClean="0"/>
              <a:t>comply with investigations</a:t>
            </a:r>
          </a:p>
          <a:p>
            <a:pPr lvl="1"/>
            <a:r>
              <a:rPr lang="en-US" dirty="0" smtClean="0"/>
              <a:t>Evidence </a:t>
            </a:r>
            <a:r>
              <a:rPr lang="en-US" dirty="0"/>
              <a:t>collection and handling</a:t>
            </a:r>
          </a:p>
          <a:p>
            <a:pPr lvl="1"/>
            <a:r>
              <a:rPr lang="en-US" dirty="0" smtClean="0"/>
              <a:t>Reporting </a:t>
            </a:r>
            <a:r>
              <a:rPr lang="en-US" dirty="0"/>
              <a:t>and documentation</a:t>
            </a:r>
          </a:p>
          <a:p>
            <a:pPr lvl="1"/>
            <a:r>
              <a:rPr lang="en-US" dirty="0" smtClean="0"/>
              <a:t>Investigative </a:t>
            </a:r>
            <a:r>
              <a:rPr lang="en-US" dirty="0"/>
              <a:t>techniques</a:t>
            </a:r>
          </a:p>
          <a:p>
            <a:pPr lvl="1"/>
            <a:r>
              <a:rPr lang="en-US" dirty="0" smtClean="0"/>
              <a:t>Digital </a:t>
            </a:r>
            <a:r>
              <a:rPr lang="en-US" dirty="0"/>
              <a:t>forensics tools, tactics, and </a:t>
            </a:r>
            <a:r>
              <a:rPr lang="en-US" dirty="0" smtClean="0"/>
              <a:t>procedures</a:t>
            </a:r>
          </a:p>
          <a:p>
            <a:pPr lvl="1"/>
            <a:r>
              <a:rPr lang="en-US" dirty="0" smtClean="0"/>
              <a:t>Artifacts (e.g. computer, network, mobile device)</a:t>
            </a:r>
            <a:endParaRPr lang="en-US" dirty="0"/>
          </a:p>
        </p:txBody>
      </p:sp>
      <p:sp>
        <p:nvSpPr>
          <p:cNvPr id="5" name="Slide Number Placeholder 3"/>
          <p:cNvSpPr>
            <a:spLocks noGrp="1"/>
          </p:cNvSpPr>
          <p:nvPr>
            <p:ph type="sldNum" sz="quarter" idx="12"/>
          </p:nvPr>
        </p:nvSpPr>
        <p:spPr>
          <a:xfrm>
            <a:off x="10732653" y="6378432"/>
            <a:ext cx="621145" cy="365125"/>
          </a:xfrm>
        </p:spPr>
        <p:txBody>
          <a:bodyPr/>
          <a:lstStyle/>
          <a:p>
            <a:pPr>
              <a:defRPr/>
            </a:pPr>
            <a:r>
              <a:rPr lang="en-US" dirty="0"/>
              <a:t>5</a:t>
            </a:r>
          </a:p>
        </p:txBody>
      </p:sp>
      <p:sp>
        <p:nvSpPr>
          <p:cNvPr id="3" name="Title 2"/>
          <p:cNvSpPr>
            <a:spLocks noGrp="1"/>
          </p:cNvSpPr>
          <p:nvPr>
            <p:ph type="title"/>
          </p:nvPr>
        </p:nvSpPr>
        <p:spPr>
          <a:solidFill>
            <a:srgbClr val="0070C0"/>
          </a:solidFill>
        </p:spPr>
        <p:txBody>
          <a:bodyPr/>
          <a:lstStyle/>
          <a:p>
            <a:r>
              <a:rPr lang="en-US" dirty="0"/>
              <a:t>Domain </a:t>
            </a:r>
            <a:r>
              <a:rPr lang="en-US" dirty="0" smtClean="0"/>
              <a:t>Objectives  7.1</a:t>
            </a:r>
            <a:endParaRPr lang="en-US" dirty="0"/>
          </a:p>
        </p:txBody>
      </p:sp>
      <p:sp>
        <p:nvSpPr>
          <p:cNvPr id="8" name="Footer Placeholder 7"/>
          <p:cNvSpPr>
            <a:spLocks noGrp="1"/>
          </p:cNvSpPr>
          <p:nvPr>
            <p:ph type="ftr" sz="quarter" idx="11"/>
          </p:nvPr>
        </p:nvSpPr>
        <p:spPr/>
        <p:txBody>
          <a:bodyPr/>
          <a:lstStyle/>
          <a:p>
            <a:r>
              <a:rPr lang="en-US" altLang="en-US" dirty="0"/>
              <a:t>Domain 7: Security Operations</a:t>
            </a:r>
          </a:p>
        </p:txBody>
      </p:sp>
    </p:spTree>
    <p:extLst>
      <p:ext uri="{BB962C8B-B14F-4D97-AF65-F5344CB8AC3E}">
        <p14:creationId xmlns:p14="http://schemas.microsoft.com/office/powerpoint/2010/main" val="6194719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Content Placeholder 2"/>
          <p:cNvSpPr>
            <a:spLocks noGrp="1"/>
          </p:cNvSpPr>
          <p:nvPr>
            <p:ph idx="1"/>
          </p:nvPr>
        </p:nvSpPr>
        <p:spPr/>
        <p:txBody>
          <a:bodyPr>
            <a:noAutofit/>
          </a:bodyPr>
          <a:lstStyle/>
          <a:p>
            <a:r>
              <a:rPr lang="en-US" dirty="0"/>
              <a:t>The first responder is the first person who arrives to investigate and respond to any detected activity</a:t>
            </a:r>
          </a:p>
          <a:p>
            <a:endParaRPr lang="en-US" sz="1000" dirty="0"/>
          </a:p>
          <a:p>
            <a:r>
              <a:rPr lang="en-US" dirty="0"/>
              <a:t>This includes, but is not limited to:</a:t>
            </a:r>
          </a:p>
          <a:p>
            <a:pPr lvl="1"/>
            <a:r>
              <a:rPr lang="en-US" dirty="0"/>
              <a:t>System administrators</a:t>
            </a:r>
          </a:p>
          <a:p>
            <a:pPr lvl="1"/>
            <a:endParaRPr lang="en-US" sz="1400" dirty="0"/>
          </a:p>
          <a:p>
            <a:pPr lvl="1"/>
            <a:r>
              <a:rPr lang="en-US" dirty="0"/>
              <a:t>Computer Network Defense Service                       	          Provider (CNDSP) technical staff</a:t>
            </a:r>
          </a:p>
          <a:p>
            <a:pPr lvl="1"/>
            <a:endParaRPr lang="en-US" sz="1400" dirty="0"/>
          </a:p>
          <a:p>
            <a:pPr lvl="1"/>
            <a:r>
              <a:rPr lang="en-US" dirty="0"/>
              <a:t>Counter Intelligence (CI)</a:t>
            </a:r>
          </a:p>
          <a:p>
            <a:pPr lvl="1"/>
            <a:endParaRPr lang="en-US" sz="1400" dirty="0"/>
          </a:p>
          <a:p>
            <a:pPr lvl="1"/>
            <a:r>
              <a:rPr lang="en-US" dirty="0"/>
              <a:t>Law Enforcement (LE)</a:t>
            </a:r>
          </a:p>
        </p:txBody>
      </p:sp>
      <p:sp>
        <p:nvSpPr>
          <p:cNvPr id="41986" name="Title 1"/>
          <p:cNvSpPr>
            <a:spLocks noGrp="1"/>
          </p:cNvSpPr>
          <p:nvPr>
            <p:ph type="title"/>
          </p:nvPr>
        </p:nvSpPr>
        <p:spPr/>
        <p:txBody>
          <a:bodyPr/>
          <a:lstStyle/>
          <a:p>
            <a:r>
              <a:rPr lang="en-US" dirty="0"/>
              <a:t>Investigations – Role of the First Responder Guidelines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922727">
            <a:off x="7675164" y="3969314"/>
            <a:ext cx="2663045" cy="1183026"/>
          </a:xfrm>
          <a:prstGeom prst="rect">
            <a:avLst/>
          </a:prstGeom>
        </p:spPr>
      </p:pic>
      <p:sp>
        <p:nvSpPr>
          <p:cNvPr id="4" name="Footer Placeholder 3"/>
          <p:cNvSpPr>
            <a:spLocks noGrp="1"/>
          </p:cNvSpPr>
          <p:nvPr>
            <p:ph type="ftr" sz="quarter" idx="11"/>
          </p:nvPr>
        </p:nvSpPr>
        <p:spPr/>
        <p:txBody>
          <a:bodyPr/>
          <a:lstStyle/>
          <a:p>
            <a:r>
              <a:rPr lang="en-US" altLang="en-US" dirty="0"/>
              <a:t>Domain 7: Security Operations</a:t>
            </a:r>
          </a:p>
        </p:txBody>
      </p:sp>
      <p:sp>
        <p:nvSpPr>
          <p:cNvPr id="7" name="Slide Number Placeholder 6"/>
          <p:cNvSpPr>
            <a:spLocks noGrp="1"/>
          </p:cNvSpPr>
          <p:nvPr>
            <p:ph type="sldNum" sz="quarter" idx="12"/>
          </p:nvPr>
        </p:nvSpPr>
        <p:spPr/>
        <p:txBody>
          <a:bodyPr/>
          <a:lstStyle/>
          <a:p>
            <a:fld id="{03B1F02D-B6B4-4C75-AB3C-C12486DA92C2}" type="slidenum">
              <a:rPr lang="en-US" smtClean="0"/>
              <a:pPr/>
              <a:t>6</a:t>
            </a:fld>
            <a:endParaRPr lang="en-US" dirty="0"/>
          </a:p>
        </p:txBody>
      </p:sp>
    </p:spTree>
    <p:extLst>
      <p:ext uri="{BB962C8B-B14F-4D97-AF65-F5344CB8AC3E}">
        <p14:creationId xmlns:p14="http://schemas.microsoft.com/office/powerpoint/2010/main" val="37068622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Content Placeholder 2"/>
          <p:cNvSpPr>
            <a:spLocks noGrp="1"/>
          </p:cNvSpPr>
          <p:nvPr>
            <p:ph idx="1"/>
          </p:nvPr>
        </p:nvSpPr>
        <p:spPr/>
        <p:txBody>
          <a:bodyPr>
            <a:normAutofit/>
          </a:bodyPr>
          <a:lstStyle/>
          <a:p>
            <a:r>
              <a:rPr lang="en-US" dirty="0"/>
              <a:t>Be Aware</a:t>
            </a:r>
          </a:p>
          <a:p>
            <a:pPr lvl="1"/>
            <a:r>
              <a:rPr lang="en-US" dirty="0"/>
              <a:t>A first responder will often respond to a system still under attack</a:t>
            </a:r>
          </a:p>
          <a:p>
            <a:pPr marL="457200" lvl="1" indent="0">
              <a:buNone/>
            </a:pPr>
            <a:endParaRPr lang="en-US" dirty="0"/>
          </a:p>
          <a:p>
            <a:pPr lvl="1"/>
            <a:r>
              <a:rPr lang="en-US" dirty="0"/>
              <a:t>Be prepared to assess an active attack</a:t>
            </a:r>
          </a:p>
          <a:p>
            <a:pPr marL="457200" lvl="1" indent="0">
              <a:buNone/>
            </a:pPr>
            <a:endParaRPr lang="en-US" dirty="0"/>
          </a:p>
          <a:p>
            <a:pPr lvl="1"/>
            <a:r>
              <a:rPr lang="en-US" dirty="0"/>
              <a:t>Be prepared to treat the computer system as a crime scene</a:t>
            </a:r>
          </a:p>
          <a:p>
            <a:pPr marL="457200" lvl="1" indent="0">
              <a:buNone/>
            </a:pPr>
            <a:endParaRPr lang="en-US" dirty="0"/>
          </a:p>
          <a:p>
            <a:pPr lvl="1"/>
            <a:r>
              <a:rPr lang="en-US" dirty="0"/>
              <a:t>Respond already knowing your course of action per the given situation</a:t>
            </a:r>
          </a:p>
        </p:txBody>
      </p:sp>
      <p:sp>
        <p:nvSpPr>
          <p:cNvPr id="44034" name="Title 1"/>
          <p:cNvSpPr>
            <a:spLocks noGrp="1"/>
          </p:cNvSpPr>
          <p:nvPr>
            <p:ph type="title"/>
          </p:nvPr>
        </p:nvSpPr>
        <p:spPr/>
        <p:txBody>
          <a:bodyPr/>
          <a:lstStyle/>
          <a:p>
            <a:r>
              <a:rPr lang="en-US" dirty="0"/>
              <a:t>Your Security has Been Breached</a:t>
            </a:r>
          </a:p>
        </p:txBody>
      </p:sp>
      <p:sp>
        <p:nvSpPr>
          <p:cNvPr id="3" name="Footer Placeholder 2"/>
          <p:cNvSpPr>
            <a:spLocks noGrp="1"/>
          </p:cNvSpPr>
          <p:nvPr>
            <p:ph type="ftr" sz="quarter" idx="11"/>
          </p:nvPr>
        </p:nvSpPr>
        <p:spPr/>
        <p:txBody>
          <a:bodyPr/>
          <a:lstStyle/>
          <a:p>
            <a:r>
              <a:rPr lang="en-US" altLang="en-US" dirty="0"/>
              <a:t>Domain 7: Security Operations</a:t>
            </a:r>
          </a:p>
        </p:txBody>
      </p:sp>
      <p:sp>
        <p:nvSpPr>
          <p:cNvPr id="6" name="Slide Number Placeholder 5"/>
          <p:cNvSpPr>
            <a:spLocks noGrp="1"/>
          </p:cNvSpPr>
          <p:nvPr>
            <p:ph type="sldNum" sz="quarter" idx="12"/>
          </p:nvPr>
        </p:nvSpPr>
        <p:spPr/>
        <p:txBody>
          <a:bodyPr/>
          <a:lstStyle/>
          <a:p>
            <a:fld id="{03B1F02D-B6B4-4C75-AB3C-C12486DA92C2}" type="slidenum">
              <a:rPr lang="en-US" smtClean="0"/>
              <a:pPr/>
              <a:t>7</a:t>
            </a:fld>
            <a:endParaRPr lang="en-US" dirty="0"/>
          </a:p>
        </p:txBody>
      </p:sp>
    </p:spTree>
    <p:extLst>
      <p:ext uri="{BB962C8B-B14F-4D97-AF65-F5344CB8AC3E}">
        <p14:creationId xmlns:p14="http://schemas.microsoft.com/office/powerpoint/2010/main" val="4748830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400" dirty="0"/>
              <a:t>4</a:t>
            </a:r>
            <a:r>
              <a:rPr lang="en-US" sz="2400" baseline="30000" dirty="0"/>
              <a:t>th</a:t>
            </a:r>
            <a:r>
              <a:rPr lang="en-US" sz="2400" dirty="0"/>
              <a:t> Amendment protects American citizens from unreasonable searches and seizure</a:t>
            </a:r>
          </a:p>
          <a:p>
            <a:pPr marL="0" indent="0">
              <a:buNone/>
            </a:pPr>
            <a:endParaRPr lang="en-US" sz="100" dirty="0"/>
          </a:p>
          <a:p>
            <a:r>
              <a:rPr lang="en-US" sz="2400" dirty="0"/>
              <a:t>Types of searches: </a:t>
            </a:r>
            <a:r>
              <a:rPr lang="en-US" dirty="0"/>
              <a:t> </a:t>
            </a:r>
          </a:p>
          <a:p>
            <a:pPr lvl="1"/>
            <a:r>
              <a:rPr lang="en-US" sz="2200" dirty="0"/>
              <a:t>Consent, </a:t>
            </a:r>
          </a:p>
          <a:p>
            <a:pPr lvl="1"/>
            <a:r>
              <a:rPr lang="en-US" sz="2200" dirty="0"/>
              <a:t>Plainview (plainview doctrine), </a:t>
            </a:r>
          </a:p>
          <a:p>
            <a:pPr lvl="1"/>
            <a:r>
              <a:rPr lang="en-US" sz="2200" dirty="0"/>
              <a:t>Search incident to arrest (plainview) </a:t>
            </a:r>
          </a:p>
          <a:p>
            <a:pPr lvl="1"/>
            <a:r>
              <a:rPr lang="en-US" sz="2200" dirty="0"/>
              <a:t>Protective sweep search (plainview) </a:t>
            </a:r>
          </a:p>
          <a:p>
            <a:pPr lvl="1"/>
            <a:r>
              <a:rPr lang="en-US" sz="2200" dirty="0"/>
              <a:t>Search warrant </a:t>
            </a:r>
          </a:p>
          <a:p>
            <a:pPr lvl="1"/>
            <a:r>
              <a:rPr lang="en-US" sz="2200" dirty="0"/>
              <a:t>Writ of possession; take charge of evidence if it is in danger of being destroyed.  </a:t>
            </a:r>
          </a:p>
          <a:p>
            <a:pPr lvl="1"/>
            <a:r>
              <a:rPr lang="en-US" sz="2200" dirty="0"/>
              <a:t>EXIGENT CIRCUMSTANCE=judge decides admissibility if evidence obtained prior to search warrant.</a:t>
            </a:r>
          </a:p>
        </p:txBody>
      </p:sp>
      <p:sp>
        <p:nvSpPr>
          <p:cNvPr id="2" name="Title 1"/>
          <p:cNvSpPr>
            <a:spLocks noGrp="1"/>
          </p:cNvSpPr>
          <p:nvPr>
            <p:ph type="title"/>
          </p:nvPr>
        </p:nvSpPr>
        <p:spPr/>
        <p:txBody>
          <a:bodyPr/>
          <a:lstStyle/>
          <a:p>
            <a:r>
              <a:rPr lang="en-US" dirty="0"/>
              <a:t>Reasonable Searches</a:t>
            </a:r>
          </a:p>
        </p:txBody>
      </p:sp>
      <p:sp>
        <p:nvSpPr>
          <p:cNvPr id="5" name="Footer Placeholder 4"/>
          <p:cNvSpPr>
            <a:spLocks noGrp="1"/>
          </p:cNvSpPr>
          <p:nvPr>
            <p:ph type="ftr" sz="quarter" idx="11"/>
          </p:nvPr>
        </p:nvSpPr>
        <p:spPr/>
        <p:txBody>
          <a:bodyPr/>
          <a:lstStyle/>
          <a:p>
            <a:r>
              <a:rPr lang="en-US" altLang="en-US" dirty="0"/>
              <a:t>Domain 7: Security Operations</a:t>
            </a:r>
          </a:p>
        </p:txBody>
      </p:sp>
      <p:sp>
        <p:nvSpPr>
          <p:cNvPr id="8" name="Slide Number Placeholder 7"/>
          <p:cNvSpPr>
            <a:spLocks noGrp="1"/>
          </p:cNvSpPr>
          <p:nvPr>
            <p:ph type="sldNum" sz="quarter" idx="12"/>
          </p:nvPr>
        </p:nvSpPr>
        <p:spPr/>
        <p:txBody>
          <a:bodyPr/>
          <a:lstStyle/>
          <a:p>
            <a:fld id="{03B1F02D-B6B4-4C75-AB3C-C12486DA92C2}" type="slidenum">
              <a:rPr lang="en-US" smtClean="0"/>
              <a:pPr/>
              <a:t>8</a:t>
            </a:fld>
            <a:endParaRPr lang="en-US" dirty="0"/>
          </a:p>
        </p:txBody>
      </p:sp>
    </p:spTree>
    <p:extLst>
      <p:ext uri="{BB962C8B-B14F-4D97-AF65-F5344CB8AC3E}">
        <p14:creationId xmlns:p14="http://schemas.microsoft.com/office/powerpoint/2010/main" val="24935108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Content Placeholder 2"/>
          <p:cNvSpPr>
            <a:spLocks noGrp="1"/>
          </p:cNvSpPr>
          <p:nvPr>
            <p:ph idx="1"/>
          </p:nvPr>
        </p:nvSpPr>
        <p:spPr/>
        <p:txBody>
          <a:bodyPr>
            <a:normAutofit fontScale="92500" lnSpcReduction="20000"/>
          </a:bodyPr>
          <a:lstStyle/>
          <a:p>
            <a:r>
              <a:rPr lang="en-US" dirty="0"/>
              <a:t>Hands Off</a:t>
            </a:r>
          </a:p>
          <a:p>
            <a:pPr lvl="1"/>
            <a:r>
              <a:rPr lang="en-US" dirty="0"/>
              <a:t>May need to wait for a trained analyst to properly collect evidence</a:t>
            </a:r>
          </a:p>
          <a:p>
            <a:endParaRPr lang="en-US" dirty="0"/>
          </a:p>
          <a:p>
            <a:r>
              <a:rPr lang="en-US" dirty="0"/>
              <a:t>Shutdown</a:t>
            </a:r>
          </a:p>
          <a:p>
            <a:pPr lvl="1"/>
            <a:r>
              <a:rPr lang="en-US" dirty="0"/>
              <a:t>Determine if shutting down the computer is necessary</a:t>
            </a:r>
          </a:p>
          <a:p>
            <a:endParaRPr lang="en-US" dirty="0"/>
          </a:p>
          <a:p>
            <a:r>
              <a:rPr lang="en-US" dirty="0"/>
              <a:t>Live</a:t>
            </a:r>
          </a:p>
          <a:p>
            <a:pPr lvl="1"/>
            <a:r>
              <a:rPr lang="en-US" dirty="0"/>
              <a:t>Memory contains evidence that does not survive reboot</a:t>
            </a:r>
          </a:p>
          <a:p>
            <a:endParaRPr lang="en-US" dirty="0"/>
          </a:p>
          <a:p>
            <a:r>
              <a:rPr lang="en-US" dirty="0"/>
              <a:t>Postmortem vs. Live Investigations</a:t>
            </a:r>
          </a:p>
          <a:p>
            <a:pPr lvl="1"/>
            <a:r>
              <a:rPr lang="en-US" dirty="0"/>
              <a:t>The situation will dictate which method is best to use while causing the least impact</a:t>
            </a:r>
          </a:p>
          <a:p>
            <a:pPr lvl="1"/>
            <a:endParaRPr lang="en-US" dirty="0"/>
          </a:p>
        </p:txBody>
      </p:sp>
      <p:sp>
        <p:nvSpPr>
          <p:cNvPr id="43010" name="Title 1"/>
          <p:cNvSpPr>
            <a:spLocks noGrp="1"/>
          </p:cNvSpPr>
          <p:nvPr>
            <p:ph type="title"/>
          </p:nvPr>
        </p:nvSpPr>
        <p:spPr/>
        <p:txBody>
          <a:bodyPr/>
          <a:lstStyle/>
          <a:p>
            <a:r>
              <a:rPr lang="en-US" dirty="0"/>
              <a:t>Investigations – Types of Responses to Incidents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6203" y="2537694"/>
            <a:ext cx="1875099" cy="1404514"/>
          </a:xfrm>
          <a:prstGeom prst="rect">
            <a:avLst/>
          </a:prstGeom>
        </p:spPr>
      </p:pic>
      <p:sp>
        <p:nvSpPr>
          <p:cNvPr id="4" name="Footer Placeholder 3"/>
          <p:cNvSpPr>
            <a:spLocks noGrp="1"/>
          </p:cNvSpPr>
          <p:nvPr>
            <p:ph type="ftr" sz="quarter" idx="11"/>
          </p:nvPr>
        </p:nvSpPr>
        <p:spPr/>
        <p:txBody>
          <a:bodyPr/>
          <a:lstStyle/>
          <a:p>
            <a:r>
              <a:rPr lang="en-US" altLang="en-US" dirty="0"/>
              <a:t>Domain 7: Security Operations</a:t>
            </a:r>
          </a:p>
        </p:txBody>
      </p:sp>
      <p:sp>
        <p:nvSpPr>
          <p:cNvPr id="7" name="Slide Number Placeholder 6"/>
          <p:cNvSpPr>
            <a:spLocks noGrp="1"/>
          </p:cNvSpPr>
          <p:nvPr>
            <p:ph type="sldNum" sz="quarter" idx="12"/>
          </p:nvPr>
        </p:nvSpPr>
        <p:spPr/>
        <p:txBody>
          <a:bodyPr/>
          <a:lstStyle/>
          <a:p>
            <a:fld id="{03B1F02D-B6B4-4C75-AB3C-C12486DA92C2}" type="slidenum">
              <a:rPr lang="en-US" smtClean="0"/>
              <a:pPr/>
              <a:t>9</a:t>
            </a:fld>
            <a:endParaRPr lang="en-US" dirty="0"/>
          </a:p>
        </p:txBody>
      </p:sp>
    </p:spTree>
    <p:extLst>
      <p:ext uri="{BB962C8B-B14F-4D97-AF65-F5344CB8AC3E}">
        <p14:creationId xmlns:p14="http://schemas.microsoft.com/office/powerpoint/2010/main" val="35041144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dirty="0"/>
              <a:t>Types of Evidence</a:t>
            </a:r>
          </a:p>
        </p:txBody>
      </p:sp>
      <p:sp>
        <p:nvSpPr>
          <p:cNvPr id="1757186" name="Rectangle 3"/>
          <p:cNvSpPr>
            <a:spLocks noGrp="1" noChangeArrowheads="1"/>
          </p:cNvSpPr>
          <p:nvPr>
            <p:ph sz="half" idx="1"/>
          </p:nvPr>
        </p:nvSpPr>
        <p:spPr>
          <a:xfrm>
            <a:off x="2203178" y="1825625"/>
            <a:ext cx="5181600" cy="4351338"/>
          </a:xfrm>
        </p:spPr>
        <p:txBody>
          <a:bodyPr numCol="2">
            <a:normAutofit fontScale="85000" lnSpcReduction="20000"/>
          </a:bodyPr>
          <a:lstStyle/>
          <a:p>
            <a:r>
              <a:rPr lang="en-US" dirty="0"/>
              <a:t>Real (or Physical)</a:t>
            </a:r>
          </a:p>
          <a:p>
            <a:pPr marL="57150" indent="0">
              <a:buNone/>
            </a:pPr>
            <a:endParaRPr lang="en-US" dirty="0"/>
          </a:p>
          <a:p>
            <a:r>
              <a:rPr lang="en-US" dirty="0"/>
              <a:t>Documentary (Hearsay Rule)</a:t>
            </a:r>
          </a:p>
          <a:p>
            <a:pPr marL="57150" indent="0">
              <a:buNone/>
            </a:pPr>
            <a:endParaRPr lang="en-US" dirty="0"/>
          </a:p>
          <a:p>
            <a:r>
              <a:rPr lang="en-US" dirty="0"/>
              <a:t>Best</a:t>
            </a:r>
          </a:p>
          <a:p>
            <a:pPr marL="57150" indent="0">
              <a:buNone/>
            </a:pPr>
            <a:endParaRPr lang="en-US" dirty="0"/>
          </a:p>
          <a:p>
            <a:r>
              <a:rPr lang="en-US" dirty="0"/>
              <a:t>Secondary</a:t>
            </a:r>
          </a:p>
          <a:p>
            <a:pPr marL="57150" indent="0">
              <a:buNone/>
            </a:pPr>
            <a:endParaRPr lang="en-US" dirty="0"/>
          </a:p>
          <a:p>
            <a:r>
              <a:rPr lang="en-US" dirty="0"/>
              <a:t>Direct</a:t>
            </a:r>
          </a:p>
          <a:p>
            <a:pPr marL="57150" indent="0">
              <a:buNone/>
            </a:pPr>
            <a:endParaRPr lang="en-US" dirty="0"/>
          </a:p>
          <a:p>
            <a:pPr lvl="1"/>
            <a:endParaRPr lang="en-US" dirty="0"/>
          </a:p>
        </p:txBody>
      </p:sp>
      <p:sp>
        <p:nvSpPr>
          <p:cNvPr id="2" name="Content Placeholder 1"/>
          <p:cNvSpPr>
            <a:spLocks noGrp="1"/>
          </p:cNvSpPr>
          <p:nvPr>
            <p:ph sz="half" idx="2"/>
          </p:nvPr>
        </p:nvSpPr>
        <p:spPr>
          <a:xfrm>
            <a:off x="7537178" y="1825625"/>
            <a:ext cx="5181600" cy="4351338"/>
          </a:xfrm>
        </p:spPr>
        <p:txBody>
          <a:bodyPr>
            <a:normAutofit fontScale="85000" lnSpcReduction="20000"/>
          </a:bodyPr>
          <a:lstStyle/>
          <a:p>
            <a:r>
              <a:rPr lang="en-US" dirty="0"/>
              <a:t>Conclusive</a:t>
            </a:r>
          </a:p>
          <a:p>
            <a:endParaRPr lang="en-US" dirty="0"/>
          </a:p>
          <a:p>
            <a:r>
              <a:rPr lang="en-US" dirty="0"/>
              <a:t>Circumstantial</a:t>
            </a:r>
          </a:p>
          <a:p>
            <a:pPr marL="57150" indent="0">
              <a:buNone/>
            </a:pPr>
            <a:endParaRPr lang="en-US" dirty="0"/>
          </a:p>
          <a:p>
            <a:r>
              <a:rPr lang="en-US" dirty="0"/>
              <a:t>Corroborative </a:t>
            </a:r>
          </a:p>
          <a:p>
            <a:pPr marL="57150" indent="0">
              <a:buNone/>
            </a:pPr>
            <a:endParaRPr lang="en-US" dirty="0"/>
          </a:p>
          <a:p>
            <a:r>
              <a:rPr lang="en-US" dirty="0"/>
              <a:t>Opinion</a:t>
            </a:r>
          </a:p>
          <a:p>
            <a:pPr marL="57150" indent="0">
              <a:buNone/>
            </a:pPr>
            <a:endParaRPr lang="en-US" dirty="0"/>
          </a:p>
          <a:p>
            <a:r>
              <a:rPr lang="en-US" dirty="0"/>
              <a:t>Hearsay</a:t>
            </a:r>
          </a:p>
          <a:p>
            <a:pPr marL="57150" indent="0">
              <a:buNone/>
            </a:pPr>
            <a:endParaRPr lang="en-US" dirty="0"/>
          </a:p>
          <a:p>
            <a:r>
              <a:rPr lang="en-US" dirty="0"/>
              <a:t>Exculpatory</a:t>
            </a:r>
          </a:p>
          <a:p>
            <a:endParaRPr lang="en-US" dirty="0"/>
          </a:p>
        </p:txBody>
      </p:sp>
      <p:pic>
        <p:nvPicPr>
          <p:cNvPr id="5" name="Picture 4" descr="best-evidence-5.jpg"/>
          <p:cNvPicPr>
            <a:picLocks noChangeAspect="1"/>
          </p:cNvPicPr>
          <p:nvPr/>
        </p:nvPicPr>
        <p:blipFill>
          <a:blip r:embed="rId3" cstate="print"/>
          <a:stretch>
            <a:fillRect/>
          </a:stretch>
        </p:blipFill>
        <p:spPr>
          <a:xfrm>
            <a:off x="4896301" y="2847650"/>
            <a:ext cx="1709785" cy="1282339"/>
          </a:xfrm>
          <a:prstGeom prst="rect">
            <a:avLst/>
          </a:prstGeom>
        </p:spPr>
      </p:pic>
      <p:pic>
        <p:nvPicPr>
          <p:cNvPr id="11" name="Picture 10" descr="HearsayRule.jpg"/>
          <p:cNvPicPr>
            <a:picLocks noChangeAspect="1"/>
          </p:cNvPicPr>
          <p:nvPr/>
        </p:nvPicPr>
        <p:blipFill>
          <a:blip r:embed="rId4" cstate="print"/>
          <a:stretch>
            <a:fillRect/>
          </a:stretch>
        </p:blipFill>
        <p:spPr>
          <a:xfrm>
            <a:off x="9860247" y="3609090"/>
            <a:ext cx="1744814" cy="2079967"/>
          </a:xfrm>
          <a:prstGeom prst="rect">
            <a:avLst/>
          </a:prstGeom>
        </p:spPr>
      </p:pic>
      <p:sp>
        <p:nvSpPr>
          <p:cNvPr id="4" name="Footer Placeholder 3"/>
          <p:cNvSpPr>
            <a:spLocks noGrp="1"/>
          </p:cNvSpPr>
          <p:nvPr>
            <p:ph type="ftr" sz="quarter" idx="11"/>
          </p:nvPr>
        </p:nvSpPr>
        <p:spPr/>
        <p:txBody>
          <a:bodyPr/>
          <a:lstStyle/>
          <a:p>
            <a:r>
              <a:rPr lang="en-US" sz="1200" dirty="0">
                <a:solidFill>
                  <a:srgbClr val="FF0000"/>
                </a:solidFill>
              </a:rPr>
              <a:t>Domain 7: Security Operations</a:t>
            </a:r>
          </a:p>
        </p:txBody>
      </p:sp>
      <p:sp>
        <p:nvSpPr>
          <p:cNvPr id="6" name="Slide Number Placeholder 5"/>
          <p:cNvSpPr>
            <a:spLocks noGrp="1"/>
          </p:cNvSpPr>
          <p:nvPr>
            <p:ph type="sldNum" sz="quarter" idx="12"/>
          </p:nvPr>
        </p:nvSpPr>
        <p:spPr/>
        <p:txBody>
          <a:bodyPr/>
          <a:lstStyle/>
          <a:p>
            <a:fld id="{03B1F02D-B6B4-4C75-AB3C-C12486DA92C2}" type="slidenum">
              <a:rPr lang="en-US" smtClean="0">
                <a:solidFill>
                  <a:srgbClr val="FF0000"/>
                </a:solidFill>
              </a:rPr>
              <a:t>10</a:t>
            </a:fld>
            <a:endParaRPr lang="en-US">
              <a:solidFill>
                <a:srgbClr val="FF0000"/>
              </a:solidFill>
            </a:endParaRPr>
          </a:p>
        </p:txBody>
      </p:sp>
    </p:spTree>
    <p:extLst>
      <p:ext uri="{BB962C8B-B14F-4D97-AF65-F5344CB8AC3E}">
        <p14:creationId xmlns:p14="http://schemas.microsoft.com/office/powerpoint/2010/main" val="38782783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3570" name="Rectangle 3"/>
          <p:cNvSpPr>
            <a:spLocks noGrp="1" noChangeArrowheads="1"/>
          </p:cNvSpPr>
          <p:nvPr>
            <p:ph idx="1"/>
          </p:nvPr>
        </p:nvSpPr>
        <p:spPr/>
        <p:txBody>
          <a:bodyPr>
            <a:normAutofit fontScale="92500" lnSpcReduction="20000"/>
          </a:bodyPr>
          <a:lstStyle/>
          <a:p>
            <a:r>
              <a:rPr lang="en-US" sz="3000" dirty="0"/>
              <a:t>Investigation methodology</a:t>
            </a:r>
          </a:p>
          <a:p>
            <a:pPr lvl="1"/>
            <a:r>
              <a:rPr lang="en-US" sz="2600" dirty="0"/>
              <a:t>Minimize handling/corruption of original data</a:t>
            </a:r>
          </a:p>
          <a:p>
            <a:pPr lvl="1"/>
            <a:r>
              <a:rPr lang="en-US" sz="2600" dirty="0"/>
              <a:t>Account for any changes and keep detailed logs of your actions</a:t>
            </a:r>
          </a:p>
          <a:p>
            <a:pPr lvl="1"/>
            <a:r>
              <a:rPr lang="en-US" sz="2600" dirty="0"/>
              <a:t>Comply with the five rules of evidence</a:t>
            </a:r>
          </a:p>
          <a:p>
            <a:pPr lvl="1"/>
            <a:r>
              <a:rPr lang="en-US" sz="2600" dirty="0"/>
              <a:t>Do not exceed one’s knowledge</a:t>
            </a:r>
          </a:p>
          <a:p>
            <a:pPr lvl="1"/>
            <a:r>
              <a:rPr lang="en-US" sz="2600" dirty="0"/>
              <a:t>Follow your local security program policy and obtain written permission</a:t>
            </a:r>
          </a:p>
          <a:p>
            <a:pPr lvl="1"/>
            <a:r>
              <a:rPr lang="en-US" sz="2600" dirty="0"/>
              <a:t>Capture as accurate an image of the system as possible</a:t>
            </a:r>
          </a:p>
          <a:p>
            <a:pPr lvl="1"/>
            <a:r>
              <a:rPr lang="en-US" sz="2600" dirty="0"/>
              <a:t>Be prepared to testify</a:t>
            </a:r>
          </a:p>
          <a:p>
            <a:pPr lvl="1"/>
            <a:r>
              <a:rPr lang="en-US" sz="2600" dirty="0"/>
              <a:t>Ensure your actions are repeatable</a:t>
            </a:r>
          </a:p>
          <a:p>
            <a:pPr lvl="1"/>
            <a:r>
              <a:rPr lang="en-US" sz="2600" dirty="0"/>
              <a:t>Collect evidence quickly and accurately</a:t>
            </a:r>
          </a:p>
          <a:p>
            <a:pPr lvl="1"/>
            <a:r>
              <a:rPr lang="en-US" sz="2600" dirty="0"/>
              <a:t>Proceed from volatile to persistent evidence</a:t>
            </a:r>
          </a:p>
          <a:p>
            <a:pPr lvl="1"/>
            <a:r>
              <a:rPr lang="en-US" sz="2600" dirty="0"/>
              <a:t>Do not run any programs on the affected system</a:t>
            </a:r>
          </a:p>
          <a:p>
            <a:endParaRPr lang="en-US" dirty="0"/>
          </a:p>
        </p:txBody>
      </p:sp>
      <p:sp>
        <p:nvSpPr>
          <p:cNvPr id="11" name="Rectangle 2"/>
          <p:cNvSpPr>
            <a:spLocks noGrp="1" noChangeArrowheads="1"/>
          </p:cNvSpPr>
          <p:nvPr>
            <p:ph type="title"/>
          </p:nvPr>
        </p:nvSpPr>
        <p:spPr/>
        <p:txBody>
          <a:bodyPr/>
          <a:lstStyle/>
          <a:p>
            <a:r>
              <a:rPr lang="en-US" dirty="0"/>
              <a:t>Investigations – General Guidelines</a:t>
            </a:r>
          </a:p>
        </p:txBody>
      </p:sp>
      <p:pic>
        <p:nvPicPr>
          <p:cNvPr id="12" name="Picture 11" descr="phone3.jpg"/>
          <p:cNvPicPr>
            <a:picLocks noChangeAspect="1"/>
          </p:cNvPicPr>
          <p:nvPr/>
        </p:nvPicPr>
        <p:blipFill>
          <a:blip r:embed="rId3" cstate="print"/>
          <a:stretch>
            <a:fillRect/>
          </a:stretch>
        </p:blipFill>
        <p:spPr>
          <a:xfrm rot="20495427">
            <a:off x="9048566" y="4365204"/>
            <a:ext cx="2189790" cy="1531885"/>
          </a:xfrm>
          <a:prstGeom prst="rect">
            <a:avLst/>
          </a:prstGeom>
        </p:spPr>
      </p:pic>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11</a:t>
            </a:fld>
            <a:endParaRPr lang="en-US" dirty="0"/>
          </a:p>
        </p:txBody>
      </p:sp>
    </p:spTree>
    <p:extLst>
      <p:ext uri="{BB962C8B-B14F-4D97-AF65-F5344CB8AC3E}">
        <p14:creationId xmlns:p14="http://schemas.microsoft.com/office/powerpoint/2010/main" val="39246363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5378" name="Rectangle 3"/>
          <p:cNvSpPr>
            <a:spLocks noGrp="1" noChangeArrowheads="1"/>
          </p:cNvSpPr>
          <p:nvPr>
            <p:ph idx="1"/>
          </p:nvPr>
        </p:nvSpPr>
        <p:spPr/>
        <p:txBody>
          <a:bodyPr>
            <a:normAutofit/>
          </a:bodyPr>
          <a:lstStyle/>
          <a:p>
            <a:pPr lvl="0"/>
            <a:r>
              <a:rPr lang="en-US" dirty="0"/>
              <a:t>Digital crime scenes are physical (i.e. server) and virtual (i.e. data on a Storage Area Network (SAN))</a:t>
            </a:r>
          </a:p>
          <a:p>
            <a:r>
              <a:rPr lang="en-US" dirty="0"/>
              <a:t>Identify the scene</a:t>
            </a:r>
          </a:p>
          <a:p>
            <a:r>
              <a:rPr lang="en-US" dirty="0"/>
              <a:t>Protect the environment</a:t>
            </a:r>
          </a:p>
          <a:p>
            <a:r>
              <a:rPr lang="en-US" dirty="0"/>
              <a:t>Identify evidence and potential sources of evidence</a:t>
            </a:r>
          </a:p>
          <a:p>
            <a:r>
              <a:rPr lang="en-US" dirty="0"/>
              <a:t>Collect evidence</a:t>
            </a:r>
          </a:p>
          <a:p>
            <a:r>
              <a:rPr lang="en-US" dirty="0"/>
              <a:t>Minimize the degree of contamination</a:t>
            </a:r>
          </a:p>
          <a:p>
            <a:r>
              <a:rPr lang="en-US" dirty="0"/>
              <a:t>Start the Chain of Custody</a:t>
            </a:r>
          </a:p>
          <a:p>
            <a:endParaRPr lang="en-US" dirty="0"/>
          </a:p>
          <a:p>
            <a:endParaRPr lang="en-US" dirty="0"/>
          </a:p>
        </p:txBody>
      </p:sp>
      <p:sp>
        <p:nvSpPr>
          <p:cNvPr id="14338" name="Rectangle 2"/>
          <p:cNvSpPr>
            <a:spLocks noGrp="1" noChangeArrowheads="1"/>
          </p:cNvSpPr>
          <p:nvPr>
            <p:ph type="title"/>
          </p:nvPr>
        </p:nvSpPr>
        <p:spPr/>
        <p:txBody>
          <a:bodyPr/>
          <a:lstStyle/>
          <a:p>
            <a:r>
              <a:rPr lang="en-US" dirty="0"/>
              <a:t>Investigations - Crime Scene</a:t>
            </a:r>
          </a:p>
        </p:txBody>
      </p:sp>
      <p:pic>
        <p:nvPicPr>
          <p:cNvPr id="5" name="Picture 4" descr="fsg-crime-scene-response-unit-01.jpg"/>
          <p:cNvPicPr>
            <a:picLocks noChangeAspect="1"/>
          </p:cNvPicPr>
          <p:nvPr/>
        </p:nvPicPr>
        <p:blipFill>
          <a:blip r:embed="rId3" cstate="print"/>
          <a:stretch>
            <a:fillRect/>
          </a:stretch>
        </p:blipFill>
        <p:spPr>
          <a:xfrm>
            <a:off x="9489051" y="4614505"/>
            <a:ext cx="2356389" cy="1572778"/>
          </a:xfrm>
          <a:prstGeom prst="rect">
            <a:avLst/>
          </a:prstGeom>
        </p:spPr>
      </p:pic>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12</a:t>
            </a:fld>
            <a:endParaRPr lang="en-US" dirty="0"/>
          </a:p>
        </p:txBody>
      </p:sp>
    </p:spTree>
    <p:extLst>
      <p:ext uri="{BB962C8B-B14F-4D97-AF65-F5344CB8AC3E}">
        <p14:creationId xmlns:p14="http://schemas.microsoft.com/office/powerpoint/2010/main" val="37013226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a:t>Understanding the following will help correctly identify the root cause of an incident:</a:t>
            </a:r>
          </a:p>
          <a:p>
            <a:pPr lvl="1"/>
            <a:r>
              <a:rPr lang="en-US" dirty="0"/>
              <a:t>Locard’s Exchange Principle states that a perpetrator will:</a:t>
            </a:r>
          </a:p>
          <a:p>
            <a:pPr lvl="2"/>
            <a:r>
              <a:rPr lang="en-US" sz="2400" dirty="0"/>
              <a:t>Leave something behind</a:t>
            </a:r>
          </a:p>
          <a:p>
            <a:pPr lvl="2"/>
            <a:r>
              <a:rPr lang="en-US" sz="2400" dirty="0"/>
              <a:t>Take something with them (Evidence Dynamics) </a:t>
            </a:r>
          </a:p>
          <a:p>
            <a:pPr lvl="3"/>
            <a:r>
              <a:rPr lang="en-US" sz="2400" dirty="0"/>
              <a:t>exchange principle</a:t>
            </a:r>
          </a:p>
          <a:p>
            <a:pPr lvl="1"/>
            <a:r>
              <a:rPr lang="en-US" dirty="0"/>
              <a:t>M.O.M. - Behavior of suspects:</a:t>
            </a:r>
          </a:p>
          <a:p>
            <a:pPr lvl="2"/>
            <a:r>
              <a:rPr lang="en-US" sz="2400" dirty="0"/>
              <a:t>Motives – who and why</a:t>
            </a:r>
          </a:p>
          <a:p>
            <a:pPr lvl="2"/>
            <a:r>
              <a:rPr lang="en-US" sz="2400" dirty="0"/>
              <a:t>Opportunity – where and when</a:t>
            </a:r>
          </a:p>
          <a:p>
            <a:pPr lvl="2"/>
            <a:r>
              <a:rPr lang="en-US" sz="2400" dirty="0"/>
              <a:t>Means – capabilities a criminal would need to be successful</a:t>
            </a:r>
          </a:p>
          <a:p>
            <a:pPr lvl="1"/>
            <a:r>
              <a:rPr lang="en-US" dirty="0"/>
              <a:t>Modus Operandi (MO) – the way a crime was committed</a:t>
            </a:r>
          </a:p>
          <a:p>
            <a:endParaRPr lang="en-US" dirty="0"/>
          </a:p>
        </p:txBody>
      </p:sp>
      <p:sp>
        <p:nvSpPr>
          <p:cNvPr id="3" name="Title 2"/>
          <p:cNvSpPr>
            <a:spLocks noGrp="1"/>
          </p:cNvSpPr>
          <p:nvPr>
            <p:ph type="title"/>
          </p:nvPr>
        </p:nvSpPr>
        <p:spPr/>
        <p:txBody>
          <a:bodyPr>
            <a:normAutofit/>
          </a:bodyPr>
          <a:lstStyle/>
          <a:p>
            <a:r>
              <a:rPr lang="en-US" dirty="0"/>
              <a:t>Investigations - Crime Scene</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8521" y="3443544"/>
            <a:ext cx="2070261" cy="1552696"/>
          </a:xfrm>
          <a:prstGeom prst="rect">
            <a:avLst/>
          </a:prstGeom>
        </p:spPr>
      </p:pic>
      <p:sp>
        <p:nvSpPr>
          <p:cNvPr id="9" name="Footer Placeholder 8"/>
          <p:cNvSpPr>
            <a:spLocks noGrp="1"/>
          </p:cNvSpPr>
          <p:nvPr>
            <p:ph type="ftr" sz="quarter" idx="11"/>
          </p:nvPr>
        </p:nvSpPr>
        <p:spPr/>
        <p:txBody>
          <a:bodyPr/>
          <a:lstStyle/>
          <a:p>
            <a:r>
              <a:rPr lang="en-US" altLang="en-US" dirty="0"/>
              <a:t>Domain 7: Security Operations</a:t>
            </a:r>
          </a:p>
        </p:txBody>
      </p:sp>
      <p:sp>
        <p:nvSpPr>
          <p:cNvPr id="10" name="Slide Number Placeholder 9"/>
          <p:cNvSpPr>
            <a:spLocks noGrp="1"/>
          </p:cNvSpPr>
          <p:nvPr>
            <p:ph type="sldNum" sz="quarter" idx="12"/>
          </p:nvPr>
        </p:nvSpPr>
        <p:spPr/>
        <p:txBody>
          <a:bodyPr/>
          <a:lstStyle/>
          <a:p>
            <a:fld id="{03B1F02D-B6B4-4C75-AB3C-C12486DA92C2}" type="slidenum">
              <a:rPr lang="en-US" smtClean="0"/>
              <a:pPr/>
              <a:t>13</a:t>
            </a:fld>
            <a:endParaRPr lang="en-US" dirty="0"/>
          </a:p>
        </p:txBody>
      </p:sp>
    </p:spTree>
    <p:extLst>
      <p:ext uri="{BB962C8B-B14F-4D97-AF65-F5344CB8AC3E}">
        <p14:creationId xmlns:p14="http://schemas.microsoft.com/office/powerpoint/2010/main" val="42371601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
          <p:cNvSpPr>
            <a:spLocks noGrp="1"/>
          </p:cNvSpPr>
          <p:nvPr>
            <p:ph idx="1"/>
          </p:nvPr>
        </p:nvSpPr>
        <p:spPr>
          <a:xfrm>
            <a:off x="2228848" y="1825625"/>
            <a:ext cx="4543013" cy="4351338"/>
          </a:xfrm>
        </p:spPr>
        <p:txBody>
          <a:bodyPr>
            <a:normAutofit/>
          </a:bodyPr>
          <a:lstStyle/>
          <a:p>
            <a:r>
              <a:rPr lang="en-US" dirty="0"/>
              <a:t>Chain of Custody (COC) refers to the who, what, when, where, and how the evidence was handled from its identification through its entire lifecycle</a:t>
            </a:r>
          </a:p>
          <a:p>
            <a:endParaRPr lang="en-US" dirty="0"/>
          </a:p>
        </p:txBody>
      </p:sp>
      <p:sp>
        <p:nvSpPr>
          <p:cNvPr id="2" name="Title 1"/>
          <p:cNvSpPr>
            <a:spLocks noGrp="1"/>
          </p:cNvSpPr>
          <p:nvPr>
            <p:ph type="title"/>
          </p:nvPr>
        </p:nvSpPr>
        <p:spPr/>
        <p:txBody>
          <a:bodyPr>
            <a:normAutofit/>
          </a:bodyPr>
          <a:lstStyle/>
          <a:p>
            <a:r>
              <a:rPr lang="en-US" dirty="0"/>
              <a:t>Investigations – Evidence Collection and Handling</a:t>
            </a:r>
          </a:p>
        </p:txBody>
      </p:sp>
      <p:sp>
        <p:nvSpPr>
          <p:cNvPr id="5" name="Footer Placeholder 4"/>
          <p:cNvSpPr>
            <a:spLocks noGrp="1"/>
          </p:cNvSpPr>
          <p:nvPr>
            <p:ph type="ftr" sz="quarter" idx="11"/>
          </p:nvPr>
        </p:nvSpPr>
        <p:spPr/>
        <p:txBody>
          <a:bodyPr/>
          <a:lstStyle/>
          <a:p>
            <a:r>
              <a:rPr lang="en-US" altLang="en-US" dirty="0"/>
              <a:t>Domain 7: Security Operations</a:t>
            </a:r>
          </a:p>
        </p:txBody>
      </p:sp>
      <p:sp>
        <p:nvSpPr>
          <p:cNvPr id="10" name="Slide Number Placeholder 9"/>
          <p:cNvSpPr>
            <a:spLocks noGrp="1"/>
          </p:cNvSpPr>
          <p:nvPr>
            <p:ph type="sldNum" sz="quarter" idx="12"/>
          </p:nvPr>
        </p:nvSpPr>
        <p:spPr/>
        <p:txBody>
          <a:bodyPr/>
          <a:lstStyle/>
          <a:p>
            <a:fld id="{03B1F02D-B6B4-4C75-AB3C-C12486DA92C2}" type="slidenum">
              <a:rPr lang="en-US" smtClean="0"/>
              <a:pPr/>
              <a:t>14</a:t>
            </a:fld>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1861" y="1728233"/>
            <a:ext cx="5091893" cy="5091893"/>
          </a:xfrm>
          <a:prstGeom prst="rect">
            <a:avLst/>
          </a:prstGeom>
        </p:spPr>
      </p:pic>
    </p:spTree>
    <p:extLst>
      <p:ext uri="{BB962C8B-B14F-4D97-AF65-F5344CB8AC3E}">
        <p14:creationId xmlns:p14="http://schemas.microsoft.com/office/powerpoint/2010/main" val="1307135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Autofit/>
          </a:bodyPr>
          <a:lstStyle/>
          <a:p>
            <a:pPr>
              <a:defRPr/>
            </a:pPr>
            <a:r>
              <a:rPr lang="en-US" dirty="0"/>
              <a:t>Three components of a criminal investigation:</a:t>
            </a:r>
          </a:p>
          <a:p>
            <a:pPr lvl="1">
              <a:defRPr/>
            </a:pPr>
            <a:r>
              <a:rPr lang="en-US" dirty="0"/>
              <a:t>Information</a:t>
            </a:r>
          </a:p>
          <a:p>
            <a:pPr lvl="2">
              <a:defRPr/>
            </a:pPr>
            <a:r>
              <a:rPr lang="en-US" dirty="0"/>
              <a:t>Information accumulation (most important)</a:t>
            </a:r>
          </a:p>
          <a:p>
            <a:pPr lvl="1">
              <a:defRPr/>
            </a:pPr>
            <a:endParaRPr lang="en-US" dirty="0"/>
          </a:p>
          <a:p>
            <a:pPr lvl="1">
              <a:defRPr/>
            </a:pPr>
            <a:r>
              <a:rPr lang="en-US" dirty="0"/>
              <a:t>Instrumentation</a:t>
            </a:r>
          </a:p>
          <a:p>
            <a:pPr lvl="2">
              <a:defRPr/>
            </a:pPr>
            <a:r>
              <a:rPr lang="en-US" dirty="0"/>
              <a:t>Method to gather information</a:t>
            </a:r>
          </a:p>
          <a:p>
            <a:pPr lvl="1">
              <a:defRPr/>
            </a:pPr>
            <a:endParaRPr lang="en-US" dirty="0"/>
          </a:p>
          <a:p>
            <a:pPr lvl="1">
              <a:defRPr/>
            </a:pPr>
            <a:r>
              <a:rPr lang="en-US" dirty="0"/>
              <a:t>Interviewing</a:t>
            </a:r>
          </a:p>
          <a:p>
            <a:pPr lvl="2">
              <a:defRPr/>
            </a:pPr>
            <a:r>
              <a:rPr lang="en-US" dirty="0"/>
              <a:t>Method to gather information</a:t>
            </a:r>
          </a:p>
        </p:txBody>
      </p:sp>
      <p:sp>
        <p:nvSpPr>
          <p:cNvPr id="47106" name="Title 1"/>
          <p:cNvSpPr>
            <a:spLocks noGrp="1"/>
          </p:cNvSpPr>
          <p:nvPr>
            <p:ph type="title"/>
          </p:nvPr>
        </p:nvSpPr>
        <p:spPr/>
        <p:txBody>
          <a:bodyPr/>
          <a:lstStyle/>
          <a:p>
            <a:r>
              <a:rPr lang="en-US" dirty="0"/>
              <a:t>Investigations – Information, Instrumentation and Interviewing</a:t>
            </a:r>
          </a:p>
        </p:txBody>
      </p:sp>
      <p:sp>
        <p:nvSpPr>
          <p:cNvPr id="6" name="Footer Placeholder 5"/>
          <p:cNvSpPr>
            <a:spLocks noGrp="1"/>
          </p:cNvSpPr>
          <p:nvPr>
            <p:ph type="ftr" sz="quarter" idx="11"/>
          </p:nvPr>
        </p:nvSpPr>
        <p:spPr/>
        <p:txBody>
          <a:bodyPr/>
          <a:lstStyle/>
          <a:p>
            <a:r>
              <a:rPr lang="en-US" altLang="en-US" dirty="0"/>
              <a:t>Domain 7: Security Operations</a:t>
            </a:r>
          </a:p>
        </p:txBody>
      </p:sp>
      <p:sp>
        <p:nvSpPr>
          <p:cNvPr id="8" name="Slide Number Placeholder 7"/>
          <p:cNvSpPr>
            <a:spLocks noGrp="1"/>
          </p:cNvSpPr>
          <p:nvPr>
            <p:ph type="sldNum" sz="quarter" idx="12"/>
          </p:nvPr>
        </p:nvSpPr>
        <p:spPr/>
        <p:txBody>
          <a:bodyPr/>
          <a:lstStyle/>
          <a:p>
            <a:fld id="{03B1F02D-B6B4-4C75-AB3C-C12486DA92C2}" type="slidenum">
              <a:rPr lang="en-US" smtClean="0"/>
              <a:pPr/>
              <a:t>15</a:t>
            </a:fld>
            <a:endParaRPr lang="en-US" dirty="0"/>
          </a:p>
        </p:txBody>
      </p:sp>
    </p:spTree>
    <p:extLst>
      <p:ext uri="{BB962C8B-B14F-4D97-AF65-F5344CB8AC3E}">
        <p14:creationId xmlns:p14="http://schemas.microsoft.com/office/powerpoint/2010/main" val="27904268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28848" y="1825625"/>
            <a:ext cx="9433065" cy="4351338"/>
          </a:xfrm>
        </p:spPr>
        <p:txBody>
          <a:bodyPr numCol="2">
            <a:normAutofit/>
          </a:bodyPr>
          <a:lstStyle/>
          <a:p>
            <a:r>
              <a:rPr lang="en-US" dirty="0"/>
              <a:t>Intrusion Detection and Prevention Systems</a:t>
            </a:r>
          </a:p>
          <a:p>
            <a:pPr lvl="1"/>
            <a:r>
              <a:rPr lang="en-US" dirty="0"/>
              <a:t>Electrical Circuit</a:t>
            </a:r>
          </a:p>
          <a:p>
            <a:pPr lvl="1"/>
            <a:r>
              <a:rPr lang="en-US" dirty="0"/>
              <a:t>Light Beam</a:t>
            </a:r>
          </a:p>
          <a:p>
            <a:pPr lvl="1"/>
            <a:r>
              <a:rPr lang="en-US" dirty="0"/>
              <a:t>Different Types of Energy Fields</a:t>
            </a:r>
          </a:p>
          <a:p>
            <a:pPr lvl="2"/>
            <a:r>
              <a:rPr lang="en-US" dirty="0"/>
              <a:t>Passive Infrared Sensors (PIR or PID)</a:t>
            </a:r>
          </a:p>
          <a:p>
            <a:pPr lvl="3"/>
            <a:r>
              <a:rPr lang="en-US" dirty="0"/>
              <a:t>Measures light energy level</a:t>
            </a:r>
          </a:p>
          <a:p>
            <a:pPr lvl="3"/>
            <a:r>
              <a:rPr lang="en-US" dirty="0"/>
              <a:t>Detects heat and movement</a:t>
            </a:r>
          </a:p>
          <a:p>
            <a:pPr lvl="2"/>
            <a:r>
              <a:rPr lang="en-US" dirty="0"/>
              <a:t>Microwave and Ultrasonic Systems (invisible)</a:t>
            </a:r>
          </a:p>
          <a:p>
            <a:pPr lvl="2"/>
            <a:r>
              <a:rPr lang="en-US" dirty="0"/>
              <a:t>Electro-static</a:t>
            </a:r>
          </a:p>
          <a:p>
            <a:pPr lvl="1"/>
            <a:r>
              <a:rPr lang="en-US" dirty="0"/>
              <a:t>Sounds and Vibration</a:t>
            </a:r>
          </a:p>
          <a:p>
            <a:pPr lvl="1"/>
            <a:r>
              <a:rPr lang="en-US" dirty="0"/>
              <a:t>Motion</a:t>
            </a:r>
          </a:p>
          <a:p>
            <a:pPr lvl="1"/>
            <a:r>
              <a:rPr lang="en-US" dirty="0"/>
              <a:t>Coaxial Strain-Sensitive Cable</a:t>
            </a:r>
          </a:p>
          <a:p>
            <a:pPr lvl="1"/>
            <a:r>
              <a:rPr lang="en-US" dirty="0"/>
              <a:t>Time Domain Reflectometry (TDR) Systems</a:t>
            </a:r>
          </a:p>
          <a:p>
            <a:pPr lvl="1"/>
            <a:r>
              <a:rPr lang="en-US" dirty="0"/>
              <a:t>Balanced Magnetic Switch (BMS)</a:t>
            </a:r>
          </a:p>
          <a:p>
            <a:endParaRPr lang="en-US" dirty="0"/>
          </a:p>
        </p:txBody>
      </p:sp>
      <p:sp>
        <p:nvSpPr>
          <p:cNvPr id="2" name="Title 1"/>
          <p:cNvSpPr>
            <a:spLocks noGrp="1"/>
          </p:cNvSpPr>
          <p:nvPr>
            <p:ph type="title"/>
          </p:nvPr>
        </p:nvSpPr>
        <p:spPr/>
        <p:txBody>
          <a:bodyPr/>
          <a:lstStyle/>
          <a:p>
            <a:r>
              <a:rPr lang="en-US" dirty="0"/>
              <a:t>Investigations – Evidence Collection and Processing</a:t>
            </a:r>
          </a:p>
        </p:txBody>
      </p:sp>
      <p:pic>
        <p:nvPicPr>
          <p:cNvPr id="6" name="Picture 5" descr="motion-sensors1.jpg"/>
          <p:cNvPicPr>
            <a:picLocks noChangeAspect="1"/>
          </p:cNvPicPr>
          <p:nvPr/>
        </p:nvPicPr>
        <p:blipFill>
          <a:blip r:embed="rId3" cstate="print"/>
          <a:stretch>
            <a:fillRect/>
          </a:stretch>
        </p:blipFill>
        <p:spPr>
          <a:xfrm rot="20789814">
            <a:off x="8724873" y="4397624"/>
            <a:ext cx="1828800" cy="1749552"/>
          </a:xfrm>
          <a:prstGeom prst="rect">
            <a:avLst/>
          </a:prstGeom>
        </p:spPr>
      </p:pic>
      <p:sp>
        <p:nvSpPr>
          <p:cNvPr id="9" name="Footer Placeholder 8"/>
          <p:cNvSpPr>
            <a:spLocks noGrp="1"/>
          </p:cNvSpPr>
          <p:nvPr>
            <p:ph type="ftr" sz="quarter" idx="11"/>
          </p:nvPr>
        </p:nvSpPr>
        <p:spPr/>
        <p:txBody>
          <a:bodyPr/>
          <a:lstStyle/>
          <a:p>
            <a:r>
              <a:rPr lang="en-US" altLang="en-US" dirty="0"/>
              <a:t>Domain 7: Security Operations</a:t>
            </a:r>
          </a:p>
        </p:txBody>
      </p:sp>
      <p:sp>
        <p:nvSpPr>
          <p:cNvPr id="11" name="Slide Number Placeholder 10"/>
          <p:cNvSpPr>
            <a:spLocks noGrp="1"/>
          </p:cNvSpPr>
          <p:nvPr>
            <p:ph type="sldNum" sz="quarter" idx="12"/>
          </p:nvPr>
        </p:nvSpPr>
        <p:spPr/>
        <p:txBody>
          <a:bodyPr/>
          <a:lstStyle/>
          <a:p>
            <a:fld id="{03B1F02D-B6B4-4C75-AB3C-C12486DA92C2}" type="slidenum">
              <a:rPr lang="en-US" smtClean="0"/>
              <a:pPr/>
              <a:t>16</a:t>
            </a:fld>
            <a:endParaRPr lang="en-US" dirty="0"/>
          </a:p>
        </p:txBody>
      </p:sp>
    </p:spTree>
    <p:extLst>
      <p:ext uri="{BB962C8B-B14F-4D97-AF65-F5344CB8AC3E}">
        <p14:creationId xmlns:p14="http://schemas.microsoft.com/office/powerpoint/2010/main" val="3024537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28848" y="1825623"/>
            <a:ext cx="9124951" cy="4986197"/>
          </a:xfrm>
        </p:spPr>
        <p:txBody>
          <a:bodyPr>
            <a:normAutofit fontScale="70000" lnSpcReduction="20000"/>
          </a:bodyPr>
          <a:lstStyle/>
          <a:p>
            <a:r>
              <a:rPr lang="en-US" sz="3100" dirty="0"/>
              <a:t>Encompasses all domains in which the evidence or potential evidence exists in a digital or electronic form whether in storage or on the wire and includes:</a:t>
            </a:r>
          </a:p>
          <a:p>
            <a:pPr lvl="1"/>
            <a:r>
              <a:rPr lang="en-US" sz="2800" dirty="0"/>
              <a:t>Computer Forensics</a:t>
            </a:r>
          </a:p>
          <a:p>
            <a:pPr lvl="1"/>
            <a:r>
              <a:rPr lang="en-US" sz="2800" dirty="0"/>
              <a:t>Digital Forensics</a:t>
            </a:r>
          </a:p>
          <a:p>
            <a:pPr lvl="1"/>
            <a:r>
              <a:rPr lang="en-US" sz="2800" dirty="0"/>
              <a:t>Network Forensics</a:t>
            </a:r>
          </a:p>
          <a:p>
            <a:pPr lvl="1"/>
            <a:r>
              <a:rPr lang="en-US" sz="2800" dirty="0"/>
              <a:t>Electronic Data Discovery</a:t>
            </a:r>
          </a:p>
          <a:p>
            <a:pPr lvl="1"/>
            <a:r>
              <a:rPr lang="en-US" sz="2800" dirty="0"/>
              <a:t>Cyber Forensics</a:t>
            </a:r>
          </a:p>
          <a:p>
            <a:pPr lvl="1"/>
            <a:r>
              <a:rPr lang="en-US" sz="2800" dirty="0"/>
              <a:t>Forensic Computing</a:t>
            </a:r>
          </a:p>
          <a:p>
            <a:pPr marL="457200" lvl="1" indent="0">
              <a:buNone/>
            </a:pPr>
            <a:endParaRPr lang="en-US" dirty="0"/>
          </a:p>
          <a:p>
            <a:r>
              <a:rPr lang="en-US" sz="3100" dirty="0"/>
              <a:t>The Digital Forensic Science Research Workshop defines it as:</a:t>
            </a:r>
          </a:p>
          <a:p>
            <a:pPr lvl="1"/>
            <a:r>
              <a:rPr lang="en-US" sz="2900" dirty="0"/>
              <a:t>The use of scientifically derived and proven methods toward the preservation, collection, validation, identification, analysis, interpretation, documentation and presentation of digital evidence derived from digital sources for the purpose of facilitating or furthering the reconstruction of events found to be criminal, or helping to anticipate unauthorized actions shown to be disruptive to planned operations</a:t>
            </a:r>
          </a:p>
        </p:txBody>
      </p:sp>
      <p:sp>
        <p:nvSpPr>
          <p:cNvPr id="3" name="Title 2"/>
          <p:cNvSpPr>
            <a:spLocks noGrp="1"/>
          </p:cNvSpPr>
          <p:nvPr>
            <p:ph type="title"/>
          </p:nvPr>
        </p:nvSpPr>
        <p:spPr/>
        <p:txBody>
          <a:bodyPr/>
          <a:lstStyle/>
          <a:p>
            <a:r>
              <a:rPr lang="en-US" dirty="0"/>
              <a:t>Investigations - Digital Forensic Science</a:t>
            </a:r>
          </a:p>
        </p:txBody>
      </p:sp>
      <p:sp>
        <p:nvSpPr>
          <p:cNvPr id="8" name="Footer Placeholder 7"/>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17</a:t>
            </a:fld>
            <a:endParaRPr lang="en-US" dirty="0"/>
          </a:p>
        </p:txBody>
      </p:sp>
    </p:spTree>
    <p:extLst>
      <p:ext uri="{BB962C8B-B14F-4D97-AF65-F5344CB8AC3E}">
        <p14:creationId xmlns:p14="http://schemas.microsoft.com/office/powerpoint/2010/main" val="3661435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Cloud computing can make forensic activities difficult</a:t>
            </a:r>
          </a:p>
          <a:p>
            <a:pPr lvl="1"/>
            <a:r>
              <a:rPr lang="en-US" dirty="0" smtClean="0"/>
              <a:t>Virtualization</a:t>
            </a:r>
          </a:p>
          <a:p>
            <a:pPr lvl="2"/>
            <a:r>
              <a:rPr lang="en-US" dirty="0" smtClean="0"/>
              <a:t>Tracking a virtual machine to a physical device or storage location can be difficult</a:t>
            </a:r>
          </a:p>
          <a:p>
            <a:pPr lvl="1"/>
            <a:r>
              <a:rPr lang="en-US" dirty="0" smtClean="0"/>
              <a:t>Access</a:t>
            </a:r>
          </a:p>
          <a:p>
            <a:pPr lvl="2"/>
            <a:r>
              <a:rPr lang="en-US" dirty="0" smtClean="0"/>
              <a:t>Lack of ownership and lack of control</a:t>
            </a:r>
          </a:p>
          <a:p>
            <a:pPr lvl="1"/>
            <a:r>
              <a:rPr lang="en-US" dirty="0" smtClean="0"/>
              <a:t>Jurisdiction</a:t>
            </a:r>
          </a:p>
          <a:p>
            <a:pPr lvl="2"/>
            <a:r>
              <a:rPr lang="en-US" dirty="0" smtClean="0"/>
              <a:t>Data centers can be located across state or international borders</a:t>
            </a:r>
          </a:p>
          <a:p>
            <a:pPr lvl="1"/>
            <a:r>
              <a:rPr lang="en-US" dirty="0" smtClean="0"/>
              <a:t>Tools/Techniques</a:t>
            </a:r>
          </a:p>
          <a:p>
            <a:pPr lvl="2"/>
            <a:r>
              <a:rPr lang="en-US" dirty="0" smtClean="0"/>
              <a:t>Technology and ownership restrictions can hinder the use of common forensic tools.</a:t>
            </a:r>
            <a:endParaRPr lang="en-US" dirty="0"/>
          </a:p>
        </p:txBody>
      </p:sp>
      <p:sp>
        <p:nvSpPr>
          <p:cNvPr id="3" name="Footer Placeholder 2"/>
          <p:cNvSpPr>
            <a:spLocks noGrp="1"/>
          </p:cNvSpPr>
          <p:nvPr>
            <p:ph type="ftr" sz="quarter" idx="11"/>
          </p:nvPr>
        </p:nvSpPr>
        <p:spPr/>
        <p:txBody>
          <a:bodyPr/>
          <a:lstStyle/>
          <a:p>
            <a:r>
              <a:rPr lang="en-US" altLang="en-US" b="1" smtClean="0"/>
              <a:t>Domain 7: Security Operations</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18</a:t>
            </a:fld>
            <a:endParaRPr lang="en-US" dirty="0"/>
          </a:p>
        </p:txBody>
      </p:sp>
      <p:sp>
        <p:nvSpPr>
          <p:cNvPr id="5" name="Title 4"/>
          <p:cNvSpPr>
            <a:spLocks noGrp="1"/>
          </p:cNvSpPr>
          <p:nvPr>
            <p:ph type="title"/>
          </p:nvPr>
        </p:nvSpPr>
        <p:spPr/>
        <p:txBody>
          <a:bodyPr/>
          <a:lstStyle/>
          <a:p>
            <a:r>
              <a:rPr lang="en-US" dirty="0" smtClean="0"/>
              <a:t>Forensics in the Cloud</a:t>
            </a:r>
            <a:endParaRPr lang="en-US" dirty="0"/>
          </a:p>
        </p:txBody>
      </p:sp>
    </p:spTree>
    <p:extLst>
      <p:ext uri="{BB962C8B-B14F-4D97-AF65-F5344CB8AC3E}">
        <p14:creationId xmlns:p14="http://schemas.microsoft.com/office/powerpoint/2010/main" val="16683818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9474" name="Rectangle 3"/>
          <p:cNvSpPr>
            <a:spLocks noGrp="1" noChangeArrowheads="1"/>
          </p:cNvSpPr>
          <p:nvPr>
            <p:ph idx="1"/>
          </p:nvPr>
        </p:nvSpPr>
        <p:spPr/>
        <p:txBody>
          <a:bodyPr>
            <a:normAutofit fontScale="92500" lnSpcReduction="20000"/>
          </a:bodyPr>
          <a:lstStyle/>
          <a:p>
            <a:r>
              <a:rPr lang="en-US" sz="3000" dirty="0"/>
              <a:t>International Organization on Computer Evidence (IOCE) devised guidelines for computer forensics and digital/electronic evidence:</a:t>
            </a:r>
          </a:p>
          <a:p>
            <a:pPr lvl="2"/>
            <a:r>
              <a:rPr lang="en-US" sz="2600" dirty="0"/>
              <a:t>All of the general forensic and procedural principles must be applied</a:t>
            </a:r>
          </a:p>
          <a:p>
            <a:pPr lvl="2"/>
            <a:r>
              <a:rPr lang="en-US" sz="2600" dirty="0"/>
              <a:t>Actions taken should not change evidence</a:t>
            </a:r>
          </a:p>
          <a:p>
            <a:pPr lvl="2"/>
            <a:r>
              <a:rPr lang="en-US" sz="2600" dirty="0"/>
              <a:t>Person investigating should be trained for the purpose</a:t>
            </a:r>
          </a:p>
          <a:p>
            <a:pPr lvl="2"/>
            <a:r>
              <a:rPr lang="en-US" sz="2600" dirty="0"/>
              <a:t>All activity must be fully documented, preserved and available for review</a:t>
            </a:r>
          </a:p>
          <a:p>
            <a:pPr lvl="2"/>
            <a:r>
              <a:rPr lang="en-US" sz="2600" dirty="0"/>
              <a:t>An individual is responsible for all actions taken with respect to digital evidence</a:t>
            </a:r>
          </a:p>
          <a:p>
            <a:pPr lvl="2"/>
            <a:r>
              <a:rPr lang="en-US" sz="2600" dirty="0"/>
              <a:t>Any agency, which is responsible for seizing, accessing, storing or transferring digital evidence is responsible for compliance with these principles</a:t>
            </a:r>
          </a:p>
          <a:p>
            <a:pPr lvl="2"/>
            <a:endParaRPr lang="en-US" sz="1600" dirty="0"/>
          </a:p>
        </p:txBody>
      </p:sp>
      <p:sp>
        <p:nvSpPr>
          <p:cNvPr id="14338" name="Rectangle 2"/>
          <p:cNvSpPr>
            <a:spLocks noGrp="1" noChangeArrowheads="1"/>
          </p:cNvSpPr>
          <p:nvPr>
            <p:ph type="title"/>
          </p:nvPr>
        </p:nvSpPr>
        <p:spPr/>
        <p:txBody>
          <a:bodyPr/>
          <a:lstStyle/>
          <a:p>
            <a:r>
              <a:rPr lang="en-US" dirty="0"/>
              <a:t>Investigations – General Guidelines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3628" y="2859088"/>
            <a:ext cx="1601074" cy="1356662"/>
          </a:xfrm>
          <a:prstGeom prst="rect">
            <a:avLst/>
          </a:prstGeom>
        </p:spPr>
      </p:pic>
      <p:sp>
        <p:nvSpPr>
          <p:cNvPr id="4" name="Footer Placeholder 3"/>
          <p:cNvSpPr>
            <a:spLocks noGrp="1"/>
          </p:cNvSpPr>
          <p:nvPr>
            <p:ph type="ftr" sz="quarter" idx="11"/>
          </p:nvPr>
        </p:nvSpPr>
        <p:spPr/>
        <p:txBody>
          <a:bodyPr/>
          <a:lstStyle/>
          <a:p>
            <a:r>
              <a:rPr lang="en-US" altLang="en-US"/>
              <a:t>Domain 7: Security Operations</a:t>
            </a:r>
            <a:endParaRPr lang="en-US" altLang="en-US" dirty="0"/>
          </a:p>
        </p:txBody>
      </p:sp>
      <p:sp>
        <p:nvSpPr>
          <p:cNvPr id="5" name="Slide Number Placeholder 4"/>
          <p:cNvSpPr>
            <a:spLocks noGrp="1"/>
          </p:cNvSpPr>
          <p:nvPr>
            <p:ph type="sldNum" sz="quarter" idx="12"/>
          </p:nvPr>
        </p:nvSpPr>
        <p:spPr/>
        <p:txBody>
          <a:bodyPr/>
          <a:lstStyle/>
          <a:p>
            <a:fld id="{03B1F02D-B6B4-4C75-AB3C-C12486DA92C2}" type="slidenum">
              <a:rPr lang="en-US" smtClean="0"/>
              <a:pPr/>
              <a:t>19</a:t>
            </a:fld>
            <a:endParaRPr lang="en-US" dirty="0"/>
          </a:p>
        </p:txBody>
      </p:sp>
    </p:spTree>
    <p:extLst>
      <p:ext uri="{BB962C8B-B14F-4D97-AF65-F5344CB8AC3E}">
        <p14:creationId xmlns:p14="http://schemas.microsoft.com/office/powerpoint/2010/main" val="37303363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Criminal Law</a:t>
            </a:r>
          </a:p>
          <a:p>
            <a:r>
              <a:rPr lang="en-US" dirty="0" smtClean="0"/>
              <a:t>Civil Law (Tort)</a:t>
            </a:r>
          </a:p>
          <a:p>
            <a:r>
              <a:rPr lang="en-US" dirty="0" smtClean="0"/>
              <a:t>Constitutional Law</a:t>
            </a:r>
          </a:p>
          <a:p>
            <a:r>
              <a:rPr lang="en-US" dirty="0" smtClean="0"/>
              <a:t>Administrative Law</a:t>
            </a:r>
          </a:p>
          <a:p>
            <a:r>
              <a:rPr lang="en-US" dirty="0" smtClean="0"/>
              <a:t>International Law</a:t>
            </a:r>
          </a:p>
          <a:p>
            <a:r>
              <a:rPr lang="en-US" dirty="0" smtClean="0"/>
              <a:t>Religious Law</a:t>
            </a:r>
          </a:p>
          <a:p>
            <a:r>
              <a:rPr lang="en-US" dirty="0" smtClean="0"/>
              <a:t>Cultural Law</a:t>
            </a:r>
          </a:p>
          <a:p>
            <a:r>
              <a:rPr lang="en-US" dirty="0" smtClean="0"/>
              <a:t>Tribal Law</a:t>
            </a:r>
            <a:endParaRPr lang="en-US" dirty="0"/>
          </a:p>
        </p:txBody>
      </p:sp>
      <p:sp>
        <p:nvSpPr>
          <p:cNvPr id="3" name="Footer Placeholder 2"/>
          <p:cNvSpPr>
            <a:spLocks noGrp="1"/>
          </p:cNvSpPr>
          <p:nvPr>
            <p:ph type="ftr" sz="quarter" idx="11"/>
          </p:nvPr>
        </p:nvSpPr>
        <p:spPr/>
        <p:txBody>
          <a:bodyPr/>
          <a:lstStyle/>
          <a:p>
            <a:r>
              <a:rPr lang="en-US" altLang="en-US" smtClean="0"/>
              <a:t>Domain 7: Security Operations</a:t>
            </a:r>
            <a:endParaRPr lang="en-US" altLang="en-US"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20</a:t>
            </a:fld>
            <a:endParaRPr lang="en-US" dirty="0"/>
          </a:p>
        </p:txBody>
      </p:sp>
      <p:sp>
        <p:nvSpPr>
          <p:cNvPr id="5" name="Title 4"/>
          <p:cNvSpPr>
            <a:spLocks noGrp="1"/>
          </p:cNvSpPr>
          <p:nvPr>
            <p:ph type="title"/>
          </p:nvPr>
        </p:nvSpPr>
        <p:spPr/>
        <p:txBody>
          <a:bodyPr/>
          <a:lstStyle/>
          <a:p>
            <a:r>
              <a:rPr lang="en-US" dirty="0" smtClean="0"/>
              <a:t>Types of Laws</a:t>
            </a:r>
            <a:endParaRPr lang="en-US" dirty="0"/>
          </a:p>
        </p:txBody>
      </p:sp>
    </p:spTree>
    <p:extLst>
      <p:ext uri="{BB962C8B-B14F-4D97-AF65-F5344CB8AC3E}">
        <p14:creationId xmlns:p14="http://schemas.microsoft.com/office/powerpoint/2010/main" val="36750138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1"/>
          <p:cNvSpPr>
            <a:spLocks noGrp="1"/>
          </p:cNvSpPr>
          <p:nvPr>
            <p:ph idx="1"/>
          </p:nvPr>
        </p:nvSpPr>
        <p:spPr/>
        <p:txBody>
          <a:bodyPr>
            <a:normAutofit/>
          </a:bodyPr>
          <a:lstStyle/>
          <a:p>
            <a:r>
              <a:rPr lang="en-US" dirty="0"/>
              <a:t>Five (5) Rules of Digital Evidence:</a:t>
            </a:r>
          </a:p>
          <a:p>
            <a:pPr lvl="1"/>
            <a:r>
              <a:rPr lang="en-US" dirty="0"/>
              <a:t>Authentic</a:t>
            </a:r>
          </a:p>
          <a:p>
            <a:pPr lvl="1"/>
            <a:r>
              <a:rPr lang="en-US" dirty="0"/>
              <a:t>Accurate (Reliable)</a:t>
            </a:r>
          </a:p>
          <a:p>
            <a:pPr lvl="1"/>
            <a:r>
              <a:rPr lang="en-US" dirty="0"/>
              <a:t>Complete</a:t>
            </a:r>
          </a:p>
          <a:p>
            <a:pPr lvl="1"/>
            <a:r>
              <a:rPr lang="en-US" dirty="0"/>
              <a:t>Convincing (Believable)</a:t>
            </a:r>
          </a:p>
          <a:p>
            <a:pPr lvl="1"/>
            <a:r>
              <a:rPr lang="en-US" dirty="0"/>
              <a:t>Admissible (Fragile)</a:t>
            </a:r>
          </a:p>
          <a:p>
            <a:pPr lvl="2"/>
            <a:r>
              <a:rPr lang="en-US" dirty="0"/>
              <a:t>Must meet 3 Requirements to be Admissible</a:t>
            </a:r>
            <a:r>
              <a:rPr lang="en-US" sz="2800" dirty="0"/>
              <a:t>: </a:t>
            </a:r>
          </a:p>
          <a:p>
            <a:pPr lvl="3"/>
            <a:r>
              <a:rPr lang="en-US" dirty="0"/>
              <a:t>Relevant </a:t>
            </a:r>
          </a:p>
          <a:p>
            <a:pPr lvl="3"/>
            <a:r>
              <a:rPr lang="en-US" dirty="0"/>
              <a:t>Material</a:t>
            </a:r>
          </a:p>
          <a:p>
            <a:pPr lvl="3"/>
            <a:r>
              <a:rPr lang="en-US" dirty="0"/>
              <a:t>Competent</a:t>
            </a:r>
          </a:p>
          <a:p>
            <a:endParaRPr lang="en-US" dirty="0"/>
          </a:p>
        </p:txBody>
      </p:sp>
      <p:sp>
        <p:nvSpPr>
          <p:cNvPr id="8" name="Rectangle 2"/>
          <p:cNvSpPr>
            <a:spLocks noGrp="1" noChangeArrowheads="1"/>
          </p:cNvSpPr>
          <p:nvPr>
            <p:ph type="title"/>
          </p:nvPr>
        </p:nvSpPr>
        <p:spPr/>
        <p:txBody>
          <a:bodyPr/>
          <a:lstStyle/>
          <a:p>
            <a:r>
              <a:rPr lang="en-US" dirty="0"/>
              <a:t>Investigations – Understanding Forensic Procedures</a:t>
            </a:r>
          </a:p>
        </p:txBody>
      </p:sp>
      <p:pic>
        <p:nvPicPr>
          <p:cNvPr id="11" name="Picture 10" descr="9805659_l.jpg"/>
          <p:cNvPicPr>
            <a:picLocks noChangeAspect="1"/>
          </p:cNvPicPr>
          <p:nvPr/>
        </p:nvPicPr>
        <p:blipFill>
          <a:blip r:embed="rId3" cstate="print"/>
          <a:stretch>
            <a:fillRect/>
          </a:stretch>
        </p:blipFill>
        <p:spPr>
          <a:xfrm rot="20555697">
            <a:off x="8617710" y="2713388"/>
            <a:ext cx="2754479" cy="2575813"/>
          </a:xfrm>
          <a:prstGeom prst="rect">
            <a:avLst/>
          </a:prstGeom>
        </p:spPr>
      </p:pic>
      <p:sp>
        <p:nvSpPr>
          <p:cNvPr id="3" name="Footer Placeholder 2"/>
          <p:cNvSpPr>
            <a:spLocks noGrp="1"/>
          </p:cNvSpPr>
          <p:nvPr>
            <p:ph type="ftr" sz="quarter" idx="11"/>
          </p:nvPr>
        </p:nvSpPr>
        <p:spPr/>
        <p:txBody>
          <a:bodyPr/>
          <a:lstStyle/>
          <a:p>
            <a:r>
              <a:rPr lang="en-US" altLang="en-US"/>
              <a:t>Domain 7: Security Operations</a:t>
            </a:r>
            <a:endParaRPr lang="en-US" altLang="en-US"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21</a:t>
            </a:fld>
            <a:endParaRPr lang="en-US" dirty="0"/>
          </a:p>
        </p:txBody>
      </p:sp>
    </p:spTree>
    <p:extLst>
      <p:ext uri="{BB962C8B-B14F-4D97-AF65-F5344CB8AC3E}">
        <p14:creationId xmlns:p14="http://schemas.microsoft.com/office/powerpoint/2010/main" val="18318229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82" name="Rectangle 3"/>
          <p:cNvSpPr>
            <a:spLocks noGrp="1" noChangeArrowheads="1"/>
          </p:cNvSpPr>
          <p:nvPr>
            <p:ph idx="1"/>
          </p:nvPr>
        </p:nvSpPr>
        <p:spPr/>
        <p:txBody>
          <a:bodyPr>
            <a:noAutofit/>
          </a:bodyPr>
          <a:lstStyle/>
          <a:p>
            <a:r>
              <a:rPr lang="en-US" sz="2000" dirty="0"/>
              <a:t>Digital/Electronic evidence is very fragile</a:t>
            </a:r>
          </a:p>
          <a:p>
            <a:pPr lvl="1"/>
            <a:r>
              <a:rPr lang="en-US" sz="2000" dirty="0"/>
              <a:t>Collect very quickly and in order of volatility</a:t>
            </a:r>
          </a:p>
          <a:p>
            <a:r>
              <a:rPr lang="en-US" sz="2000" dirty="0"/>
              <a:t>Media Analysis</a:t>
            </a:r>
          </a:p>
          <a:p>
            <a:pPr lvl="1"/>
            <a:r>
              <a:rPr lang="en-US" sz="2000" dirty="0"/>
              <a:t>Involves the recovery of information/evidence from information media such as hard drives, DVDs, CD-ROMs or portable memory devices.</a:t>
            </a:r>
          </a:p>
          <a:p>
            <a:r>
              <a:rPr lang="en-US" sz="2000" dirty="0"/>
              <a:t>Network Analysis</a:t>
            </a:r>
          </a:p>
          <a:p>
            <a:pPr lvl="1"/>
            <a:r>
              <a:rPr lang="en-US" sz="2000" dirty="0"/>
              <a:t>Analysis and examination of data from network logs and network activity for use as potential evidence</a:t>
            </a:r>
          </a:p>
          <a:p>
            <a:r>
              <a:rPr lang="en-US" sz="2000" dirty="0"/>
              <a:t>Software Analysis</a:t>
            </a:r>
          </a:p>
          <a:p>
            <a:pPr lvl="1"/>
            <a:r>
              <a:rPr lang="en-US" sz="2000" dirty="0"/>
              <a:t>Analysis/examination of program code</a:t>
            </a:r>
          </a:p>
          <a:p>
            <a:r>
              <a:rPr lang="en-US" sz="2000" dirty="0"/>
              <a:t>Hardware/Embedded Device Analysis</a:t>
            </a:r>
          </a:p>
          <a:p>
            <a:pPr lvl="1"/>
            <a:r>
              <a:rPr lang="en-US" sz="2000" dirty="0"/>
              <a:t>Analysis of mobile devices</a:t>
            </a:r>
          </a:p>
        </p:txBody>
      </p:sp>
      <p:sp>
        <p:nvSpPr>
          <p:cNvPr id="12" name="Rectangle 2"/>
          <p:cNvSpPr>
            <a:spLocks noGrp="1" noChangeArrowheads="1"/>
          </p:cNvSpPr>
          <p:nvPr>
            <p:ph type="title"/>
          </p:nvPr>
        </p:nvSpPr>
        <p:spPr/>
        <p:txBody>
          <a:bodyPr/>
          <a:lstStyle/>
          <a:p>
            <a:r>
              <a:rPr lang="en-US" dirty="0" smtClean="0"/>
              <a:t>Artifacts</a:t>
            </a:r>
            <a:endParaRPr lang="en-US" dirty="0"/>
          </a:p>
        </p:txBody>
      </p:sp>
      <p:pic>
        <p:nvPicPr>
          <p:cNvPr id="13" name="Picture 12" descr="network-forensics.jpg"/>
          <p:cNvPicPr>
            <a:picLocks noChangeAspect="1"/>
          </p:cNvPicPr>
          <p:nvPr/>
        </p:nvPicPr>
        <p:blipFill>
          <a:blip r:embed="rId3" cstate="print"/>
          <a:stretch>
            <a:fillRect/>
          </a:stretch>
        </p:blipFill>
        <p:spPr>
          <a:xfrm>
            <a:off x="8060084" y="1774161"/>
            <a:ext cx="2406499" cy="878405"/>
          </a:xfrm>
          <a:prstGeom prst="rect">
            <a:avLst/>
          </a:prstGeom>
        </p:spPr>
      </p:pic>
      <p:pic>
        <p:nvPicPr>
          <p:cNvPr id="14" name="Picture 13" descr="deletion2.gif"/>
          <p:cNvPicPr>
            <a:picLocks noChangeAspect="1"/>
          </p:cNvPicPr>
          <p:nvPr/>
        </p:nvPicPr>
        <p:blipFill>
          <a:blip r:embed="rId4" cstate="print"/>
          <a:stretch>
            <a:fillRect/>
          </a:stretch>
        </p:blipFill>
        <p:spPr>
          <a:xfrm>
            <a:off x="7344550" y="4618089"/>
            <a:ext cx="4457700" cy="1446313"/>
          </a:xfrm>
          <a:prstGeom prst="rect">
            <a:avLst/>
          </a:prstGeom>
        </p:spPr>
      </p:pic>
      <p:pic>
        <p:nvPicPr>
          <p:cNvPr id="10" name="Picture 9" descr="computer-forensics-51612_300x226.jpg"/>
          <p:cNvPicPr>
            <a:picLocks noChangeAspect="1"/>
          </p:cNvPicPr>
          <p:nvPr/>
        </p:nvPicPr>
        <p:blipFill>
          <a:blip r:embed="rId5" cstate="print"/>
          <a:stretch>
            <a:fillRect/>
          </a:stretch>
        </p:blipFill>
        <p:spPr>
          <a:xfrm>
            <a:off x="110967" y="1655848"/>
            <a:ext cx="1669430" cy="1257637"/>
          </a:xfrm>
          <a:prstGeom prst="rect">
            <a:avLst/>
          </a:prstGeom>
        </p:spPr>
      </p:pic>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22</a:t>
            </a:fld>
            <a:endParaRPr lang="en-US" dirty="0"/>
          </a:p>
        </p:txBody>
      </p:sp>
    </p:spTree>
    <p:extLst>
      <p:ext uri="{BB962C8B-B14F-4D97-AF65-F5344CB8AC3E}">
        <p14:creationId xmlns:p14="http://schemas.microsoft.com/office/powerpoint/2010/main" val="28776237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3"/>
          <p:cNvSpPr>
            <a:spLocks noGrp="1" noChangeArrowheads="1"/>
          </p:cNvSpPr>
          <p:nvPr>
            <p:ph idx="1"/>
          </p:nvPr>
        </p:nvSpPr>
        <p:spPr>
          <a:xfrm>
            <a:off x="2228849" y="1825625"/>
            <a:ext cx="9124950" cy="4351338"/>
          </a:xfrm>
        </p:spPr>
        <p:txBody>
          <a:bodyPr>
            <a:normAutofit/>
          </a:bodyPr>
          <a:lstStyle/>
          <a:p>
            <a:r>
              <a:rPr lang="en-US" dirty="0">
                <a:cs typeface="Arial" pitchFamily="34" charset="0"/>
              </a:rPr>
              <a:t>NTFS allows files to be associated with more than one data stream</a:t>
            </a:r>
          </a:p>
          <a:p>
            <a:endParaRPr lang="en-US" dirty="0">
              <a:cs typeface="Arial" pitchFamily="34" charset="0"/>
            </a:endParaRPr>
          </a:p>
          <a:p>
            <a:r>
              <a:rPr lang="en-US" dirty="0">
                <a:cs typeface="Arial" pitchFamily="34" charset="0"/>
              </a:rPr>
              <a:t>One file can be a link to multiple Alternate Data Streams of files of any size</a:t>
            </a:r>
          </a:p>
          <a:p>
            <a:endParaRPr lang="en-US" dirty="0">
              <a:cs typeface="Arial" pitchFamily="34" charset="0"/>
            </a:endParaRPr>
          </a:p>
          <a:p>
            <a:r>
              <a:rPr lang="en-US" dirty="0">
                <a:cs typeface="Arial" pitchFamily="34" charset="0"/>
              </a:rPr>
              <a:t>Difficult to detect:                                                	       Doesn’t show up when 						   you run c:\dir</a:t>
            </a:r>
          </a:p>
          <a:p>
            <a:endParaRPr lang="en-US" dirty="0"/>
          </a:p>
        </p:txBody>
      </p:sp>
      <p:sp>
        <p:nvSpPr>
          <p:cNvPr id="197634" name="Rectangle 2"/>
          <p:cNvSpPr>
            <a:spLocks noGrp="1" noChangeArrowheads="1"/>
          </p:cNvSpPr>
          <p:nvPr>
            <p:ph type="title"/>
          </p:nvPr>
        </p:nvSpPr>
        <p:spPr/>
        <p:txBody>
          <a:bodyPr/>
          <a:lstStyle/>
          <a:p>
            <a:r>
              <a:rPr lang="en-US" dirty="0" smtClean="0"/>
              <a:t>Artifacts– </a:t>
            </a:r>
            <a:r>
              <a:rPr lang="en-US" dirty="0"/>
              <a:t>Alternate Data Streams (ADS)</a:t>
            </a:r>
          </a:p>
        </p:txBody>
      </p:sp>
      <p:pic>
        <p:nvPicPr>
          <p:cNvPr id="7" name="Picture 6" descr="1183951349.gif"/>
          <p:cNvPicPr>
            <a:picLocks noChangeAspect="1"/>
          </p:cNvPicPr>
          <p:nvPr/>
        </p:nvPicPr>
        <p:blipFill>
          <a:blip r:embed="rId3" cstate="print"/>
          <a:stretch>
            <a:fillRect/>
          </a:stretch>
        </p:blipFill>
        <p:spPr>
          <a:xfrm>
            <a:off x="6093165" y="4001294"/>
            <a:ext cx="5826267" cy="1995488"/>
          </a:xfrm>
          <a:prstGeom prst="rect">
            <a:avLst/>
          </a:prstGeom>
        </p:spPr>
      </p:pic>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23</a:t>
            </a:fld>
            <a:endParaRPr lang="en-US" dirty="0"/>
          </a:p>
        </p:txBody>
      </p:sp>
    </p:spTree>
    <p:extLst>
      <p:ext uri="{BB962C8B-B14F-4D97-AF65-F5344CB8AC3E}">
        <p14:creationId xmlns:p14="http://schemas.microsoft.com/office/powerpoint/2010/main" val="2521525048"/>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3"/>
          <p:cNvSpPr>
            <a:spLocks noGrp="1" noChangeArrowheads="1"/>
          </p:cNvSpPr>
          <p:nvPr>
            <p:ph idx="1"/>
          </p:nvPr>
        </p:nvSpPr>
        <p:spPr/>
        <p:txBody>
          <a:bodyPr>
            <a:normAutofit lnSpcReduction="10000"/>
          </a:bodyPr>
          <a:lstStyle/>
          <a:p>
            <a:r>
              <a:rPr lang="en-US" dirty="0"/>
              <a:t>Derived from the Greek </a:t>
            </a:r>
            <a:r>
              <a:rPr lang="en-US" dirty="0" err="1"/>
              <a:t>steganos</a:t>
            </a:r>
            <a:r>
              <a:rPr lang="en-US" dirty="0"/>
              <a:t> (hidden or covered)</a:t>
            </a:r>
          </a:p>
          <a:p>
            <a:pPr marL="0" indent="0">
              <a:buNone/>
            </a:pPr>
            <a:endParaRPr lang="en-US" dirty="0"/>
          </a:p>
          <a:p>
            <a:r>
              <a:rPr lang="en-US" dirty="0"/>
              <a:t>Buries a message by taking the least significant bit of every byte to carry the secret message</a:t>
            </a:r>
          </a:p>
          <a:p>
            <a:pPr marL="0" indent="0">
              <a:buNone/>
            </a:pPr>
            <a:endParaRPr lang="en-US" dirty="0"/>
          </a:p>
          <a:p>
            <a:r>
              <a:rPr lang="en-US" dirty="0"/>
              <a:t>Hides a message within another medium:</a:t>
            </a:r>
          </a:p>
          <a:p>
            <a:pPr lvl="1"/>
            <a:r>
              <a:rPr lang="en-US" dirty="0"/>
              <a:t>Graphics, Sound files, etc.</a:t>
            </a:r>
          </a:p>
          <a:p>
            <a:pPr marL="457200" lvl="1" indent="0">
              <a:buNone/>
            </a:pPr>
            <a:endParaRPr lang="en-US" dirty="0"/>
          </a:p>
          <a:p>
            <a:r>
              <a:rPr lang="en-US" dirty="0"/>
              <a:t>Watermarks</a:t>
            </a:r>
          </a:p>
          <a:p>
            <a:pPr lvl="1"/>
            <a:r>
              <a:rPr lang="en-US" dirty="0"/>
              <a:t>Prove ownership</a:t>
            </a:r>
          </a:p>
          <a:p>
            <a:pPr lvl="1">
              <a:buNone/>
            </a:pPr>
            <a:endParaRPr lang="en-US" dirty="0"/>
          </a:p>
        </p:txBody>
      </p:sp>
      <p:sp>
        <p:nvSpPr>
          <p:cNvPr id="197634" name="Rectangle 2"/>
          <p:cNvSpPr>
            <a:spLocks noGrp="1" noChangeArrowheads="1"/>
          </p:cNvSpPr>
          <p:nvPr>
            <p:ph type="title"/>
          </p:nvPr>
        </p:nvSpPr>
        <p:spPr/>
        <p:txBody>
          <a:bodyPr>
            <a:normAutofit/>
          </a:bodyPr>
          <a:lstStyle/>
          <a:p>
            <a:r>
              <a:rPr lang="en-US" dirty="0" smtClean="0"/>
              <a:t>Artifacts– </a:t>
            </a:r>
            <a:r>
              <a:rPr lang="en-US" dirty="0"/>
              <a:t>Steganography and Watermarks</a:t>
            </a:r>
          </a:p>
        </p:txBody>
      </p:sp>
      <p:pic>
        <p:nvPicPr>
          <p:cNvPr id="6" name="Picture 5" descr="Steganography.jpg"/>
          <p:cNvPicPr>
            <a:picLocks noChangeAspect="1"/>
          </p:cNvPicPr>
          <p:nvPr/>
        </p:nvPicPr>
        <p:blipFill>
          <a:blip r:embed="rId3" cstate="print"/>
          <a:stretch>
            <a:fillRect/>
          </a:stretch>
        </p:blipFill>
        <p:spPr>
          <a:xfrm>
            <a:off x="8671453" y="3698315"/>
            <a:ext cx="3457575" cy="2350247"/>
          </a:xfrm>
          <a:prstGeom prst="rect">
            <a:avLst/>
          </a:prstGeom>
        </p:spPr>
      </p:pic>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24</a:t>
            </a:fld>
            <a:endParaRPr lang="en-US" dirty="0"/>
          </a:p>
        </p:txBody>
      </p:sp>
    </p:spTree>
    <p:extLst>
      <p:ext uri="{BB962C8B-B14F-4D97-AF65-F5344CB8AC3E}">
        <p14:creationId xmlns:p14="http://schemas.microsoft.com/office/powerpoint/2010/main" val="1433915731"/>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pPr>
            <a:r>
              <a:rPr lang="en-US" sz="2600" dirty="0" smtClean="0"/>
              <a:t>7.2  Conduct </a:t>
            </a:r>
            <a:r>
              <a:rPr lang="en-US" sz="2600" dirty="0"/>
              <a:t>logging and monitoring </a:t>
            </a:r>
            <a:r>
              <a:rPr lang="en-US" sz="2600" dirty="0" smtClean="0"/>
              <a:t>activities</a:t>
            </a:r>
          </a:p>
          <a:p>
            <a:pPr lvl="1"/>
            <a:r>
              <a:rPr lang="en-US" sz="2000" dirty="0" smtClean="0"/>
              <a:t>Intrusion </a:t>
            </a:r>
            <a:r>
              <a:rPr lang="en-US" sz="2000" dirty="0"/>
              <a:t>detection and prevention</a:t>
            </a:r>
          </a:p>
          <a:p>
            <a:pPr lvl="1"/>
            <a:r>
              <a:rPr lang="en-US" sz="2000" dirty="0" smtClean="0"/>
              <a:t>Security </a:t>
            </a:r>
            <a:r>
              <a:rPr lang="en-US" sz="2000" dirty="0"/>
              <a:t>Information and Event </a:t>
            </a:r>
            <a:r>
              <a:rPr lang="en-US" sz="2000" dirty="0" smtClean="0"/>
              <a:t>Management </a:t>
            </a:r>
            <a:r>
              <a:rPr lang="en-US" sz="2400" dirty="0" smtClean="0"/>
              <a:t>(</a:t>
            </a:r>
            <a:r>
              <a:rPr lang="en-US" sz="2400" dirty="0"/>
              <a:t>SIEM)</a:t>
            </a:r>
          </a:p>
          <a:p>
            <a:pPr lvl="1"/>
            <a:r>
              <a:rPr lang="en-US" sz="2000" dirty="0" smtClean="0"/>
              <a:t>Continuous </a:t>
            </a:r>
            <a:r>
              <a:rPr lang="en-US" sz="2000" dirty="0"/>
              <a:t>monitoring</a:t>
            </a:r>
          </a:p>
          <a:p>
            <a:pPr lvl="1"/>
            <a:r>
              <a:rPr lang="en-US" sz="2000" dirty="0" smtClean="0"/>
              <a:t>Egress monitoring</a:t>
            </a:r>
          </a:p>
          <a:p>
            <a:pPr lvl="1"/>
            <a:r>
              <a:rPr lang="en-US" sz="2000" dirty="0" smtClean="0"/>
              <a:t>Log management</a:t>
            </a:r>
          </a:p>
          <a:p>
            <a:pPr lvl="1"/>
            <a:r>
              <a:rPr lang="en-US" sz="2000" dirty="0" smtClean="0"/>
              <a:t>Threat intelligence (e.g. threat feeds, threat hunting)</a:t>
            </a:r>
          </a:p>
          <a:p>
            <a:pPr lvl="1"/>
            <a:r>
              <a:rPr lang="en-US" sz="2000" dirty="0" smtClean="0"/>
              <a:t>User and Entity Behavior Analytics (UEBA)</a:t>
            </a:r>
            <a:endParaRPr lang="en-US" sz="2200" dirty="0"/>
          </a:p>
        </p:txBody>
      </p:sp>
      <p:sp>
        <p:nvSpPr>
          <p:cNvPr id="5" name="Slide Number Placeholder 3"/>
          <p:cNvSpPr>
            <a:spLocks noGrp="1"/>
          </p:cNvSpPr>
          <p:nvPr>
            <p:ph type="sldNum" sz="quarter" idx="12"/>
          </p:nvPr>
        </p:nvSpPr>
        <p:spPr/>
        <p:txBody>
          <a:bodyPr/>
          <a:lstStyle/>
          <a:p>
            <a:pPr>
              <a:defRPr/>
            </a:pPr>
            <a:r>
              <a:rPr lang="en-US" dirty="0"/>
              <a:t>2</a:t>
            </a:r>
          </a:p>
        </p:txBody>
      </p:sp>
      <p:sp>
        <p:nvSpPr>
          <p:cNvPr id="3" name="Title 2"/>
          <p:cNvSpPr>
            <a:spLocks noGrp="1"/>
          </p:cNvSpPr>
          <p:nvPr>
            <p:ph type="title"/>
          </p:nvPr>
        </p:nvSpPr>
        <p:spPr>
          <a:solidFill>
            <a:srgbClr val="0070C0"/>
          </a:solidFill>
        </p:spPr>
        <p:txBody>
          <a:bodyPr/>
          <a:lstStyle/>
          <a:p>
            <a:r>
              <a:rPr lang="en-US" dirty="0"/>
              <a:t>Domain </a:t>
            </a:r>
            <a:r>
              <a:rPr lang="en-US" dirty="0" smtClean="0"/>
              <a:t>Objectives  7.2</a:t>
            </a:r>
            <a:endParaRPr lang="en-US" dirty="0"/>
          </a:p>
        </p:txBody>
      </p:sp>
      <p:sp>
        <p:nvSpPr>
          <p:cNvPr id="8" name="Footer Placeholder 7"/>
          <p:cNvSpPr>
            <a:spLocks noGrp="1"/>
          </p:cNvSpPr>
          <p:nvPr>
            <p:ph type="ftr" sz="quarter" idx="11"/>
          </p:nvPr>
        </p:nvSpPr>
        <p:spPr/>
        <p:txBody>
          <a:bodyPr/>
          <a:lstStyle/>
          <a:p>
            <a:r>
              <a:rPr lang="en-US" altLang="en-US" dirty="0"/>
              <a:t>Domain 7: Security Operations</a:t>
            </a:r>
          </a:p>
        </p:txBody>
      </p:sp>
    </p:spTree>
    <p:extLst>
      <p:ext uri="{BB962C8B-B14F-4D97-AF65-F5344CB8AC3E}">
        <p14:creationId xmlns:p14="http://schemas.microsoft.com/office/powerpoint/2010/main" val="20557826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28848" y="1825624"/>
            <a:ext cx="9188089" cy="4530725"/>
          </a:xfrm>
        </p:spPr>
        <p:txBody>
          <a:bodyPr numCol="2">
            <a:normAutofit/>
          </a:bodyPr>
          <a:lstStyle/>
          <a:p>
            <a:r>
              <a:rPr lang="en-US" dirty="0"/>
              <a:t>Three Common Categories</a:t>
            </a:r>
          </a:p>
          <a:p>
            <a:pPr lvl="1"/>
            <a:r>
              <a:rPr lang="en-US" dirty="0"/>
              <a:t>Natural</a:t>
            </a:r>
          </a:p>
          <a:p>
            <a:pPr lvl="2"/>
            <a:r>
              <a:rPr lang="en-US" dirty="0"/>
              <a:t>Natural Disasters (Natural)</a:t>
            </a:r>
          </a:p>
          <a:p>
            <a:pPr lvl="1"/>
            <a:r>
              <a:rPr lang="en-US" dirty="0"/>
              <a:t>Human</a:t>
            </a:r>
          </a:p>
          <a:p>
            <a:pPr lvl="2"/>
            <a:r>
              <a:rPr lang="en-US" dirty="0"/>
              <a:t>Error and Omissions (Human)</a:t>
            </a:r>
          </a:p>
          <a:p>
            <a:pPr lvl="2"/>
            <a:r>
              <a:rPr lang="en-US" dirty="0"/>
              <a:t>Warfare, Terrorism, and Sabotage (Human)</a:t>
            </a:r>
          </a:p>
          <a:p>
            <a:pPr lvl="2"/>
            <a:r>
              <a:rPr lang="en-US" dirty="0"/>
              <a:t>Financially Motivated (Human)</a:t>
            </a:r>
          </a:p>
          <a:p>
            <a:pPr lvl="2"/>
            <a:r>
              <a:rPr lang="en-US" dirty="0"/>
              <a:t>Strikes (Human)</a:t>
            </a:r>
          </a:p>
          <a:p>
            <a:pPr lvl="1"/>
            <a:endParaRPr lang="en-US" dirty="0"/>
          </a:p>
          <a:p>
            <a:pPr lvl="1"/>
            <a:endParaRPr lang="en-US" dirty="0"/>
          </a:p>
          <a:p>
            <a:pPr lvl="1"/>
            <a:endParaRPr lang="en-US" dirty="0"/>
          </a:p>
          <a:p>
            <a:pPr lvl="1"/>
            <a:endParaRPr lang="en-US" dirty="0"/>
          </a:p>
          <a:p>
            <a:pPr lvl="1"/>
            <a:r>
              <a:rPr lang="en-US" dirty="0"/>
              <a:t>Environmental</a:t>
            </a:r>
          </a:p>
          <a:p>
            <a:pPr lvl="2"/>
            <a:r>
              <a:rPr lang="en-US" dirty="0"/>
              <a:t>Temperature and Humidity Failures (Environment)</a:t>
            </a:r>
          </a:p>
          <a:p>
            <a:pPr lvl="2"/>
            <a:r>
              <a:rPr lang="en-US" dirty="0"/>
              <a:t>Pandemics and disease (Environment)</a:t>
            </a:r>
          </a:p>
          <a:p>
            <a:pPr lvl="1"/>
            <a:r>
              <a:rPr lang="en-US" dirty="0"/>
              <a:t>Electrical (All types)</a:t>
            </a:r>
          </a:p>
          <a:p>
            <a:pPr lvl="1"/>
            <a:r>
              <a:rPr lang="en-US" dirty="0"/>
              <a:t>Personnel Shortages (All types)</a:t>
            </a:r>
          </a:p>
          <a:p>
            <a:pPr lvl="1"/>
            <a:r>
              <a:rPr lang="en-US" dirty="0"/>
              <a:t>Communication Failures (All types)</a:t>
            </a:r>
          </a:p>
          <a:p>
            <a:endParaRPr lang="en-US" dirty="0"/>
          </a:p>
        </p:txBody>
      </p:sp>
      <p:sp>
        <p:nvSpPr>
          <p:cNvPr id="2" name="Title 1"/>
          <p:cNvSpPr>
            <a:spLocks noGrp="1"/>
          </p:cNvSpPr>
          <p:nvPr>
            <p:ph type="title"/>
          </p:nvPr>
        </p:nvSpPr>
        <p:spPr/>
        <p:txBody>
          <a:bodyPr/>
          <a:lstStyle/>
          <a:p>
            <a:r>
              <a:rPr lang="en-US" dirty="0"/>
              <a:t>Disasters or Disruptive Events</a:t>
            </a:r>
          </a:p>
        </p:txBody>
      </p:sp>
      <p:pic>
        <p:nvPicPr>
          <p:cNvPr id="6" name="Picture 5" descr="vector-of-a-smirking-cartoon-tornado-by-seamartini-graphics-534.jpg"/>
          <p:cNvPicPr>
            <a:picLocks noChangeAspect="1"/>
          </p:cNvPicPr>
          <p:nvPr/>
        </p:nvPicPr>
        <p:blipFill>
          <a:blip r:embed="rId3" cstate="print"/>
          <a:stretch>
            <a:fillRect/>
          </a:stretch>
        </p:blipFill>
        <p:spPr>
          <a:xfrm>
            <a:off x="285936" y="2166854"/>
            <a:ext cx="1833383" cy="3604290"/>
          </a:xfrm>
          <a:prstGeom prst="rect">
            <a:avLst/>
          </a:prstGeom>
        </p:spPr>
      </p:pic>
      <p:sp>
        <p:nvSpPr>
          <p:cNvPr id="4" name="Footer Placeholder 3"/>
          <p:cNvSpPr>
            <a:spLocks noGrp="1"/>
          </p:cNvSpPr>
          <p:nvPr>
            <p:ph type="ftr" sz="quarter" idx="11"/>
          </p:nvPr>
        </p:nvSpPr>
        <p:spPr/>
        <p:txBody>
          <a:bodyPr/>
          <a:lstStyle/>
          <a:p>
            <a:r>
              <a:rPr lang="en-US" altLang="en-US" dirty="0"/>
              <a:t>Domain 7: Security Operations</a:t>
            </a:r>
          </a:p>
        </p:txBody>
      </p:sp>
      <p:sp>
        <p:nvSpPr>
          <p:cNvPr id="5" name="Slide Number Placeholder 4"/>
          <p:cNvSpPr>
            <a:spLocks noGrp="1"/>
          </p:cNvSpPr>
          <p:nvPr>
            <p:ph type="sldNum" sz="quarter" idx="12"/>
          </p:nvPr>
        </p:nvSpPr>
        <p:spPr/>
        <p:txBody>
          <a:bodyPr/>
          <a:lstStyle/>
          <a:p>
            <a:fld id="{03B1F02D-B6B4-4C75-AB3C-C12486DA92C2}" type="slidenum">
              <a:rPr lang="en-US" smtClean="0"/>
              <a:pPr/>
              <a:t>26</a:t>
            </a:fld>
            <a:endParaRPr lang="en-US" dirty="0"/>
          </a:p>
        </p:txBody>
      </p:sp>
    </p:spTree>
    <p:extLst>
      <p:ext uri="{BB962C8B-B14F-4D97-AF65-F5344CB8AC3E}">
        <p14:creationId xmlns:p14="http://schemas.microsoft.com/office/powerpoint/2010/main" val="21003683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Evaluating a system or network against a predefined list of vulnerabilities</a:t>
            </a:r>
          </a:p>
          <a:p>
            <a:pPr lvl="1"/>
            <a:r>
              <a:rPr lang="en-US" dirty="0"/>
              <a:t>System misconfiguration</a:t>
            </a:r>
          </a:p>
          <a:p>
            <a:pPr lvl="1"/>
            <a:r>
              <a:rPr lang="en-US" dirty="0"/>
              <a:t>Outdated software</a:t>
            </a:r>
          </a:p>
          <a:p>
            <a:pPr lvl="1"/>
            <a:r>
              <a:rPr lang="en-US" dirty="0"/>
              <a:t>Missing patches</a:t>
            </a:r>
          </a:p>
          <a:p>
            <a:pPr marL="457200" lvl="1" indent="0">
              <a:buNone/>
            </a:pPr>
            <a:endParaRPr lang="en-US" dirty="0"/>
          </a:p>
          <a:p>
            <a:r>
              <a:rPr lang="en-US" dirty="0"/>
              <a:t>Popular testing tools:</a:t>
            </a:r>
          </a:p>
          <a:p>
            <a:pPr lvl="1"/>
            <a:r>
              <a:rPr lang="en-US" dirty="0"/>
              <a:t>Nessus</a:t>
            </a:r>
          </a:p>
          <a:p>
            <a:pPr lvl="1"/>
            <a:r>
              <a:rPr lang="en-US" dirty="0"/>
              <a:t>OpenVAS</a:t>
            </a:r>
          </a:p>
          <a:p>
            <a:pPr lvl="1"/>
            <a:r>
              <a:rPr lang="en-US" dirty="0"/>
              <a:t>Retina</a:t>
            </a:r>
          </a:p>
          <a:p>
            <a:pPr lvl="1"/>
            <a:r>
              <a:rPr lang="en-US" dirty="0"/>
              <a:t>SATAN/SAINT</a:t>
            </a:r>
          </a:p>
        </p:txBody>
      </p:sp>
      <p:sp>
        <p:nvSpPr>
          <p:cNvPr id="4" name="Title 3"/>
          <p:cNvSpPr>
            <a:spLocks noGrp="1"/>
          </p:cNvSpPr>
          <p:nvPr>
            <p:ph type="title"/>
          </p:nvPr>
        </p:nvSpPr>
        <p:spPr/>
        <p:txBody>
          <a:bodyPr/>
          <a:lstStyle/>
          <a:p>
            <a:r>
              <a:rPr lang="en-US" dirty="0"/>
              <a:t>Vulnerability Testing</a:t>
            </a:r>
          </a:p>
        </p:txBody>
      </p:sp>
      <p:pic>
        <p:nvPicPr>
          <p:cNvPr id="4272129" name="Picture 1"/>
          <p:cNvPicPr>
            <a:picLocks noChangeAspect="1" noChangeArrowheads="1"/>
          </p:cNvPicPr>
          <p:nvPr/>
        </p:nvPicPr>
        <p:blipFill>
          <a:blip r:embed="rId3" cstate="print"/>
          <a:srcRect/>
          <a:stretch>
            <a:fillRect/>
          </a:stretch>
        </p:blipFill>
        <p:spPr bwMode="auto">
          <a:xfrm>
            <a:off x="6706331" y="2704499"/>
            <a:ext cx="4647467" cy="3053571"/>
          </a:xfrm>
          <a:prstGeom prst="rect">
            <a:avLst/>
          </a:prstGeom>
          <a:noFill/>
          <a:ln w="9525">
            <a:noFill/>
            <a:miter lim="800000"/>
            <a:headEnd/>
            <a:tailEnd/>
          </a:ln>
        </p:spPr>
      </p:pic>
      <p:sp>
        <p:nvSpPr>
          <p:cNvPr id="3" name="Footer Placeholder 2"/>
          <p:cNvSpPr>
            <a:spLocks noGrp="1"/>
          </p:cNvSpPr>
          <p:nvPr>
            <p:ph type="ftr" sz="quarter" idx="11"/>
          </p:nvPr>
        </p:nvSpPr>
        <p:spPr/>
        <p:txBody>
          <a:bodyPr/>
          <a:lstStyle/>
          <a:p>
            <a:r>
              <a:rPr lang="en-US" altLang="en-US" dirty="0"/>
              <a:t>Domain 7: Security Operations</a:t>
            </a:r>
          </a:p>
        </p:txBody>
      </p:sp>
      <p:sp>
        <p:nvSpPr>
          <p:cNvPr id="5" name="Slide Number Placeholder 4"/>
          <p:cNvSpPr>
            <a:spLocks noGrp="1"/>
          </p:cNvSpPr>
          <p:nvPr>
            <p:ph type="sldNum" sz="quarter" idx="12"/>
          </p:nvPr>
        </p:nvSpPr>
        <p:spPr/>
        <p:txBody>
          <a:bodyPr/>
          <a:lstStyle/>
          <a:p>
            <a:fld id="{03B1F02D-B6B4-4C75-AB3C-C12486DA92C2}" type="slidenum">
              <a:rPr lang="en-US" smtClean="0"/>
              <a:pPr/>
              <a:t>27</a:t>
            </a:fld>
            <a:endParaRPr lang="en-US" dirty="0"/>
          </a:p>
        </p:txBody>
      </p:sp>
    </p:spTree>
    <p:extLst>
      <p:ext uri="{BB962C8B-B14F-4D97-AF65-F5344CB8AC3E}">
        <p14:creationId xmlns:p14="http://schemas.microsoft.com/office/powerpoint/2010/main" val="17160705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7714" name="Rectangle 3"/>
          <p:cNvSpPr>
            <a:spLocks noGrp="1" noChangeArrowheads="1"/>
          </p:cNvSpPr>
          <p:nvPr>
            <p:ph idx="1"/>
          </p:nvPr>
        </p:nvSpPr>
        <p:spPr/>
        <p:txBody>
          <a:bodyPr>
            <a:normAutofit/>
          </a:bodyPr>
          <a:lstStyle/>
          <a:p>
            <a:r>
              <a:rPr lang="en-US" dirty="0"/>
              <a:t>Primary goal is to simulate an attack to evaluate the risk characteristics of an environment</a:t>
            </a:r>
          </a:p>
          <a:p>
            <a:endParaRPr lang="en-US" dirty="0"/>
          </a:p>
          <a:p>
            <a:r>
              <a:rPr lang="en-US" dirty="0"/>
              <a:t>Secondary goal is to test the 			        organizational incident response </a:t>
            </a:r>
          </a:p>
          <a:p>
            <a:endParaRPr lang="en-US" dirty="0"/>
          </a:p>
          <a:p>
            <a:r>
              <a:rPr lang="en-US" dirty="0"/>
              <a:t>Can be employed against anything; 			         usually focus is Internet system and 			       services</a:t>
            </a:r>
          </a:p>
        </p:txBody>
      </p:sp>
      <p:sp>
        <p:nvSpPr>
          <p:cNvPr id="90114" name="Rectangle 2"/>
          <p:cNvSpPr>
            <a:spLocks noGrp="1" noChangeArrowheads="1"/>
          </p:cNvSpPr>
          <p:nvPr>
            <p:ph type="title"/>
          </p:nvPr>
        </p:nvSpPr>
        <p:spPr/>
        <p:txBody>
          <a:bodyPr/>
          <a:lstStyle/>
          <a:p>
            <a:r>
              <a:rPr lang="en-US" dirty="0"/>
              <a:t>Penetration Testing</a:t>
            </a:r>
          </a:p>
        </p:txBody>
      </p:sp>
      <p:pic>
        <p:nvPicPr>
          <p:cNvPr id="4279297" name="Picture 1"/>
          <p:cNvPicPr>
            <a:picLocks noChangeAspect="1" noChangeArrowheads="1"/>
          </p:cNvPicPr>
          <p:nvPr/>
        </p:nvPicPr>
        <p:blipFill>
          <a:blip r:embed="rId3" cstate="print"/>
          <a:srcRect/>
          <a:stretch>
            <a:fillRect/>
          </a:stretch>
        </p:blipFill>
        <p:spPr bwMode="auto">
          <a:xfrm>
            <a:off x="8349142" y="2361597"/>
            <a:ext cx="3429000" cy="3815366"/>
          </a:xfrm>
          <a:prstGeom prst="rect">
            <a:avLst/>
          </a:prstGeom>
          <a:noFill/>
          <a:ln w="9525">
            <a:noFill/>
            <a:miter lim="800000"/>
            <a:headEnd/>
            <a:tailEnd/>
          </a:ln>
        </p:spPr>
      </p:pic>
      <p:sp>
        <p:nvSpPr>
          <p:cNvPr id="2" name="Footer Placeholder 1"/>
          <p:cNvSpPr>
            <a:spLocks noGrp="1"/>
          </p:cNvSpPr>
          <p:nvPr>
            <p:ph type="ftr" sz="quarter" idx="11"/>
          </p:nvPr>
        </p:nvSpPr>
        <p:spPr/>
        <p:txBody>
          <a:bodyPr/>
          <a:lstStyle/>
          <a:p>
            <a:r>
              <a:rPr lang="en-US" altLang="en-US" dirty="0"/>
              <a:t>Domain 7: Security Operations</a:t>
            </a:r>
          </a:p>
        </p:txBody>
      </p:sp>
      <p:sp>
        <p:nvSpPr>
          <p:cNvPr id="3" name="Slide Number Placeholder 2"/>
          <p:cNvSpPr>
            <a:spLocks noGrp="1"/>
          </p:cNvSpPr>
          <p:nvPr>
            <p:ph type="sldNum" sz="quarter" idx="12"/>
          </p:nvPr>
        </p:nvSpPr>
        <p:spPr/>
        <p:txBody>
          <a:bodyPr/>
          <a:lstStyle/>
          <a:p>
            <a:fld id="{03B1F02D-B6B4-4C75-AB3C-C12486DA92C2}" type="slidenum">
              <a:rPr lang="en-US" smtClean="0"/>
              <a:pPr/>
              <a:t>28</a:t>
            </a:fld>
            <a:endParaRPr lang="en-US" dirty="0"/>
          </a:p>
        </p:txBody>
      </p:sp>
    </p:spTree>
    <p:extLst>
      <p:ext uri="{BB962C8B-B14F-4D97-AF65-F5344CB8AC3E}">
        <p14:creationId xmlns:p14="http://schemas.microsoft.com/office/powerpoint/2010/main" val="30417056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62" name="Rectangle 3"/>
          <p:cNvSpPr>
            <a:spLocks noGrp="1" noChangeArrowheads="1"/>
          </p:cNvSpPr>
          <p:nvPr>
            <p:ph idx="1"/>
          </p:nvPr>
        </p:nvSpPr>
        <p:spPr/>
        <p:txBody>
          <a:bodyPr numCol="2">
            <a:normAutofit/>
          </a:bodyPr>
          <a:lstStyle/>
          <a:p>
            <a:r>
              <a:rPr lang="en-US" dirty="0"/>
              <a:t>External Testing</a:t>
            </a:r>
          </a:p>
          <a:p>
            <a:r>
              <a:rPr lang="en-US" dirty="0"/>
              <a:t>Internal Testing</a:t>
            </a:r>
          </a:p>
          <a:p>
            <a:r>
              <a:rPr lang="en-US" dirty="0"/>
              <a:t>Blind Testing</a:t>
            </a:r>
          </a:p>
          <a:p>
            <a:r>
              <a:rPr lang="en-US" dirty="0"/>
              <a:t>Double Blind Testing</a:t>
            </a:r>
          </a:p>
          <a:p>
            <a:r>
              <a:rPr lang="en-US" dirty="0"/>
              <a:t>Targeted Testing</a:t>
            </a:r>
          </a:p>
          <a:p>
            <a:endParaRPr lang="en-US" dirty="0"/>
          </a:p>
          <a:p>
            <a:endParaRPr lang="en-US" dirty="0"/>
          </a:p>
          <a:p>
            <a:endParaRPr lang="en-US" dirty="0"/>
          </a:p>
          <a:p>
            <a:r>
              <a:rPr lang="en-US" dirty="0"/>
              <a:t>3 basic categories of penetration test:</a:t>
            </a:r>
          </a:p>
          <a:p>
            <a:pPr lvl="1"/>
            <a:r>
              <a:rPr lang="en-US" dirty="0"/>
              <a:t>Zero knowledge (AKA black box or closed)</a:t>
            </a:r>
          </a:p>
          <a:p>
            <a:pPr lvl="1"/>
            <a:r>
              <a:rPr lang="en-US" dirty="0"/>
              <a:t>Partial Knowledge</a:t>
            </a:r>
          </a:p>
          <a:p>
            <a:pPr lvl="1"/>
            <a:r>
              <a:rPr lang="en-US" dirty="0"/>
              <a:t>Full Knowledge (white/crystal box)</a:t>
            </a:r>
          </a:p>
        </p:txBody>
      </p:sp>
      <p:sp>
        <p:nvSpPr>
          <p:cNvPr id="91138" name="Rectangle 2"/>
          <p:cNvSpPr>
            <a:spLocks noGrp="1" noChangeArrowheads="1"/>
          </p:cNvSpPr>
          <p:nvPr>
            <p:ph type="title"/>
          </p:nvPr>
        </p:nvSpPr>
        <p:spPr/>
        <p:txBody>
          <a:bodyPr>
            <a:normAutofit/>
          </a:bodyPr>
          <a:lstStyle/>
          <a:p>
            <a:r>
              <a:rPr lang="en-US" dirty="0"/>
              <a:t>Penetration Testing Strategies</a:t>
            </a:r>
          </a:p>
        </p:txBody>
      </p:sp>
      <p:pic>
        <p:nvPicPr>
          <p:cNvPr id="5" name="Picture 4" descr="untitled.png"/>
          <p:cNvPicPr>
            <a:picLocks noChangeAspect="1"/>
          </p:cNvPicPr>
          <p:nvPr/>
        </p:nvPicPr>
        <p:blipFill>
          <a:blip r:embed="rId3" cstate="print"/>
          <a:stretch>
            <a:fillRect/>
          </a:stretch>
        </p:blipFill>
        <p:spPr>
          <a:xfrm>
            <a:off x="205198" y="4386768"/>
            <a:ext cx="3478906" cy="2265043"/>
          </a:xfrm>
          <a:prstGeom prst="rect">
            <a:avLst/>
          </a:prstGeom>
        </p:spPr>
      </p:pic>
      <p:sp>
        <p:nvSpPr>
          <p:cNvPr id="2" name="Footer Placeholder 1"/>
          <p:cNvSpPr>
            <a:spLocks noGrp="1"/>
          </p:cNvSpPr>
          <p:nvPr>
            <p:ph type="ftr" sz="quarter" idx="11"/>
          </p:nvPr>
        </p:nvSpPr>
        <p:spPr/>
        <p:txBody>
          <a:bodyPr/>
          <a:lstStyle/>
          <a:p>
            <a:r>
              <a:rPr lang="en-US" altLang="en-US" dirty="0"/>
              <a:t>Domain 7: Security Operations</a:t>
            </a:r>
          </a:p>
        </p:txBody>
      </p:sp>
      <p:sp>
        <p:nvSpPr>
          <p:cNvPr id="3" name="Slide Number Placeholder 2"/>
          <p:cNvSpPr>
            <a:spLocks noGrp="1"/>
          </p:cNvSpPr>
          <p:nvPr>
            <p:ph type="sldNum" sz="quarter" idx="12"/>
          </p:nvPr>
        </p:nvSpPr>
        <p:spPr/>
        <p:txBody>
          <a:bodyPr/>
          <a:lstStyle/>
          <a:p>
            <a:fld id="{03B1F02D-B6B4-4C75-AB3C-C12486DA92C2}" type="slidenum">
              <a:rPr lang="en-US" smtClean="0"/>
              <a:pPr/>
              <a:t>29</a:t>
            </a:fld>
            <a:endParaRPr lang="en-US" dirty="0"/>
          </a:p>
        </p:txBody>
      </p:sp>
    </p:spTree>
    <p:extLst>
      <p:ext uri="{BB962C8B-B14F-4D97-AF65-F5344CB8AC3E}">
        <p14:creationId xmlns:p14="http://schemas.microsoft.com/office/powerpoint/2010/main" val="5510684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3"/>
          <p:cNvSpPr>
            <a:spLocks noGrp="1" noChangeArrowheads="1"/>
          </p:cNvSpPr>
          <p:nvPr>
            <p:ph idx="1"/>
          </p:nvPr>
        </p:nvSpPr>
        <p:spPr/>
        <p:txBody>
          <a:bodyPr/>
          <a:lstStyle/>
          <a:p>
            <a:r>
              <a:rPr lang="en-US" dirty="0"/>
              <a:t>Application testing</a:t>
            </a:r>
          </a:p>
          <a:p>
            <a:r>
              <a:rPr lang="en-US" dirty="0"/>
              <a:t>Denial-of-service testing</a:t>
            </a:r>
          </a:p>
          <a:p>
            <a:r>
              <a:rPr lang="en-US" dirty="0"/>
              <a:t>War dialing</a:t>
            </a:r>
          </a:p>
          <a:p>
            <a:r>
              <a:rPr lang="en-US" dirty="0"/>
              <a:t>Wireless network testing</a:t>
            </a:r>
          </a:p>
          <a:p>
            <a:r>
              <a:rPr lang="en-US" dirty="0"/>
              <a:t>Social Engineering</a:t>
            </a:r>
          </a:p>
          <a:p>
            <a:r>
              <a:rPr lang="en-US" dirty="0"/>
              <a:t>PBX and IP phone testing</a:t>
            </a:r>
          </a:p>
        </p:txBody>
      </p:sp>
      <p:sp>
        <p:nvSpPr>
          <p:cNvPr id="92162" name="Rectangle 2"/>
          <p:cNvSpPr>
            <a:spLocks noGrp="1" noChangeArrowheads="1"/>
          </p:cNvSpPr>
          <p:nvPr>
            <p:ph type="title"/>
          </p:nvPr>
        </p:nvSpPr>
        <p:spPr/>
        <p:txBody>
          <a:bodyPr/>
          <a:lstStyle/>
          <a:p>
            <a:r>
              <a:rPr lang="en-US" dirty="0"/>
              <a:t>Penetration Testing –</a:t>
            </a:r>
            <a:r>
              <a:rPr lang="en-US" dirty="0" smtClean="0"/>
              <a:t> Types </a:t>
            </a:r>
            <a:r>
              <a:rPr lang="en-US" dirty="0"/>
              <a:t>of Testing</a:t>
            </a:r>
          </a:p>
        </p:txBody>
      </p:sp>
      <p:pic>
        <p:nvPicPr>
          <p:cNvPr id="4275201" name="Picture 1"/>
          <p:cNvPicPr>
            <a:picLocks noChangeAspect="1" noChangeArrowheads="1"/>
          </p:cNvPicPr>
          <p:nvPr/>
        </p:nvPicPr>
        <p:blipFill>
          <a:blip r:embed="rId3" cstate="print"/>
          <a:srcRect/>
          <a:stretch>
            <a:fillRect/>
          </a:stretch>
        </p:blipFill>
        <p:spPr bwMode="auto">
          <a:xfrm>
            <a:off x="7036904" y="2150779"/>
            <a:ext cx="4727765" cy="3469035"/>
          </a:xfrm>
          <a:prstGeom prst="rect">
            <a:avLst/>
          </a:prstGeom>
          <a:noFill/>
          <a:ln w="9525">
            <a:noFill/>
            <a:miter lim="800000"/>
            <a:headEnd/>
            <a:tailEnd/>
          </a:ln>
        </p:spPr>
      </p:pic>
      <p:sp>
        <p:nvSpPr>
          <p:cNvPr id="2" name="Footer Placeholder 1"/>
          <p:cNvSpPr>
            <a:spLocks noGrp="1"/>
          </p:cNvSpPr>
          <p:nvPr>
            <p:ph type="ftr" sz="quarter" idx="11"/>
          </p:nvPr>
        </p:nvSpPr>
        <p:spPr/>
        <p:txBody>
          <a:bodyPr/>
          <a:lstStyle/>
          <a:p>
            <a:r>
              <a:rPr lang="en-US" altLang="en-US" dirty="0"/>
              <a:t>Domain 7: Security Operations</a:t>
            </a:r>
          </a:p>
        </p:txBody>
      </p:sp>
      <p:sp>
        <p:nvSpPr>
          <p:cNvPr id="3" name="Slide Number Placeholder 2"/>
          <p:cNvSpPr>
            <a:spLocks noGrp="1"/>
          </p:cNvSpPr>
          <p:nvPr>
            <p:ph type="sldNum" sz="quarter" idx="12"/>
          </p:nvPr>
        </p:nvSpPr>
        <p:spPr/>
        <p:txBody>
          <a:bodyPr/>
          <a:lstStyle/>
          <a:p>
            <a:fld id="{03B1F02D-B6B4-4C75-AB3C-C12486DA92C2}" type="slidenum">
              <a:rPr lang="en-US" smtClean="0"/>
              <a:pPr/>
              <a:t>30</a:t>
            </a:fld>
            <a:endParaRPr lang="en-US" dirty="0"/>
          </a:p>
        </p:txBody>
      </p:sp>
    </p:spTree>
    <p:extLst>
      <p:ext uri="{BB962C8B-B14F-4D97-AF65-F5344CB8AC3E}">
        <p14:creationId xmlns:p14="http://schemas.microsoft.com/office/powerpoint/2010/main" val="24257100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Reconnaissance/Discovery</a:t>
            </a:r>
          </a:p>
          <a:p>
            <a:pPr lvl="1"/>
            <a:r>
              <a:rPr lang="en-US" dirty="0"/>
              <a:t>Identify and document information about the target</a:t>
            </a:r>
          </a:p>
          <a:p>
            <a:r>
              <a:rPr lang="en-US" dirty="0"/>
              <a:t>Enumeration</a:t>
            </a:r>
          </a:p>
          <a:p>
            <a:pPr lvl="1"/>
            <a:r>
              <a:rPr lang="en-US" dirty="0"/>
              <a:t>Gain more information with intrusive methods</a:t>
            </a:r>
          </a:p>
          <a:p>
            <a:r>
              <a:rPr lang="en-US" dirty="0"/>
              <a:t>Vulnerability Analysis</a:t>
            </a:r>
          </a:p>
          <a:p>
            <a:pPr lvl="1"/>
            <a:r>
              <a:rPr lang="en-US" dirty="0"/>
              <a:t>Map the target environment profile to known vulnerabilities</a:t>
            </a:r>
          </a:p>
          <a:p>
            <a:r>
              <a:rPr lang="en-US" dirty="0"/>
              <a:t>Execution</a:t>
            </a:r>
          </a:p>
          <a:p>
            <a:pPr marL="457200" lvl="1" indent="0">
              <a:buNone/>
            </a:pPr>
            <a:r>
              <a:rPr lang="en-US" dirty="0"/>
              <a:t>Attempt to gain user and privileged access</a:t>
            </a:r>
          </a:p>
          <a:p>
            <a:r>
              <a:rPr lang="en-US" dirty="0"/>
              <a:t>Document Findings</a:t>
            </a:r>
          </a:p>
          <a:p>
            <a:pPr lvl="1"/>
            <a:r>
              <a:rPr lang="en-US" dirty="0"/>
              <a:t>Document the results of the test</a:t>
            </a:r>
          </a:p>
          <a:p>
            <a:endParaRPr lang="en-US" dirty="0"/>
          </a:p>
        </p:txBody>
      </p:sp>
      <p:sp>
        <p:nvSpPr>
          <p:cNvPr id="3" name="Title 2"/>
          <p:cNvSpPr>
            <a:spLocks noGrp="1"/>
          </p:cNvSpPr>
          <p:nvPr>
            <p:ph type="title"/>
          </p:nvPr>
        </p:nvSpPr>
        <p:spPr/>
        <p:txBody>
          <a:bodyPr/>
          <a:lstStyle/>
          <a:p>
            <a:r>
              <a:rPr lang="en-US" dirty="0"/>
              <a:t>Penetration Test Methodology</a:t>
            </a:r>
          </a:p>
        </p:txBody>
      </p:sp>
      <p:sp>
        <p:nvSpPr>
          <p:cNvPr id="7" name="Footer Placeholder 6"/>
          <p:cNvSpPr>
            <a:spLocks noGrp="1"/>
          </p:cNvSpPr>
          <p:nvPr>
            <p:ph type="ftr" sz="quarter" idx="11"/>
          </p:nvPr>
        </p:nvSpPr>
        <p:spPr/>
        <p:txBody>
          <a:bodyPr/>
          <a:lstStyle/>
          <a:p>
            <a:r>
              <a:rPr lang="en-US" altLang="en-US" dirty="0"/>
              <a:t>Domain 7: Security Operations</a:t>
            </a:r>
          </a:p>
        </p:txBody>
      </p:sp>
      <p:sp>
        <p:nvSpPr>
          <p:cNvPr id="8" name="Slide Number Placeholder 7"/>
          <p:cNvSpPr>
            <a:spLocks noGrp="1"/>
          </p:cNvSpPr>
          <p:nvPr>
            <p:ph type="sldNum" sz="quarter" idx="12"/>
          </p:nvPr>
        </p:nvSpPr>
        <p:spPr/>
        <p:txBody>
          <a:bodyPr/>
          <a:lstStyle/>
          <a:p>
            <a:fld id="{03B1F02D-B6B4-4C75-AB3C-C12486DA92C2}" type="slidenum">
              <a:rPr lang="en-US" smtClean="0"/>
              <a:pPr/>
              <a:t>31</a:t>
            </a:fld>
            <a:endParaRPr lang="en-US" dirty="0"/>
          </a:p>
        </p:txBody>
      </p:sp>
    </p:spTree>
    <p:extLst>
      <p:ext uri="{BB962C8B-B14F-4D97-AF65-F5344CB8AC3E}">
        <p14:creationId xmlns:p14="http://schemas.microsoft.com/office/powerpoint/2010/main" val="1962492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4"/>
          <p:cNvGraphicFramePr>
            <a:graphicFrameLocks noGrp="1"/>
          </p:cNvGraphicFramePr>
          <p:nvPr>
            <p:ph idx="1"/>
            <p:extLst>
              <p:ext uri="{D42A27DB-BD31-4B8C-83A1-F6EECF244321}">
                <p14:modId xmlns:p14="http://schemas.microsoft.com/office/powerpoint/2010/main" val="869582898"/>
              </p:ext>
            </p:extLst>
          </p:nvPr>
        </p:nvGraphicFramePr>
        <p:xfrm>
          <a:off x="3023981" y="3518587"/>
          <a:ext cx="6897912" cy="666648"/>
        </p:xfrm>
        <a:graphic>
          <a:graphicData uri="http://schemas.openxmlformats.org/drawingml/2006/table">
            <a:tbl>
              <a:tblPr firstRow="1" bandRow="1">
                <a:tableStyleId>{5C22544A-7EE6-4342-B048-85BDC9FD1C3A}</a:tableStyleId>
              </a:tblPr>
              <a:tblGrid>
                <a:gridCol w="862239">
                  <a:extLst>
                    <a:ext uri="{9D8B030D-6E8A-4147-A177-3AD203B41FA5}">
                      <a16:colId xmlns="" xmlns:a16="http://schemas.microsoft.com/office/drawing/2014/main" val="20000"/>
                    </a:ext>
                  </a:extLst>
                </a:gridCol>
                <a:gridCol w="862239">
                  <a:extLst>
                    <a:ext uri="{9D8B030D-6E8A-4147-A177-3AD203B41FA5}">
                      <a16:colId xmlns="" xmlns:a16="http://schemas.microsoft.com/office/drawing/2014/main" val="20001"/>
                    </a:ext>
                  </a:extLst>
                </a:gridCol>
                <a:gridCol w="862239">
                  <a:extLst>
                    <a:ext uri="{9D8B030D-6E8A-4147-A177-3AD203B41FA5}">
                      <a16:colId xmlns="" xmlns:a16="http://schemas.microsoft.com/office/drawing/2014/main" val="20002"/>
                    </a:ext>
                  </a:extLst>
                </a:gridCol>
                <a:gridCol w="862239">
                  <a:extLst>
                    <a:ext uri="{9D8B030D-6E8A-4147-A177-3AD203B41FA5}">
                      <a16:colId xmlns="" xmlns:a16="http://schemas.microsoft.com/office/drawing/2014/main" val="20003"/>
                    </a:ext>
                  </a:extLst>
                </a:gridCol>
                <a:gridCol w="862239">
                  <a:extLst>
                    <a:ext uri="{9D8B030D-6E8A-4147-A177-3AD203B41FA5}">
                      <a16:colId xmlns="" xmlns:a16="http://schemas.microsoft.com/office/drawing/2014/main" val="20004"/>
                    </a:ext>
                  </a:extLst>
                </a:gridCol>
                <a:gridCol w="862239">
                  <a:extLst>
                    <a:ext uri="{9D8B030D-6E8A-4147-A177-3AD203B41FA5}">
                      <a16:colId xmlns="" xmlns:a16="http://schemas.microsoft.com/office/drawing/2014/main" val="20005"/>
                    </a:ext>
                  </a:extLst>
                </a:gridCol>
                <a:gridCol w="862239">
                  <a:extLst>
                    <a:ext uri="{9D8B030D-6E8A-4147-A177-3AD203B41FA5}">
                      <a16:colId xmlns="" xmlns:a16="http://schemas.microsoft.com/office/drawing/2014/main" val="20006"/>
                    </a:ext>
                  </a:extLst>
                </a:gridCol>
                <a:gridCol w="862239">
                  <a:extLst>
                    <a:ext uri="{9D8B030D-6E8A-4147-A177-3AD203B41FA5}">
                      <a16:colId xmlns="" xmlns:a16="http://schemas.microsoft.com/office/drawing/2014/main" val="20007"/>
                    </a:ext>
                  </a:extLst>
                </a:gridCol>
              </a:tblGrid>
              <a:tr h="666648">
                <a:tc>
                  <a:txBody>
                    <a:bodyPr/>
                    <a:lstStyle/>
                    <a:p>
                      <a:pPr marL="71755" marR="71755" algn="ctr">
                        <a:lnSpc>
                          <a:spcPct val="115000"/>
                        </a:lnSpc>
                        <a:spcBef>
                          <a:spcPts val="0"/>
                        </a:spcBef>
                        <a:spcAft>
                          <a:spcPts val="0"/>
                        </a:spcAft>
                      </a:pPr>
                      <a:r>
                        <a:rPr lang="en-US" sz="1200" b="1" dirty="0">
                          <a:solidFill>
                            <a:schemeClr val="tx1"/>
                          </a:solidFill>
                          <a:latin typeface="Calibri"/>
                          <a:ea typeface="Calibri"/>
                          <a:cs typeface="Times New Roman"/>
                        </a:rPr>
                        <a:t>Web Servers</a:t>
                      </a:r>
                      <a:endParaRPr lang="en-US" sz="1200" dirty="0">
                        <a:solidFill>
                          <a:schemeClr val="tx1"/>
                        </a:solidFill>
                        <a:latin typeface="Calibri"/>
                        <a:ea typeface="Calibri"/>
                        <a:cs typeface="Times New Roman"/>
                      </a:endParaRPr>
                    </a:p>
                  </a:txBody>
                  <a:tcPr marL="88306" marR="88306" marT="0" marB="0" vert="vert270">
                    <a:solidFill>
                      <a:schemeClr val="bg1"/>
                    </a:solidFill>
                  </a:tcPr>
                </a:tc>
                <a:tc>
                  <a:txBody>
                    <a:bodyPr/>
                    <a:lstStyle/>
                    <a:p>
                      <a:pPr marL="71755" marR="71755" algn="ctr">
                        <a:lnSpc>
                          <a:spcPct val="115000"/>
                        </a:lnSpc>
                        <a:spcBef>
                          <a:spcPts val="0"/>
                        </a:spcBef>
                        <a:spcAft>
                          <a:spcPts val="0"/>
                        </a:spcAft>
                      </a:pPr>
                      <a:r>
                        <a:rPr lang="en-US" sz="1200" b="1" dirty="0">
                          <a:solidFill>
                            <a:schemeClr val="tx1"/>
                          </a:solidFill>
                          <a:latin typeface="Calibri"/>
                          <a:ea typeface="Calibri"/>
                          <a:cs typeface="Times New Roman"/>
                        </a:rPr>
                        <a:t>e-mail Servers</a:t>
                      </a:r>
                      <a:endParaRPr lang="en-US" sz="1200" dirty="0">
                        <a:solidFill>
                          <a:schemeClr val="tx1"/>
                        </a:solidFill>
                        <a:latin typeface="Calibri"/>
                        <a:ea typeface="Calibri"/>
                        <a:cs typeface="Times New Roman"/>
                      </a:endParaRPr>
                    </a:p>
                  </a:txBody>
                  <a:tcPr marL="88306" marR="88306" marT="0" marB="0" vert="vert270">
                    <a:solidFill>
                      <a:schemeClr val="bg1"/>
                    </a:solidFill>
                  </a:tcPr>
                </a:tc>
                <a:tc>
                  <a:txBody>
                    <a:bodyPr/>
                    <a:lstStyle/>
                    <a:p>
                      <a:pPr marL="71755" marR="71755" algn="ctr">
                        <a:lnSpc>
                          <a:spcPct val="115000"/>
                        </a:lnSpc>
                        <a:spcBef>
                          <a:spcPts val="0"/>
                        </a:spcBef>
                        <a:spcAft>
                          <a:spcPts val="0"/>
                        </a:spcAft>
                      </a:pPr>
                      <a:r>
                        <a:rPr lang="en-US" sz="1200" b="1" dirty="0">
                          <a:solidFill>
                            <a:schemeClr val="tx1"/>
                          </a:solidFill>
                          <a:latin typeface="Calibri"/>
                          <a:ea typeface="Calibri"/>
                          <a:cs typeface="Times New Roman"/>
                        </a:rPr>
                        <a:t>DB Servers</a:t>
                      </a:r>
                      <a:endParaRPr lang="en-US" sz="1200" dirty="0">
                        <a:solidFill>
                          <a:schemeClr val="tx1"/>
                        </a:solidFill>
                        <a:latin typeface="Calibri"/>
                        <a:ea typeface="Calibri"/>
                        <a:cs typeface="Times New Roman"/>
                      </a:endParaRPr>
                    </a:p>
                  </a:txBody>
                  <a:tcPr marL="88306" marR="88306" marT="0" marB="0" vert="vert270">
                    <a:solidFill>
                      <a:schemeClr val="bg1"/>
                    </a:solidFill>
                  </a:tcPr>
                </a:tc>
                <a:tc>
                  <a:txBody>
                    <a:bodyPr/>
                    <a:lstStyle/>
                    <a:p>
                      <a:pPr marL="71755" marR="71755" algn="ctr">
                        <a:lnSpc>
                          <a:spcPct val="115000"/>
                        </a:lnSpc>
                        <a:spcBef>
                          <a:spcPts val="0"/>
                        </a:spcBef>
                        <a:spcAft>
                          <a:spcPts val="0"/>
                        </a:spcAft>
                      </a:pPr>
                      <a:r>
                        <a:rPr lang="en-US" sz="1200" b="1" dirty="0">
                          <a:solidFill>
                            <a:schemeClr val="tx1"/>
                          </a:solidFill>
                          <a:latin typeface="Calibri"/>
                          <a:ea typeface="Calibri"/>
                          <a:cs typeface="Times New Roman"/>
                        </a:rPr>
                        <a:t>DNS servers</a:t>
                      </a:r>
                      <a:endParaRPr lang="en-US" sz="1200" dirty="0">
                        <a:solidFill>
                          <a:schemeClr val="tx1"/>
                        </a:solidFill>
                        <a:latin typeface="Calibri"/>
                        <a:ea typeface="Calibri"/>
                        <a:cs typeface="Times New Roman"/>
                      </a:endParaRPr>
                    </a:p>
                  </a:txBody>
                  <a:tcPr marL="88306" marR="88306" marT="0" marB="0" vert="vert270">
                    <a:solidFill>
                      <a:schemeClr val="bg1"/>
                    </a:solidFill>
                  </a:tcPr>
                </a:tc>
                <a:tc>
                  <a:txBody>
                    <a:bodyPr/>
                    <a:lstStyle/>
                    <a:p>
                      <a:pPr marL="71755" marR="71755" algn="ctr">
                        <a:lnSpc>
                          <a:spcPct val="115000"/>
                        </a:lnSpc>
                        <a:spcBef>
                          <a:spcPts val="0"/>
                        </a:spcBef>
                        <a:spcAft>
                          <a:spcPts val="0"/>
                        </a:spcAft>
                      </a:pPr>
                      <a:r>
                        <a:rPr lang="en-US" sz="1200" b="1" dirty="0">
                          <a:solidFill>
                            <a:schemeClr val="tx1"/>
                          </a:solidFill>
                          <a:latin typeface="Calibri"/>
                          <a:ea typeface="Calibri"/>
                          <a:cs typeface="Times New Roman"/>
                        </a:rPr>
                        <a:t>IDS Servers</a:t>
                      </a:r>
                      <a:endParaRPr lang="en-US" sz="1200" dirty="0">
                        <a:solidFill>
                          <a:schemeClr val="tx1"/>
                        </a:solidFill>
                        <a:latin typeface="Calibri"/>
                        <a:ea typeface="Calibri"/>
                        <a:cs typeface="Times New Roman"/>
                      </a:endParaRPr>
                    </a:p>
                  </a:txBody>
                  <a:tcPr marL="88306" marR="88306" marT="0" marB="0" vert="vert270">
                    <a:solidFill>
                      <a:schemeClr val="bg1"/>
                    </a:solidFill>
                  </a:tcPr>
                </a:tc>
                <a:tc>
                  <a:txBody>
                    <a:bodyPr/>
                    <a:lstStyle/>
                    <a:p>
                      <a:pPr marL="71755" marR="71755" algn="ctr">
                        <a:lnSpc>
                          <a:spcPct val="115000"/>
                        </a:lnSpc>
                        <a:spcBef>
                          <a:spcPts val="0"/>
                        </a:spcBef>
                        <a:spcAft>
                          <a:spcPts val="0"/>
                        </a:spcAft>
                      </a:pPr>
                      <a:r>
                        <a:rPr lang="en-US" sz="1200" b="1" dirty="0">
                          <a:solidFill>
                            <a:schemeClr val="tx1"/>
                          </a:solidFill>
                          <a:latin typeface="Calibri"/>
                          <a:ea typeface="Calibri"/>
                          <a:cs typeface="Times New Roman"/>
                        </a:rPr>
                        <a:t>VPN servers</a:t>
                      </a:r>
                      <a:endParaRPr lang="en-US" sz="1200" dirty="0">
                        <a:solidFill>
                          <a:schemeClr val="tx1"/>
                        </a:solidFill>
                        <a:latin typeface="Calibri"/>
                        <a:ea typeface="Calibri"/>
                        <a:cs typeface="Times New Roman"/>
                      </a:endParaRPr>
                    </a:p>
                  </a:txBody>
                  <a:tcPr marL="88306" marR="88306" marT="0" marB="0" vert="vert270">
                    <a:solidFill>
                      <a:schemeClr val="bg1"/>
                    </a:solidFill>
                  </a:tcPr>
                </a:tc>
                <a:tc>
                  <a:txBody>
                    <a:bodyPr/>
                    <a:lstStyle/>
                    <a:p>
                      <a:pPr marL="71755" marR="71755" algn="ctr">
                        <a:lnSpc>
                          <a:spcPct val="115000"/>
                        </a:lnSpc>
                        <a:spcBef>
                          <a:spcPts val="0"/>
                        </a:spcBef>
                        <a:spcAft>
                          <a:spcPts val="0"/>
                        </a:spcAft>
                      </a:pPr>
                      <a:r>
                        <a:rPr lang="en-US" sz="1200" b="1" dirty="0">
                          <a:solidFill>
                            <a:schemeClr val="tx1"/>
                          </a:solidFill>
                          <a:latin typeface="Calibri"/>
                          <a:ea typeface="Calibri"/>
                          <a:cs typeface="Times New Roman"/>
                        </a:rPr>
                        <a:t>Firewall Servers</a:t>
                      </a:r>
                      <a:endParaRPr lang="en-US" sz="1200" dirty="0">
                        <a:solidFill>
                          <a:schemeClr val="tx1"/>
                        </a:solidFill>
                        <a:latin typeface="Calibri"/>
                        <a:ea typeface="Calibri"/>
                        <a:cs typeface="Times New Roman"/>
                      </a:endParaRPr>
                    </a:p>
                  </a:txBody>
                  <a:tcPr marL="88306" marR="88306" marT="0" marB="0" vert="vert270">
                    <a:solidFill>
                      <a:schemeClr val="bg1"/>
                    </a:solidFill>
                  </a:tcPr>
                </a:tc>
                <a:tc>
                  <a:txBody>
                    <a:bodyPr/>
                    <a:lstStyle/>
                    <a:p>
                      <a:pPr marL="71755" marR="71755" algn="ctr">
                        <a:lnSpc>
                          <a:spcPct val="115000"/>
                        </a:lnSpc>
                        <a:spcBef>
                          <a:spcPts val="0"/>
                        </a:spcBef>
                        <a:spcAft>
                          <a:spcPts val="0"/>
                        </a:spcAft>
                      </a:pPr>
                      <a:r>
                        <a:rPr lang="en-US" sz="1200" b="1" dirty="0">
                          <a:solidFill>
                            <a:schemeClr val="tx1"/>
                          </a:solidFill>
                          <a:latin typeface="Calibri"/>
                          <a:ea typeface="Calibri"/>
                          <a:cs typeface="Times New Roman"/>
                        </a:rPr>
                        <a:t>Routers</a:t>
                      </a:r>
                      <a:endParaRPr lang="en-US" sz="1200" dirty="0">
                        <a:solidFill>
                          <a:schemeClr val="tx1"/>
                        </a:solidFill>
                        <a:latin typeface="Calibri"/>
                        <a:ea typeface="Calibri"/>
                        <a:cs typeface="Times New Roman"/>
                      </a:endParaRPr>
                    </a:p>
                  </a:txBody>
                  <a:tcPr marL="88306" marR="88306" marT="0" marB="0" vert="vert270">
                    <a:solidFill>
                      <a:schemeClr val="bg1"/>
                    </a:solidFill>
                  </a:tcPr>
                </a:tc>
                <a:extLst>
                  <a:ext uri="{0D108BD9-81ED-4DB2-BD59-A6C34878D82A}">
                    <a16:rowId xmlns="" xmlns:a16="http://schemas.microsoft.com/office/drawing/2014/main" val="10000"/>
                  </a:ext>
                </a:extLst>
              </a:tr>
            </a:tbl>
          </a:graphicData>
        </a:graphic>
      </p:graphicFrame>
      <p:sp>
        <p:nvSpPr>
          <p:cNvPr id="2" name="Title 1"/>
          <p:cNvSpPr>
            <a:spLocks noGrp="1"/>
          </p:cNvSpPr>
          <p:nvPr>
            <p:ph type="title"/>
          </p:nvPr>
        </p:nvSpPr>
        <p:spPr/>
        <p:txBody>
          <a:bodyPr/>
          <a:lstStyle/>
          <a:p>
            <a:r>
              <a:rPr lang="en-US" dirty="0"/>
              <a:t>Investigations – Evidence Collection and Processing</a:t>
            </a:r>
          </a:p>
        </p:txBody>
      </p:sp>
      <p:grpSp>
        <p:nvGrpSpPr>
          <p:cNvPr id="6" name="Group 5"/>
          <p:cNvGrpSpPr/>
          <p:nvPr/>
        </p:nvGrpSpPr>
        <p:grpSpPr>
          <a:xfrm>
            <a:off x="1707534" y="4171060"/>
            <a:ext cx="8305800" cy="2140794"/>
            <a:chOff x="1616094" y="4353940"/>
            <a:chExt cx="8305800" cy="2140794"/>
          </a:xfrm>
        </p:grpSpPr>
        <p:sp>
          <p:nvSpPr>
            <p:cNvPr id="12" name="AutoShape 13"/>
            <p:cNvSpPr>
              <a:spLocks noChangeArrowheads="1"/>
            </p:cNvSpPr>
            <p:nvPr/>
          </p:nvSpPr>
          <p:spPr bwMode="auto">
            <a:xfrm rot="10800000">
              <a:off x="3053636" y="4457605"/>
              <a:ext cx="6548804" cy="1562201"/>
            </a:xfrm>
            <a:prstGeom prst="triangle">
              <a:avLst>
                <a:gd name="adj" fmla="val 50000"/>
              </a:avLst>
            </a:prstGeom>
            <a:solidFill>
              <a:srgbClr val="8064A2"/>
            </a:solidFill>
            <a:ln w="38100">
              <a:solidFill>
                <a:srgbClr val="F2F2F2"/>
              </a:solidFill>
              <a:miter lim="800000"/>
              <a:headEnd/>
              <a:tailEnd/>
            </a:ln>
            <a:effectLst>
              <a:outerShdw dist="28398" dir="3806097" algn="ctr" rotWithShape="0">
                <a:srgbClr val="3F3151">
                  <a:alpha val="50000"/>
                </a:srgbClr>
              </a:outerShdw>
            </a:effectLst>
          </p:spPr>
          <p:txBody>
            <a:bodyPr vert="horz" wrap="square" lIns="91440" tIns="45720" rIns="91440" bIns="45720" numCol="1" anchor="t" anchorCtr="0" compatLnSpc="1">
              <a:prstTxWarp prst="textNoShape">
                <a:avLst/>
              </a:prstTxWarp>
            </a:bodyPr>
            <a:lstStyle/>
            <a:p>
              <a:endParaRPr lang="en-US" sz="1400" dirty="0"/>
            </a:p>
          </p:txBody>
        </p:sp>
        <p:sp>
          <p:nvSpPr>
            <p:cNvPr id="13" name="Rectangle 14"/>
            <p:cNvSpPr>
              <a:spLocks noChangeArrowheads="1"/>
            </p:cNvSpPr>
            <p:nvPr/>
          </p:nvSpPr>
          <p:spPr bwMode="auto">
            <a:xfrm>
              <a:off x="3053636" y="4527518"/>
              <a:ext cx="6868258" cy="26036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spcAft>
                  <a:spcPts val="1000"/>
                </a:spcAft>
              </a:pPr>
              <a:r>
                <a:rPr lang="en-US" sz="1400" b="1" dirty="0">
                  <a:solidFill>
                    <a:prstClr val="black"/>
                  </a:solidFill>
                  <a:latin typeface="Calibri" pitchFamily="34" charset="0"/>
                  <a:cs typeface="Arial" pitchFamily="34" charset="0"/>
                </a:rPr>
                <a:t>Aggregate logs from dozens up to hundred of sources</a:t>
              </a:r>
              <a:endParaRPr lang="en-US" sz="1400" dirty="0">
                <a:solidFill>
                  <a:prstClr val="black"/>
                </a:solidFill>
                <a:latin typeface="Arial" pitchFamily="34" charset="0"/>
                <a:cs typeface="Arial" pitchFamily="34" charset="0"/>
              </a:endParaRPr>
            </a:p>
          </p:txBody>
        </p:sp>
        <p:sp>
          <p:nvSpPr>
            <p:cNvPr id="14" name="Rectangle 15"/>
            <p:cNvSpPr>
              <a:spLocks noChangeArrowheads="1"/>
            </p:cNvSpPr>
            <p:nvPr/>
          </p:nvSpPr>
          <p:spPr bwMode="auto">
            <a:xfrm>
              <a:off x="3053636" y="4874674"/>
              <a:ext cx="6868258" cy="26036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spcAft>
                  <a:spcPts val="1000"/>
                </a:spcAft>
              </a:pPr>
              <a:r>
                <a:rPr lang="en-US" sz="1400" b="1" dirty="0">
                  <a:solidFill>
                    <a:prstClr val="black"/>
                  </a:solidFill>
                  <a:latin typeface="Calibri" pitchFamily="34" charset="0"/>
                  <a:cs typeface="Arial" pitchFamily="34" charset="0"/>
                </a:rPr>
                <a:t>Correlate events</a:t>
              </a:r>
            </a:p>
            <a:p>
              <a:endParaRPr lang="en-US" sz="1400" dirty="0">
                <a:solidFill>
                  <a:prstClr val="black"/>
                </a:solidFill>
                <a:latin typeface="Arial" pitchFamily="34" charset="0"/>
                <a:cs typeface="Arial" pitchFamily="34" charset="0"/>
              </a:endParaRPr>
            </a:p>
          </p:txBody>
        </p:sp>
        <p:sp>
          <p:nvSpPr>
            <p:cNvPr id="15" name="Rectangle 16"/>
            <p:cNvSpPr>
              <a:spLocks noChangeArrowheads="1"/>
            </p:cNvSpPr>
            <p:nvPr/>
          </p:nvSpPr>
          <p:spPr bwMode="auto">
            <a:xfrm>
              <a:off x="3053636" y="5221829"/>
              <a:ext cx="6868258" cy="26036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spcAft>
                  <a:spcPts val="1000"/>
                </a:spcAft>
              </a:pPr>
              <a:r>
                <a:rPr lang="en-US" sz="1400" b="1" dirty="0">
                  <a:solidFill>
                    <a:prstClr val="black"/>
                  </a:solidFill>
                  <a:latin typeface="Calibri" pitchFamily="34" charset="0"/>
                  <a:cs typeface="Arial" pitchFamily="34" charset="0"/>
                </a:rPr>
                <a:t>Apply rule-set and filters</a:t>
              </a:r>
              <a:endParaRPr lang="en-US" sz="1400" dirty="0">
                <a:solidFill>
                  <a:prstClr val="black"/>
                </a:solidFill>
                <a:latin typeface="Arial" pitchFamily="34" charset="0"/>
                <a:cs typeface="Arial" pitchFamily="34" charset="0"/>
              </a:endParaRPr>
            </a:p>
          </p:txBody>
        </p:sp>
        <p:sp>
          <p:nvSpPr>
            <p:cNvPr id="16" name="Rectangle 17"/>
            <p:cNvSpPr>
              <a:spLocks noChangeArrowheads="1"/>
            </p:cNvSpPr>
            <p:nvPr/>
          </p:nvSpPr>
          <p:spPr bwMode="auto">
            <a:xfrm>
              <a:off x="3053636" y="5568985"/>
              <a:ext cx="6868258" cy="26036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spcAft>
                  <a:spcPts val="1000"/>
                </a:spcAft>
              </a:pPr>
              <a:r>
                <a:rPr lang="en-US" sz="1400" b="1" dirty="0">
                  <a:solidFill>
                    <a:prstClr val="black"/>
                  </a:solidFill>
                  <a:latin typeface="Calibri" pitchFamily="34" charset="0"/>
                  <a:cs typeface="Arial" pitchFamily="34" charset="0"/>
                </a:rPr>
                <a:t>Reporting and visualization engine</a:t>
              </a:r>
              <a:endParaRPr lang="en-US" sz="1400" dirty="0">
                <a:solidFill>
                  <a:prstClr val="black"/>
                </a:solidFill>
                <a:latin typeface="Arial" pitchFamily="34" charset="0"/>
                <a:cs typeface="Arial" pitchFamily="34" charset="0"/>
              </a:endParaRPr>
            </a:p>
          </p:txBody>
        </p:sp>
        <p:sp>
          <p:nvSpPr>
            <p:cNvPr id="17" name="Text Box 18"/>
            <p:cNvSpPr txBox="1">
              <a:spLocks noChangeArrowheads="1"/>
            </p:cNvSpPr>
            <p:nvPr/>
          </p:nvSpPr>
          <p:spPr bwMode="auto">
            <a:xfrm>
              <a:off x="1616094" y="4353940"/>
              <a:ext cx="1277815" cy="520734"/>
            </a:xfrm>
            <a:prstGeom prst="rect">
              <a:avLst/>
            </a:prstGeom>
            <a:solidFill>
              <a:srgbClr val="FFFFFF"/>
            </a:solidFill>
            <a:ln w="9525">
              <a:noFill/>
              <a:miter lim="800000"/>
              <a:headEnd/>
              <a:tailEnd/>
            </a:ln>
          </p:spPr>
          <p:txBody>
            <a:bodyPr vert="horz" wrap="square" lIns="91440" tIns="45720" rIns="91440" bIns="45720" numCol="1" anchor="ctr" anchorCtr="0" compatLnSpc="1">
              <a:prstTxWarp prst="textNoShape">
                <a:avLst/>
              </a:prstTxWarp>
            </a:bodyPr>
            <a:lstStyle/>
            <a:p>
              <a:pPr>
                <a:spcAft>
                  <a:spcPts val="1000"/>
                </a:spcAft>
              </a:pPr>
              <a:r>
                <a:rPr lang="en-US" sz="1400" b="1" dirty="0">
                  <a:solidFill>
                    <a:prstClr val="black"/>
                  </a:solidFill>
                  <a:latin typeface="Calibri" pitchFamily="34" charset="0"/>
                  <a:cs typeface="Arial" pitchFamily="34" charset="0"/>
                </a:rPr>
                <a:t>Thousands of events per second</a:t>
              </a:r>
              <a:endParaRPr lang="en-US" sz="1400" b="1" dirty="0">
                <a:solidFill>
                  <a:prstClr val="black"/>
                </a:solidFill>
                <a:latin typeface="Arial" pitchFamily="34" charset="0"/>
                <a:cs typeface="Arial" pitchFamily="34" charset="0"/>
              </a:endParaRPr>
            </a:p>
          </p:txBody>
        </p:sp>
        <p:sp>
          <p:nvSpPr>
            <p:cNvPr id="18" name="Text Box 19"/>
            <p:cNvSpPr txBox="1">
              <a:spLocks noChangeArrowheads="1"/>
            </p:cNvSpPr>
            <p:nvPr/>
          </p:nvSpPr>
          <p:spPr bwMode="auto">
            <a:xfrm>
              <a:off x="5768994" y="6089719"/>
              <a:ext cx="1307668" cy="405015"/>
            </a:xfrm>
            <a:prstGeom prst="rect">
              <a:avLst/>
            </a:prstGeom>
            <a:solidFill>
              <a:srgbClr val="FFFFFF"/>
            </a:solidFill>
            <a:ln w="9525">
              <a:noFill/>
              <a:miter lim="800000"/>
              <a:headEnd/>
              <a:tailEnd/>
            </a:ln>
          </p:spPr>
          <p:txBody>
            <a:bodyPr vert="horz" wrap="square" lIns="91440" tIns="45720" rIns="91440" bIns="45720" numCol="1" anchor="ctr" anchorCtr="0" compatLnSpc="1">
              <a:prstTxWarp prst="textNoShape">
                <a:avLst/>
              </a:prstTxWarp>
            </a:bodyPr>
            <a:lstStyle/>
            <a:p>
              <a:pPr>
                <a:spcAft>
                  <a:spcPts val="1000"/>
                </a:spcAft>
              </a:pPr>
              <a:r>
                <a:rPr lang="en-US" sz="1400" b="1" dirty="0">
                  <a:solidFill>
                    <a:prstClr val="black"/>
                  </a:solidFill>
                  <a:latin typeface="Calibri" pitchFamily="34" charset="0"/>
                  <a:cs typeface="Arial" pitchFamily="34" charset="0"/>
                </a:rPr>
                <a:t>Dozens of events /day</a:t>
              </a:r>
              <a:endParaRPr lang="en-US" sz="1400" b="1" dirty="0">
                <a:solidFill>
                  <a:prstClr val="black"/>
                </a:solidFill>
                <a:latin typeface="Arial" pitchFamily="34" charset="0"/>
                <a:cs typeface="Arial" pitchFamily="34" charset="0"/>
              </a:endParaRPr>
            </a:p>
          </p:txBody>
        </p:sp>
        <p:cxnSp>
          <p:nvCxnSpPr>
            <p:cNvPr id="19" name="AutoShape 20"/>
            <p:cNvCxnSpPr>
              <a:cxnSpLocks noChangeShapeType="1"/>
            </p:cNvCxnSpPr>
            <p:nvPr/>
          </p:nvCxnSpPr>
          <p:spPr bwMode="auto">
            <a:xfrm>
              <a:off x="4171725" y="6263297"/>
              <a:ext cx="1437542" cy="482"/>
            </a:xfrm>
            <a:prstGeom prst="straightConnector1">
              <a:avLst/>
            </a:prstGeom>
            <a:noFill/>
            <a:ln w="28575">
              <a:solidFill>
                <a:srgbClr val="000000"/>
              </a:solidFill>
              <a:round/>
              <a:headEnd/>
              <a:tailEnd type="triangle" w="med" len="med"/>
            </a:ln>
          </p:spPr>
        </p:cxnSp>
        <p:sp>
          <p:nvSpPr>
            <p:cNvPr id="20" name="Text Box 21"/>
            <p:cNvSpPr txBox="1">
              <a:spLocks noChangeArrowheads="1"/>
            </p:cNvSpPr>
            <p:nvPr/>
          </p:nvSpPr>
          <p:spPr bwMode="auto">
            <a:xfrm>
              <a:off x="2255002" y="6176508"/>
              <a:ext cx="1756996" cy="202508"/>
            </a:xfrm>
            <a:prstGeom prst="rect">
              <a:avLst/>
            </a:prstGeom>
            <a:solidFill>
              <a:srgbClr val="FFFFFF"/>
            </a:solidFill>
            <a:ln w="9525">
              <a:noFill/>
              <a:miter lim="800000"/>
              <a:headEnd/>
              <a:tailEnd/>
            </a:ln>
          </p:spPr>
          <p:txBody>
            <a:bodyPr vert="horz" wrap="square" lIns="91440" tIns="45720" rIns="91440" bIns="45720" numCol="1" anchor="ctr" anchorCtr="0" compatLnSpc="1">
              <a:prstTxWarp prst="textNoShape">
                <a:avLst/>
              </a:prstTxWarp>
            </a:bodyPr>
            <a:lstStyle/>
            <a:p>
              <a:pPr>
                <a:spcAft>
                  <a:spcPts val="1000"/>
                </a:spcAft>
              </a:pPr>
              <a:r>
                <a:rPr lang="en-US" sz="1400" b="1" dirty="0">
                  <a:solidFill>
                    <a:prstClr val="black"/>
                  </a:solidFill>
                  <a:latin typeface="Calibri" pitchFamily="34" charset="0"/>
                  <a:cs typeface="Arial" pitchFamily="34" charset="0"/>
                </a:rPr>
                <a:t>Human Reviewer</a:t>
              </a:r>
              <a:endParaRPr lang="en-US" sz="1400" b="1" dirty="0">
                <a:solidFill>
                  <a:prstClr val="black"/>
                </a:solidFill>
                <a:latin typeface="Arial" pitchFamily="34" charset="0"/>
                <a:cs typeface="Arial" pitchFamily="34" charset="0"/>
              </a:endParaRPr>
            </a:p>
          </p:txBody>
        </p:sp>
      </p:grpSp>
      <p:sp>
        <p:nvSpPr>
          <p:cNvPr id="21" name="Content Placeholder 2"/>
          <p:cNvSpPr txBox="1">
            <a:spLocks/>
          </p:cNvSpPr>
          <p:nvPr/>
        </p:nvSpPr>
        <p:spPr>
          <a:xfrm>
            <a:off x="2069982" y="1675748"/>
            <a:ext cx="9481552" cy="92680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buClr>
                <a:schemeClr val="tx1"/>
              </a:buClr>
              <a:buFont typeface="Arial" panose="020B0604020202020204" pitchFamily="34" charset="0"/>
              <a:buChar char="•"/>
            </a:pPr>
            <a:r>
              <a:rPr lang="en-US" sz="2400" dirty="0">
                <a:solidFill>
                  <a:schemeClr val="tx1"/>
                </a:solidFill>
              </a:rPr>
              <a:t>Security Event Management (SEM) / Security Incident and Event Management (SIEM) aggregates log information</a:t>
            </a:r>
          </a:p>
          <a:p>
            <a:pPr lvl="1">
              <a:buClr>
                <a:schemeClr val="tx1"/>
              </a:buClr>
              <a:buFont typeface="Arial" panose="020B0604020202020204" pitchFamily="34" charset="0"/>
              <a:buChar char="•"/>
            </a:pPr>
            <a:r>
              <a:rPr lang="en-US" sz="2400" dirty="0">
                <a:solidFill>
                  <a:schemeClr val="tx1"/>
                </a:solidFill>
              </a:rPr>
              <a:t>Store raw information from various system logs</a:t>
            </a:r>
          </a:p>
          <a:p>
            <a:pPr lvl="1">
              <a:buClr>
                <a:schemeClr val="tx1"/>
              </a:buClr>
              <a:buFont typeface="Arial" panose="020B0604020202020204" pitchFamily="34" charset="0"/>
              <a:buChar char="•"/>
            </a:pPr>
            <a:r>
              <a:rPr lang="en-US" sz="2400" dirty="0">
                <a:solidFill>
                  <a:schemeClr val="tx1"/>
                </a:solidFill>
              </a:rPr>
              <a:t>Aggregate the information in a single repository</a:t>
            </a:r>
          </a:p>
          <a:p>
            <a:endParaRPr lang="en-US" dirty="0"/>
          </a:p>
        </p:txBody>
      </p:sp>
      <p:sp>
        <p:nvSpPr>
          <p:cNvPr id="23" name="Footer Placeholder 22"/>
          <p:cNvSpPr>
            <a:spLocks noGrp="1"/>
          </p:cNvSpPr>
          <p:nvPr>
            <p:ph type="ftr" sz="quarter" idx="11"/>
          </p:nvPr>
        </p:nvSpPr>
        <p:spPr/>
        <p:txBody>
          <a:bodyPr/>
          <a:lstStyle/>
          <a:p>
            <a:r>
              <a:rPr lang="en-US" altLang="en-US" dirty="0"/>
              <a:t>Domain 7: Security Operations</a:t>
            </a:r>
          </a:p>
        </p:txBody>
      </p:sp>
      <p:sp>
        <p:nvSpPr>
          <p:cNvPr id="24" name="Slide Number Placeholder 23"/>
          <p:cNvSpPr>
            <a:spLocks noGrp="1"/>
          </p:cNvSpPr>
          <p:nvPr>
            <p:ph type="sldNum" sz="quarter" idx="12"/>
          </p:nvPr>
        </p:nvSpPr>
        <p:spPr/>
        <p:txBody>
          <a:bodyPr/>
          <a:lstStyle/>
          <a:p>
            <a:fld id="{03B1F02D-B6B4-4C75-AB3C-C12486DA92C2}" type="slidenum">
              <a:rPr lang="en-US" smtClean="0"/>
              <a:pPr/>
              <a:t>32</a:t>
            </a:fld>
            <a:endParaRPr lang="en-US" dirty="0"/>
          </a:p>
        </p:txBody>
      </p:sp>
    </p:spTree>
    <p:extLst>
      <p:ext uri="{BB962C8B-B14F-4D97-AF65-F5344CB8AC3E}">
        <p14:creationId xmlns:p14="http://schemas.microsoft.com/office/powerpoint/2010/main" val="14516454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a:t>Continuous Monitoring as a Service (CMaaS)</a:t>
            </a:r>
          </a:p>
          <a:p>
            <a:pPr lvl="1"/>
            <a:r>
              <a:rPr lang="en-US" sz="2800" dirty="0"/>
              <a:t>Driven by a focus on Cyber Defense</a:t>
            </a:r>
          </a:p>
          <a:p>
            <a:pPr lvl="1"/>
            <a:r>
              <a:rPr lang="en-US" sz="2800" dirty="0"/>
              <a:t>Supported by the Continuous Diagnostics and Mitigation (CDM) Program</a:t>
            </a:r>
          </a:p>
          <a:p>
            <a:pPr lvl="2"/>
            <a:r>
              <a:rPr lang="en-US" sz="2800" dirty="0"/>
              <a:t>Provides specialized IT tools and CMaaS to combat cyber threats in the civilian “.gov” networks</a:t>
            </a:r>
          </a:p>
          <a:p>
            <a:pPr lvl="1"/>
            <a:r>
              <a:rPr lang="en-US" sz="2800" dirty="0"/>
              <a:t>Cloud service providers exist to support an enterprise architecture </a:t>
            </a:r>
          </a:p>
          <a:p>
            <a:endParaRPr lang="en-US" dirty="0"/>
          </a:p>
          <a:p>
            <a:r>
              <a:rPr lang="en-US" dirty="0"/>
              <a:t>Egress Monitoring</a:t>
            </a:r>
          </a:p>
          <a:p>
            <a:pPr lvl="1"/>
            <a:r>
              <a:rPr lang="en-US" sz="2800" dirty="0"/>
              <a:t>Is the monitoring and potentially restricting the flow of information that is outbound</a:t>
            </a:r>
          </a:p>
          <a:p>
            <a:pPr lvl="1"/>
            <a:r>
              <a:rPr lang="en-US" sz="2800" dirty="0"/>
              <a:t>Egress filtering ensures that unauthorized or malicious traffic does not leave the network</a:t>
            </a:r>
          </a:p>
          <a:p>
            <a:endParaRPr lang="en-US" dirty="0"/>
          </a:p>
        </p:txBody>
      </p:sp>
      <p:sp>
        <p:nvSpPr>
          <p:cNvPr id="3" name="Title 2"/>
          <p:cNvSpPr>
            <a:spLocks noGrp="1"/>
          </p:cNvSpPr>
          <p:nvPr>
            <p:ph type="title"/>
          </p:nvPr>
        </p:nvSpPr>
        <p:spPr/>
        <p:txBody>
          <a:bodyPr/>
          <a:lstStyle/>
          <a:p>
            <a:r>
              <a:rPr lang="en-US" dirty="0"/>
              <a:t>Investigations – Continuous and Egress Monitoring</a:t>
            </a:r>
          </a:p>
        </p:txBody>
      </p:sp>
      <p:sp>
        <p:nvSpPr>
          <p:cNvPr id="8" name="Footer Placeholder 7"/>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33</a:t>
            </a:fld>
            <a:endParaRPr lang="en-US" dirty="0"/>
          </a:p>
        </p:txBody>
      </p:sp>
    </p:spTree>
    <p:extLst>
      <p:ext uri="{BB962C8B-B14F-4D97-AF65-F5344CB8AC3E}">
        <p14:creationId xmlns:p14="http://schemas.microsoft.com/office/powerpoint/2010/main" val="14966916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400" dirty="0"/>
              <a:t>Data Leak/Loss Prevention (DLP)</a:t>
            </a:r>
          </a:p>
          <a:p>
            <a:pPr lvl="1"/>
            <a:r>
              <a:rPr lang="en-US" dirty="0"/>
              <a:t>Technologies aimed at stemming the loss of sensitive information</a:t>
            </a:r>
          </a:p>
          <a:p>
            <a:pPr lvl="1"/>
            <a:r>
              <a:rPr lang="en-US" dirty="0"/>
              <a:t>Focuses on location, classification, and monitoring information in transit, storage, or being processed</a:t>
            </a:r>
          </a:p>
          <a:p>
            <a:pPr lvl="1"/>
            <a:r>
              <a:rPr lang="en-US" dirty="0"/>
              <a:t>3 key objectives</a:t>
            </a:r>
          </a:p>
          <a:p>
            <a:pPr lvl="2"/>
            <a:r>
              <a:rPr lang="en-US" sz="2400" dirty="0"/>
              <a:t>Locate and catalog sensitive information (storage)</a:t>
            </a:r>
          </a:p>
          <a:p>
            <a:pPr lvl="2"/>
            <a:r>
              <a:rPr lang="en-US" sz="2400" dirty="0"/>
              <a:t>Monitor and control the movement of sensitive information (transit)</a:t>
            </a:r>
          </a:p>
          <a:p>
            <a:pPr lvl="2"/>
            <a:r>
              <a:rPr lang="en-US" sz="2400" dirty="0"/>
              <a:t>Monitor and control the movement of sensitive information on the system (processing)</a:t>
            </a:r>
          </a:p>
        </p:txBody>
      </p:sp>
      <p:sp>
        <p:nvSpPr>
          <p:cNvPr id="3" name="Title 2"/>
          <p:cNvSpPr>
            <a:spLocks noGrp="1"/>
          </p:cNvSpPr>
          <p:nvPr>
            <p:ph type="title"/>
          </p:nvPr>
        </p:nvSpPr>
        <p:spPr/>
        <p:txBody>
          <a:bodyPr/>
          <a:lstStyle/>
          <a:p>
            <a:r>
              <a:rPr lang="en-US" dirty="0"/>
              <a:t>Investigations – Continuous and Egress Monitoring</a:t>
            </a:r>
          </a:p>
        </p:txBody>
      </p:sp>
      <p:sp>
        <p:nvSpPr>
          <p:cNvPr id="8" name="Footer Placeholder 7"/>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34</a:t>
            </a:fld>
            <a:endParaRPr lang="en-US" dirty="0"/>
          </a:p>
        </p:txBody>
      </p:sp>
    </p:spTree>
    <p:extLst>
      <p:ext uri="{BB962C8B-B14F-4D97-AF65-F5344CB8AC3E}">
        <p14:creationId xmlns:p14="http://schemas.microsoft.com/office/powerpoint/2010/main" val="38025725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When monitoring aggressively, does the increased monitoring provide a higher value and a higher risk reduction? (example:  monitoring twice a day versus once a day, does it give you twice the value or twice the risk reduction?)</a:t>
            </a:r>
          </a:p>
          <a:p>
            <a:r>
              <a:rPr lang="en-US" dirty="0" smtClean="0"/>
              <a:t>To determine your frequency, you must know your network</a:t>
            </a:r>
          </a:p>
          <a:p>
            <a:pPr lvl="1"/>
            <a:r>
              <a:rPr lang="en-US" dirty="0" smtClean="0"/>
              <a:t>Criticality/sensitivity of your IT systems</a:t>
            </a:r>
          </a:p>
          <a:p>
            <a:pPr lvl="1"/>
            <a:r>
              <a:rPr lang="en-US" dirty="0" smtClean="0"/>
              <a:t>Volatility of your security controls</a:t>
            </a:r>
          </a:p>
          <a:p>
            <a:pPr lvl="1"/>
            <a:r>
              <a:rPr lang="en-US" dirty="0" smtClean="0"/>
              <a:t>The upper bound (sustainability of the monitoring of your most volatile control on your most critical asset)</a:t>
            </a:r>
          </a:p>
          <a:p>
            <a:pPr lvl="1"/>
            <a:r>
              <a:rPr lang="en-US" dirty="0" smtClean="0"/>
              <a:t>The lower bound (the longest period you can go without monitoring your least volatile control of your least critical system)</a:t>
            </a:r>
            <a:endParaRPr lang="en-US" dirty="0"/>
          </a:p>
        </p:txBody>
      </p:sp>
      <p:sp>
        <p:nvSpPr>
          <p:cNvPr id="3" name="Footer Placeholder 2"/>
          <p:cNvSpPr>
            <a:spLocks noGrp="1"/>
          </p:cNvSpPr>
          <p:nvPr>
            <p:ph type="ftr" sz="quarter" idx="11"/>
          </p:nvPr>
        </p:nvSpPr>
        <p:spPr/>
        <p:txBody>
          <a:bodyPr/>
          <a:lstStyle/>
          <a:p>
            <a:r>
              <a:rPr lang="en-US" altLang="en-US" b="1" smtClean="0"/>
              <a:t>Domain 7: Security Operations</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35</a:t>
            </a:fld>
            <a:endParaRPr lang="en-US" dirty="0"/>
          </a:p>
        </p:txBody>
      </p:sp>
      <p:sp>
        <p:nvSpPr>
          <p:cNvPr id="5" name="Title 4"/>
          <p:cNvSpPr>
            <a:spLocks noGrp="1"/>
          </p:cNvSpPr>
          <p:nvPr>
            <p:ph type="title"/>
          </p:nvPr>
        </p:nvSpPr>
        <p:spPr/>
        <p:txBody>
          <a:bodyPr/>
          <a:lstStyle/>
          <a:p>
            <a:r>
              <a:rPr lang="en-US" dirty="0" smtClean="0"/>
              <a:t>Monitoring Frequency</a:t>
            </a:r>
            <a:endParaRPr lang="en-US" dirty="0"/>
          </a:p>
        </p:txBody>
      </p:sp>
    </p:spTree>
    <p:extLst>
      <p:ext uri="{BB962C8B-B14F-4D97-AF65-F5344CB8AC3E}">
        <p14:creationId xmlns:p14="http://schemas.microsoft.com/office/powerpoint/2010/main" val="22995463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t>Real time log management enables detection of cyber attacks as they are happening</a:t>
            </a:r>
          </a:p>
          <a:p>
            <a:r>
              <a:rPr lang="en-US" dirty="0"/>
              <a:t>Check devices to make sure the date is correct and that the time syncs across all systems. </a:t>
            </a:r>
            <a:endParaRPr lang="en-US" dirty="0" smtClean="0"/>
          </a:p>
          <a:p>
            <a:r>
              <a:rPr lang="en-US" dirty="0" smtClean="0"/>
              <a:t>Use </a:t>
            </a:r>
            <a:r>
              <a:rPr lang="en-US" dirty="0"/>
              <a:t>a threat intelligence service to identify the likely attributes of future successful attacks and then determine which event alerts you need in order to detect and stop those </a:t>
            </a:r>
            <a:r>
              <a:rPr lang="en-US" dirty="0" smtClean="0"/>
              <a:t>attacks</a:t>
            </a:r>
          </a:p>
          <a:p>
            <a:r>
              <a:rPr lang="en-US" dirty="0" smtClean="0"/>
              <a:t>focus </a:t>
            </a:r>
            <a:r>
              <a:rPr lang="en-US" dirty="0"/>
              <a:t>on the attack types that represent the greatest threat to your </a:t>
            </a:r>
            <a:r>
              <a:rPr lang="en-US" dirty="0" smtClean="0"/>
              <a:t>business</a:t>
            </a:r>
          </a:p>
          <a:p>
            <a:r>
              <a:rPr lang="en-US" dirty="0" smtClean="0"/>
              <a:t>Avoid </a:t>
            </a:r>
            <a:r>
              <a:rPr lang="en-US" dirty="0"/>
              <a:t>information </a:t>
            </a:r>
            <a:r>
              <a:rPr lang="en-US" dirty="0" smtClean="0"/>
              <a:t>overload.</a:t>
            </a:r>
          </a:p>
          <a:p>
            <a:r>
              <a:rPr lang="en-US" dirty="0" smtClean="0"/>
              <a:t>Consider </a:t>
            </a:r>
            <a:r>
              <a:rPr lang="en-US" dirty="0"/>
              <a:t>using a third-party application to collect log data from mobile </a:t>
            </a:r>
            <a:r>
              <a:rPr lang="en-US" dirty="0" smtClean="0"/>
              <a:t>devices</a:t>
            </a:r>
          </a:p>
          <a:p>
            <a:r>
              <a:rPr lang="en-US" dirty="0" smtClean="0"/>
              <a:t>Generate </a:t>
            </a:r>
            <a:r>
              <a:rPr lang="en-US" dirty="0"/>
              <a:t>log details on local systems, but filter and send only critical events to your </a:t>
            </a:r>
            <a:r>
              <a:rPr lang="en-US" dirty="0" smtClean="0"/>
              <a:t>SIEM or syslog server.</a:t>
            </a:r>
          </a:p>
          <a:p>
            <a:endParaRPr lang="en-US" dirty="0"/>
          </a:p>
        </p:txBody>
      </p:sp>
      <p:sp>
        <p:nvSpPr>
          <p:cNvPr id="3" name="Footer Placeholder 2"/>
          <p:cNvSpPr>
            <a:spLocks noGrp="1"/>
          </p:cNvSpPr>
          <p:nvPr>
            <p:ph type="ftr" sz="quarter" idx="11"/>
          </p:nvPr>
        </p:nvSpPr>
        <p:spPr/>
        <p:txBody>
          <a:bodyPr/>
          <a:lstStyle/>
          <a:p>
            <a:r>
              <a:rPr lang="en-US" altLang="en-US" b="1" smtClean="0"/>
              <a:t>Domain 7: Security Operations</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36</a:t>
            </a:fld>
            <a:endParaRPr lang="en-US" dirty="0"/>
          </a:p>
        </p:txBody>
      </p:sp>
      <p:sp>
        <p:nvSpPr>
          <p:cNvPr id="5" name="Title 4"/>
          <p:cNvSpPr>
            <a:spLocks noGrp="1"/>
          </p:cNvSpPr>
          <p:nvPr>
            <p:ph type="title"/>
          </p:nvPr>
        </p:nvSpPr>
        <p:spPr/>
        <p:txBody>
          <a:bodyPr/>
          <a:lstStyle/>
          <a:p>
            <a:r>
              <a:rPr lang="en-US" dirty="0" smtClean="0"/>
              <a:t>Log Management</a:t>
            </a:r>
            <a:endParaRPr lang="en-US" dirty="0"/>
          </a:p>
        </p:txBody>
      </p:sp>
    </p:spTree>
    <p:extLst>
      <p:ext uri="{BB962C8B-B14F-4D97-AF65-F5344CB8AC3E}">
        <p14:creationId xmlns:p14="http://schemas.microsoft.com/office/powerpoint/2010/main" val="22958236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Threat intelligence refers </a:t>
            </a:r>
            <a:r>
              <a:rPr lang="en-US" dirty="0"/>
              <a:t>to the information used by an organization to better understand past, current, and future threats. Threat intelligence provides the context necessary to make informed decisions about your network security, especially after an attack has occurred</a:t>
            </a:r>
            <a:r>
              <a:rPr lang="en-US" dirty="0" smtClean="0"/>
              <a:t>.</a:t>
            </a:r>
          </a:p>
          <a:p>
            <a:r>
              <a:rPr lang="en-US" dirty="0" smtClean="0"/>
              <a:t>According to Gartner: </a:t>
            </a:r>
            <a:r>
              <a:rPr lang="en-US" i="1" dirty="0"/>
              <a:t>“Threat intelligence is evidence-based knowledge, including context, mechanisms, indicators, implications and action-oriented advice about an existing or emerging menace or hazard to </a:t>
            </a:r>
            <a:r>
              <a:rPr lang="en-US" i="1" dirty="0" smtClean="0"/>
              <a:t>assets”</a:t>
            </a:r>
            <a:endParaRPr lang="en-US" dirty="0"/>
          </a:p>
        </p:txBody>
      </p:sp>
      <p:sp>
        <p:nvSpPr>
          <p:cNvPr id="3" name="Footer Placeholder 2"/>
          <p:cNvSpPr>
            <a:spLocks noGrp="1"/>
          </p:cNvSpPr>
          <p:nvPr>
            <p:ph type="ftr" sz="quarter" idx="11"/>
          </p:nvPr>
        </p:nvSpPr>
        <p:spPr/>
        <p:txBody>
          <a:bodyPr/>
          <a:lstStyle/>
          <a:p>
            <a:r>
              <a:rPr lang="en-US" altLang="en-US" b="1" smtClean="0"/>
              <a:t>Domain 7: Security Operations</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37</a:t>
            </a:fld>
            <a:endParaRPr lang="en-US" dirty="0"/>
          </a:p>
        </p:txBody>
      </p:sp>
      <p:sp>
        <p:nvSpPr>
          <p:cNvPr id="5" name="Title 4"/>
          <p:cNvSpPr>
            <a:spLocks noGrp="1"/>
          </p:cNvSpPr>
          <p:nvPr>
            <p:ph type="title"/>
          </p:nvPr>
        </p:nvSpPr>
        <p:spPr/>
        <p:txBody>
          <a:bodyPr/>
          <a:lstStyle/>
          <a:p>
            <a:r>
              <a:rPr lang="en-US" dirty="0" smtClean="0"/>
              <a:t>Threat Intelligence</a:t>
            </a:r>
            <a:endParaRPr lang="en-US" dirty="0"/>
          </a:p>
        </p:txBody>
      </p:sp>
    </p:spTree>
    <p:extLst>
      <p:ext uri="{BB962C8B-B14F-4D97-AF65-F5344CB8AC3E}">
        <p14:creationId xmlns:p14="http://schemas.microsoft.com/office/powerpoint/2010/main" val="1776923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Threat intelligence is often broken down into three subcategories:</a:t>
            </a:r>
          </a:p>
          <a:p>
            <a:pPr lvl="1"/>
            <a:r>
              <a:rPr lang="en-US" b="1" dirty="0"/>
              <a:t>Strategic</a:t>
            </a:r>
            <a:r>
              <a:rPr lang="en-US" dirty="0"/>
              <a:t> — Broader trends typically meant for a non-technical audience</a:t>
            </a:r>
          </a:p>
          <a:p>
            <a:pPr lvl="1"/>
            <a:r>
              <a:rPr lang="en-US" b="1" dirty="0"/>
              <a:t>Tactical</a:t>
            </a:r>
            <a:r>
              <a:rPr lang="en-US" dirty="0"/>
              <a:t> — Outlines of the tactics, techniques, and procedures of threat actors for a more technical audience</a:t>
            </a:r>
          </a:p>
          <a:p>
            <a:pPr lvl="1"/>
            <a:r>
              <a:rPr lang="en-US" b="1" dirty="0"/>
              <a:t>Operational</a:t>
            </a:r>
            <a:r>
              <a:rPr lang="en-US" dirty="0"/>
              <a:t> — Technical details about specific attacks and campaigns</a:t>
            </a:r>
          </a:p>
          <a:p>
            <a:endParaRPr lang="en-US" dirty="0"/>
          </a:p>
        </p:txBody>
      </p:sp>
      <p:sp>
        <p:nvSpPr>
          <p:cNvPr id="3" name="Footer Placeholder 2"/>
          <p:cNvSpPr>
            <a:spLocks noGrp="1"/>
          </p:cNvSpPr>
          <p:nvPr>
            <p:ph type="ftr" sz="quarter" idx="11"/>
          </p:nvPr>
        </p:nvSpPr>
        <p:spPr/>
        <p:txBody>
          <a:bodyPr/>
          <a:lstStyle/>
          <a:p>
            <a:r>
              <a:rPr lang="en-US" altLang="en-US" b="1" smtClean="0"/>
              <a:t>Domain 7: Security Operations</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38</a:t>
            </a:fld>
            <a:endParaRPr lang="en-US" dirty="0"/>
          </a:p>
        </p:txBody>
      </p:sp>
      <p:sp>
        <p:nvSpPr>
          <p:cNvPr id="5" name="Title 4"/>
          <p:cNvSpPr>
            <a:spLocks noGrp="1"/>
          </p:cNvSpPr>
          <p:nvPr>
            <p:ph type="title"/>
          </p:nvPr>
        </p:nvSpPr>
        <p:spPr/>
        <p:txBody>
          <a:bodyPr/>
          <a:lstStyle/>
          <a:p>
            <a:r>
              <a:rPr lang="en-US" dirty="0" smtClean="0"/>
              <a:t>Threat Intelligence</a:t>
            </a:r>
            <a:endParaRPr lang="en-US" dirty="0"/>
          </a:p>
        </p:txBody>
      </p:sp>
    </p:spTree>
    <p:extLst>
      <p:ext uri="{BB962C8B-B14F-4D97-AF65-F5344CB8AC3E}">
        <p14:creationId xmlns:p14="http://schemas.microsoft.com/office/powerpoint/2010/main" val="30460112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Threat intelligence feeds are constantly updating streams of indicators or artifacts derived from a source outside the organization</a:t>
            </a:r>
            <a:r>
              <a:rPr lang="en-US" dirty="0" smtClean="0"/>
              <a:t>.  By </a:t>
            </a:r>
            <a:r>
              <a:rPr lang="en-US" dirty="0"/>
              <a:t>comparing threat feeds with internal telemetry, you can automate the production of highly valuable operational intelligence.</a:t>
            </a:r>
          </a:p>
          <a:p>
            <a:r>
              <a:rPr lang="en-US" dirty="0" smtClean="0"/>
              <a:t>Examples:  </a:t>
            </a:r>
            <a:r>
              <a:rPr lang="en-US" dirty="0" err="1" smtClean="0"/>
              <a:t>Mandiant</a:t>
            </a:r>
            <a:r>
              <a:rPr lang="en-US" dirty="0" smtClean="0"/>
              <a:t>, OSINT, </a:t>
            </a:r>
            <a:r>
              <a:rPr lang="en-US" dirty="0"/>
              <a:t>Department of Homeland Security, FBI: </a:t>
            </a:r>
            <a:r>
              <a:rPr lang="en-US" dirty="0" err="1"/>
              <a:t>InfraGard</a:t>
            </a:r>
            <a:r>
              <a:rPr lang="en-US" dirty="0"/>
              <a:t> Portal, @abuse.ch, SANS: Internet Storm Center, The </a:t>
            </a:r>
            <a:r>
              <a:rPr lang="en-US" dirty="0" err="1"/>
              <a:t>Spamhaus</a:t>
            </a:r>
            <a:r>
              <a:rPr lang="en-US" dirty="0"/>
              <a:t> </a:t>
            </a:r>
            <a:r>
              <a:rPr lang="en-US" dirty="0" smtClean="0"/>
              <a:t>Project, etc.</a:t>
            </a:r>
            <a:endParaRPr lang="en-US" dirty="0"/>
          </a:p>
          <a:p>
            <a:endParaRPr lang="en-US" dirty="0"/>
          </a:p>
        </p:txBody>
      </p:sp>
      <p:sp>
        <p:nvSpPr>
          <p:cNvPr id="3" name="Footer Placeholder 2"/>
          <p:cNvSpPr>
            <a:spLocks noGrp="1"/>
          </p:cNvSpPr>
          <p:nvPr>
            <p:ph type="ftr" sz="quarter" idx="11"/>
          </p:nvPr>
        </p:nvSpPr>
        <p:spPr/>
        <p:txBody>
          <a:bodyPr/>
          <a:lstStyle/>
          <a:p>
            <a:r>
              <a:rPr lang="en-US" altLang="en-US" b="1" smtClean="0"/>
              <a:t>Domain 7: Security Operations</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39</a:t>
            </a:fld>
            <a:endParaRPr lang="en-US" dirty="0"/>
          </a:p>
        </p:txBody>
      </p:sp>
      <p:sp>
        <p:nvSpPr>
          <p:cNvPr id="5" name="Title 4"/>
          <p:cNvSpPr>
            <a:spLocks noGrp="1"/>
          </p:cNvSpPr>
          <p:nvPr>
            <p:ph type="title"/>
          </p:nvPr>
        </p:nvSpPr>
        <p:spPr/>
        <p:txBody>
          <a:bodyPr/>
          <a:lstStyle/>
          <a:p>
            <a:r>
              <a:rPr lang="en-US" dirty="0" smtClean="0"/>
              <a:t>Threat Intelligence Feeds</a:t>
            </a:r>
            <a:endParaRPr lang="en-US" dirty="0"/>
          </a:p>
        </p:txBody>
      </p:sp>
    </p:spTree>
    <p:extLst>
      <p:ext uri="{BB962C8B-B14F-4D97-AF65-F5344CB8AC3E}">
        <p14:creationId xmlns:p14="http://schemas.microsoft.com/office/powerpoint/2010/main" val="58954885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A </a:t>
            </a:r>
            <a:r>
              <a:rPr lang="en-US" dirty="0"/>
              <a:t>type of cyber security process that takes note of the normal conduct of users. </a:t>
            </a:r>
            <a:endParaRPr lang="en-US" dirty="0" smtClean="0"/>
          </a:p>
          <a:p>
            <a:r>
              <a:rPr lang="en-US" dirty="0" smtClean="0"/>
              <a:t>Detection of </a:t>
            </a:r>
            <a:r>
              <a:rPr lang="en-US" dirty="0"/>
              <a:t>any anomalous behavior or instances when there are deviations from </a:t>
            </a:r>
            <a:r>
              <a:rPr lang="en-US" dirty="0" smtClean="0"/>
              <a:t>normal </a:t>
            </a:r>
            <a:r>
              <a:rPr lang="en-US" dirty="0"/>
              <a:t>patterns. </a:t>
            </a:r>
            <a:endParaRPr lang="en-US" dirty="0" smtClean="0"/>
          </a:p>
          <a:p>
            <a:r>
              <a:rPr lang="en-US" dirty="0"/>
              <a:t>UEBA uses machine learning, algorithms, and statistical analyses to know when there is a deviation from established patterns, showing which of these anomalies could result in a potential, real threat. </a:t>
            </a:r>
            <a:endParaRPr lang="en-US" dirty="0" smtClean="0"/>
          </a:p>
          <a:p>
            <a:r>
              <a:rPr lang="en-US" dirty="0" smtClean="0"/>
              <a:t>UEBA </a:t>
            </a:r>
            <a:r>
              <a:rPr lang="en-US" dirty="0"/>
              <a:t>can also aggregate the data you have in your reports and logs, as well as analyze file, flow, and packet information</a:t>
            </a:r>
            <a:r>
              <a:rPr lang="en-US" dirty="0" smtClean="0"/>
              <a:t>.</a:t>
            </a:r>
          </a:p>
          <a:p>
            <a:r>
              <a:rPr lang="en-US" dirty="0" smtClean="0"/>
              <a:t>For </a:t>
            </a:r>
            <a:r>
              <a:rPr lang="en-US" dirty="0"/>
              <a:t>example, </a:t>
            </a:r>
            <a:r>
              <a:rPr lang="en-US" dirty="0" smtClean="0"/>
              <a:t>detection of changes in user download patterns.</a:t>
            </a:r>
            <a:endParaRPr lang="en-US" dirty="0"/>
          </a:p>
        </p:txBody>
      </p:sp>
      <p:sp>
        <p:nvSpPr>
          <p:cNvPr id="3" name="Footer Placeholder 2"/>
          <p:cNvSpPr>
            <a:spLocks noGrp="1"/>
          </p:cNvSpPr>
          <p:nvPr>
            <p:ph type="ftr" sz="quarter" idx="11"/>
          </p:nvPr>
        </p:nvSpPr>
        <p:spPr/>
        <p:txBody>
          <a:bodyPr/>
          <a:lstStyle/>
          <a:p>
            <a:r>
              <a:rPr lang="en-US" altLang="en-US" b="1" smtClean="0"/>
              <a:t>Domain 7: Security Operations</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40</a:t>
            </a:fld>
            <a:endParaRPr lang="en-US" dirty="0"/>
          </a:p>
        </p:txBody>
      </p:sp>
      <p:sp>
        <p:nvSpPr>
          <p:cNvPr id="5" name="Title 4"/>
          <p:cNvSpPr>
            <a:spLocks noGrp="1"/>
          </p:cNvSpPr>
          <p:nvPr>
            <p:ph type="title"/>
          </p:nvPr>
        </p:nvSpPr>
        <p:spPr/>
        <p:txBody>
          <a:bodyPr/>
          <a:lstStyle/>
          <a:p>
            <a:r>
              <a:rPr lang="en-US" dirty="0"/>
              <a:t>User and Entity Behavior Analytics (UEBA</a:t>
            </a:r>
            <a:r>
              <a:rPr lang="en-US" dirty="0" smtClean="0"/>
              <a:t>)</a:t>
            </a:r>
            <a:endParaRPr lang="en-US" dirty="0"/>
          </a:p>
        </p:txBody>
      </p:sp>
    </p:spTree>
    <p:extLst>
      <p:ext uri="{BB962C8B-B14F-4D97-AF65-F5344CB8AC3E}">
        <p14:creationId xmlns:p14="http://schemas.microsoft.com/office/powerpoint/2010/main" val="39249360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pPr>
            <a:r>
              <a:rPr lang="en-US" sz="2600" dirty="0" smtClean="0"/>
              <a:t>7.3  Perform Configuration Management (CM) (e.g. provisioning, baselining, automation)</a:t>
            </a:r>
          </a:p>
        </p:txBody>
      </p:sp>
      <p:sp>
        <p:nvSpPr>
          <p:cNvPr id="5" name="Slide Number Placeholder 3"/>
          <p:cNvSpPr>
            <a:spLocks noGrp="1"/>
          </p:cNvSpPr>
          <p:nvPr>
            <p:ph type="sldNum" sz="quarter" idx="12"/>
          </p:nvPr>
        </p:nvSpPr>
        <p:spPr/>
        <p:txBody>
          <a:bodyPr/>
          <a:lstStyle/>
          <a:p>
            <a:pPr>
              <a:defRPr/>
            </a:pPr>
            <a:r>
              <a:rPr lang="en-US" dirty="0"/>
              <a:t>2</a:t>
            </a:r>
          </a:p>
        </p:txBody>
      </p:sp>
      <p:sp>
        <p:nvSpPr>
          <p:cNvPr id="3" name="Title 2"/>
          <p:cNvSpPr>
            <a:spLocks noGrp="1"/>
          </p:cNvSpPr>
          <p:nvPr>
            <p:ph type="title"/>
          </p:nvPr>
        </p:nvSpPr>
        <p:spPr>
          <a:solidFill>
            <a:srgbClr val="0070C0"/>
          </a:solidFill>
        </p:spPr>
        <p:txBody>
          <a:bodyPr/>
          <a:lstStyle/>
          <a:p>
            <a:r>
              <a:rPr lang="en-US" dirty="0"/>
              <a:t>Domain </a:t>
            </a:r>
            <a:r>
              <a:rPr lang="en-US" dirty="0" smtClean="0"/>
              <a:t>Objectives  7.3</a:t>
            </a:r>
            <a:endParaRPr lang="en-US" dirty="0"/>
          </a:p>
        </p:txBody>
      </p:sp>
      <p:sp>
        <p:nvSpPr>
          <p:cNvPr id="8" name="Footer Placeholder 7"/>
          <p:cNvSpPr>
            <a:spLocks noGrp="1"/>
          </p:cNvSpPr>
          <p:nvPr>
            <p:ph type="ftr" sz="quarter" idx="11"/>
          </p:nvPr>
        </p:nvSpPr>
        <p:spPr/>
        <p:txBody>
          <a:bodyPr/>
          <a:lstStyle/>
          <a:p>
            <a:r>
              <a:rPr lang="en-US" altLang="en-US" dirty="0"/>
              <a:t>Domain 7: Security Operations</a:t>
            </a:r>
          </a:p>
        </p:txBody>
      </p:sp>
    </p:spTree>
    <p:extLst>
      <p:ext uri="{BB962C8B-B14F-4D97-AF65-F5344CB8AC3E}">
        <p14:creationId xmlns:p14="http://schemas.microsoft.com/office/powerpoint/2010/main" val="15963438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22" name="Content Placeholder 2"/>
          <p:cNvSpPr>
            <a:spLocks noGrp="1"/>
          </p:cNvSpPr>
          <p:nvPr>
            <p:ph idx="1"/>
          </p:nvPr>
        </p:nvSpPr>
        <p:spPr>
          <a:xfrm>
            <a:off x="2228848" y="1825624"/>
            <a:ext cx="9124951" cy="4670425"/>
          </a:xfrm>
        </p:spPr>
        <p:txBody>
          <a:bodyPr numCol="1">
            <a:normAutofit fontScale="92500" lnSpcReduction="10000"/>
          </a:bodyPr>
          <a:lstStyle/>
          <a:p>
            <a:r>
              <a:rPr lang="en-US" dirty="0"/>
              <a:t>Configuration Management (CM) is the discipline for evaluating, coordinating, approving or disapproving, and implementing changes in artifacts that are used to construct/maintain software systems</a:t>
            </a:r>
          </a:p>
          <a:p>
            <a:r>
              <a:rPr lang="en-US" dirty="0"/>
              <a:t>Purpose is to establish and maintain the integrity of the product/system/item being managed throughout its lifecycle</a:t>
            </a:r>
          </a:p>
          <a:p>
            <a:r>
              <a:rPr lang="en-US" dirty="0"/>
              <a:t>The CM policy should define:</a:t>
            </a:r>
          </a:p>
          <a:p>
            <a:pPr lvl="1"/>
            <a:r>
              <a:rPr lang="en-US" dirty="0"/>
              <a:t>The set of artifacts under the jurisdiction of the CM</a:t>
            </a:r>
          </a:p>
          <a:p>
            <a:pPr lvl="1"/>
            <a:r>
              <a:rPr lang="en-US" dirty="0"/>
              <a:t>How artifacts are named</a:t>
            </a:r>
          </a:p>
          <a:p>
            <a:pPr lvl="1"/>
            <a:r>
              <a:rPr lang="en-US" dirty="0"/>
              <a:t>How artifacts enter/leave the controlled set</a:t>
            </a:r>
          </a:p>
          <a:p>
            <a:pPr lvl="1"/>
            <a:r>
              <a:rPr lang="en-US" dirty="0"/>
              <a:t>How the artifact is allowed to change</a:t>
            </a:r>
          </a:p>
          <a:p>
            <a:pPr lvl="1"/>
            <a:r>
              <a:rPr lang="en-US" dirty="0"/>
              <a:t>How different versions of artifacts are made available</a:t>
            </a:r>
          </a:p>
          <a:p>
            <a:pPr lvl="1"/>
            <a:r>
              <a:rPr lang="en-US" dirty="0"/>
              <a:t>How CM tools are used to enable/enforce CM</a:t>
            </a:r>
          </a:p>
        </p:txBody>
      </p:sp>
      <p:sp>
        <p:nvSpPr>
          <p:cNvPr id="21506" name="Title 1"/>
          <p:cNvSpPr>
            <a:spLocks noGrp="1"/>
          </p:cNvSpPr>
          <p:nvPr>
            <p:ph type="title"/>
          </p:nvPr>
        </p:nvSpPr>
        <p:spPr/>
        <p:txBody>
          <a:bodyPr/>
          <a:lstStyle/>
          <a:p>
            <a:r>
              <a:rPr lang="en-US" dirty="0"/>
              <a:t>Provisioning of Resources through Configuration Management</a:t>
            </a:r>
          </a:p>
        </p:txBody>
      </p:sp>
      <p:pic>
        <p:nvPicPr>
          <p:cNvPr id="5" name="Picture 4" descr="img-sol-configuration-management.jpg"/>
          <p:cNvPicPr>
            <a:picLocks noChangeAspect="1"/>
          </p:cNvPicPr>
          <p:nvPr/>
        </p:nvPicPr>
        <p:blipFill>
          <a:blip r:embed="rId3" cstate="print"/>
          <a:stretch>
            <a:fillRect/>
          </a:stretch>
        </p:blipFill>
        <p:spPr>
          <a:xfrm>
            <a:off x="9171701" y="4111745"/>
            <a:ext cx="2770514" cy="1651226"/>
          </a:xfrm>
          <a:prstGeom prst="rect">
            <a:avLst/>
          </a:prstGeom>
        </p:spPr>
      </p:pic>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42</a:t>
            </a:fld>
            <a:endParaRPr lang="en-US" dirty="0"/>
          </a:p>
        </p:txBody>
      </p:sp>
    </p:spTree>
    <p:extLst>
      <p:ext uri="{BB962C8B-B14F-4D97-AF65-F5344CB8AC3E}">
        <p14:creationId xmlns:p14="http://schemas.microsoft.com/office/powerpoint/2010/main" val="344782934"/>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a:t>According to the National Institute of Standards and Technology (NIST), a “security control baseline” refers to  “the set of minimum security controls defined for a low-impact, moderate-impact, or high-impact information system. A set of information security controls that has been established through information security strategic planning activities to address one or more specified security categorizations</a:t>
            </a:r>
            <a:r>
              <a:rPr lang="en-US" dirty="0" smtClean="0"/>
              <a:t>.”</a:t>
            </a:r>
          </a:p>
          <a:p>
            <a:r>
              <a:rPr lang="en-US" dirty="0" smtClean="0"/>
              <a:t>Baseline </a:t>
            </a:r>
            <a:r>
              <a:rPr lang="en-US" dirty="0"/>
              <a:t>security </a:t>
            </a:r>
            <a:r>
              <a:rPr lang="en-US" dirty="0" smtClean="0"/>
              <a:t>is </a:t>
            </a:r>
            <a:r>
              <a:rPr lang="en-US" dirty="0"/>
              <a:t>the bare minimum of what a business needs to sufficiently protect itself from vulnerabilities and threats while still being able to work efficiently and effectively. </a:t>
            </a:r>
            <a:endParaRPr lang="en-US" dirty="0" smtClean="0"/>
          </a:p>
          <a:p>
            <a:r>
              <a:rPr lang="en-US" dirty="0" smtClean="0"/>
              <a:t>One baseline does not fit all.</a:t>
            </a:r>
            <a:endParaRPr lang="en-US" dirty="0"/>
          </a:p>
        </p:txBody>
      </p:sp>
      <p:sp>
        <p:nvSpPr>
          <p:cNvPr id="3" name="Footer Placeholder 2"/>
          <p:cNvSpPr>
            <a:spLocks noGrp="1"/>
          </p:cNvSpPr>
          <p:nvPr>
            <p:ph type="ftr" sz="quarter" idx="11"/>
          </p:nvPr>
        </p:nvSpPr>
        <p:spPr/>
        <p:txBody>
          <a:bodyPr/>
          <a:lstStyle/>
          <a:p>
            <a:r>
              <a:rPr lang="en-US" altLang="en-US" b="1" smtClean="0"/>
              <a:t>Domain 7: Security Operations</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43</a:t>
            </a:fld>
            <a:endParaRPr lang="en-US" dirty="0"/>
          </a:p>
        </p:txBody>
      </p:sp>
      <p:sp>
        <p:nvSpPr>
          <p:cNvPr id="5" name="Title 4"/>
          <p:cNvSpPr>
            <a:spLocks noGrp="1"/>
          </p:cNvSpPr>
          <p:nvPr>
            <p:ph type="title"/>
          </p:nvPr>
        </p:nvSpPr>
        <p:spPr/>
        <p:txBody>
          <a:bodyPr/>
          <a:lstStyle/>
          <a:p>
            <a:r>
              <a:rPr lang="en-US" dirty="0" smtClean="0"/>
              <a:t>Baselining</a:t>
            </a:r>
            <a:endParaRPr lang="en-US" dirty="0"/>
          </a:p>
        </p:txBody>
      </p:sp>
    </p:spTree>
    <p:extLst>
      <p:ext uri="{BB962C8B-B14F-4D97-AF65-F5344CB8AC3E}">
        <p14:creationId xmlns:p14="http://schemas.microsoft.com/office/powerpoint/2010/main" val="310351118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Whether you are provisioning manually or automated, the changes need to be fed to your configuration management tracking system for inclusion to the database</a:t>
            </a:r>
          </a:p>
          <a:p>
            <a:r>
              <a:rPr lang="en-US" dirty="0" smtClean="0"/>
              <a:t>Automated onboarding or </a:t>
            </a:r>
            <a:r>
              <a:rPr lang="en-US" dirty="0" err="1" smtClean="0"/>
              <a:t>offboarding</a:t>
            </a:r>
            <a:r>
              <a:rPr lang="en-US" dirty="0" smtClean="0"/>
              <a:t> of software information should be made available to the configuration management database for inclusion and update.</a:t>
            </a:r>
            <a:endParaRPr lang="en-US" dirty="0"/>
          </a:p>
        </p:txBody>
      </p:sp>
      <p:sp>
        <p:nvSpPr>
          <p:cNvPr id="3" name="Footer Placeholder 2"/>
          <p:cNvSpPr>
            <a:spLocks noGrp="1"/>
          </p:cNvSpPr>
          <p:nvPr>
            <p:ph type="ftr" sz="quarter" idx="11"/>
          </p:nvPr>
        </p:nvSpPr>
        <p:spPr/>
        <p:txBody>
          <a:bodyPr/>
          <a:lstStyle/>
          <a:p>
            <a:r>
              <a:rPr lang="en-US" altLang="en-US" b="1" smtClean="0"/>
              <a:t>Domain 7: Security Operations</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44</a:t>
            </a:fld>
            <a:endParaRPr lang="en-US" dirty="0"/>
          </a:p>
        </p:txBody>
      </p:sp>
      <p:sp>
        <p:nvSpPr>
          <p:cNvPr id="5" name="Title 4"/>
          <p:cNvSpPr>
            <a:spLocks noGrp="1"/>
          </p:cNvSpPr>
          <p:nvPr>
            <p:ph type="title"/>
          </p:nvPr>
        </p:nvSpPr>
        <p:spPr/>
        <p:txBody>
          <a:bodyPr/>
          <a:lstStyle/>
          <a:p>
            <a:r>
              <a:rPr lang="en-US" dirty="0" smtClean="0"/>
              <a:t>Provisioning/Automation Issues			</a:t>
            </a:r>
            <a:endParaRPr lang="en-US" dirty="0"/>
          </a:p>
        </p:txBody>
      </p:sp>
    </p:spTree>
    <p:extLst>
      <p:ext uri="{BB962C8B-B14F-4D97-AF65-F5344CB8AC3E}">
        <p14:creationId xmlns:p14="http://schemas.microsoft.com/office/powerpoint/2010/main" val="270560454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b="1" dirty="0"/>
              <a:t>Grid computing provisioning</a:t>
            </a:r>
            <a:r>
              <a:rPr lang="en-US" dirty="0"/>
              <a:t>: Involves the activation of servers, arrays or switches for user grid availability.</a:t>
            </a:r>
          </a:p>
          <a:p>
            <a:r>
              <a:rPr lang="en-US" b="1" dirty="0"/>
              <a:t>Storage Area Network (SAN) provisioning</a:t>
            </a:r>
            <a:r>
              <a:rPr lang="en-US" dirty="0"/>
              <a:t>: Optimizes performance by efficiently appropriating storage to all users.</a:t>
            </a:r>
          </a:p>
          <a:p>
            <a:r>
              <a:rPr lang="en-US" b="1" dirty="0"/>
              <a:t>Server provisioning</a:t>
            </a:r>
            <a:r>
              <a:rPr lang="en-US" dirty="0"/>
              <a:t>: Prepares a server for network operation via the installation and connection of data, software and systems.</a:t>
            </a:r>
          </a:p>
          <a:p>
            <a:r>
              <a:rPr lang="en-US" b="1" dirty="0"/>
              <a:t>User provisioning</a:t>
            </a:r>
            <a:r>
              <a:rPr lang="en-US" dirty="0"/>
              <a:t>: Involves creating, maintaining and deactivating required business process automation objects and attributes in systems, directories and applications. </a:t>
            </a:r>
          </a:p>
          <a:p>
            <a:r>
              <a:rPr lang="en-US" b="1" dirty="0"/>
              <a:t>Internet access provisioning</a:t>
            </a:r>
            <a:r>
              <a:rPr lang="en-US" dirty="0"/>
              <a:t>: Includes multiple client system configuration steps that vary according to connection technology and involve modem configuration, driver installation, wireless local area network (LAN) setup, Internet browser configuration, email system configuration and additional user-requested software installation. </a:t>
            </a:r>
          </a:p>
          <a:p>
            <a:endParaRPr lang="en-US" dirty="0"/>
          </a:p>
        </p:txBody>
      </p:sp>
      <p:sp>
        <p:nvSpPr>
          <p:cNvPr id="3" name="Footer Placeholder 2"/>
          <p:cNvSpPr>
            <a:spLocks noGrp="1"/>
          </p:cNvSpPr>
          <p:nvPr>
            <p:ph type="ftr" sz="quarter" idx="11"/>
          </p:nvPr>
        </p:nvSpPr>
        <p:spPr/>
        <p:txBody>
          <a:bodyPr/>
          <a:lstStyle/>
          <a:p>
            <a:r>
              <a:rPr lang="en-US" altLang="en-US" b="1" smtClean="0"/>
              <a:t>Domain 7: Security Operations</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45</a:t>
            </a:fld>
            <a:endParaRPr lang="en-US" dirty="0"/>
          </a:p>
        </p:txBody>
      </p:sp>
      <p:sp>
        <p:nvSpPr>
          <p:cNvPr id="5" name="Title 4"/>
          <p:cNvSpPr>
            <a:spLocks noGrp="1"/>
          </p:cNvSpPr>
          <p:nvPr>
            <p:ph type="title"/>
          </p:nvPr>
        </p:nvSpPr>
        <p:spPr/>
        <p:txBody>
          <a:bodyPr/>
          <a:lstStyle/>
          <a:p>
            <a:r>
              <a:rPr lang="en-US" dirty="0" smtClean="0"/>
              <a:t>Provisioning Types</a:t>
            </a:r>
            <a:endParaRPr lang="en-US" dirty="0"/>
          </a:p>
        </p:txBody>
      </p:sp>
    </p:spTree>
    <p:extLst>
      <p:ext uri="{BB962C8B-B14F-4D97-AF65-F5344CB8AC3E}">
        <p14:creationId xmlns:p14="http://schemas.microsoft.com/office/powerpoint/2010/main" val="37955051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pPr>
            <a:r>
              <a:rPr lang="en-US" sz="2600" dirty="0" smtClean="0"/>
              <a:t>7.4  Apply </a:t>
            </a:r>
            <a:r>
              <a:rPr lang="en-US" sz="2600" dirty="0"/>
              <a:t>foundational security operations </a:t>
            </a:r>
            <a:r>
              <a:rPr lang="en-US" sz="2600" dirty="0" smtClean="0"/>
              <a:t>concepts</a:t>
            </a:r>
          </a:p>
          <a:p>
            <a:pPr lvl="1"/>
            <a:r>
              <a:rPr lang="en-US" sz="2000" dirty="0" smtClean="0"/>
              <a:t>Need-to-know/least </a:t>
            </a:r>
            <a:r>
              <a:rPr lang="en-US" sz="2000" dirty="0"/>
              <a:t>privileges</a:t>
            </a:r>
          </a:p>
          <a:p>
            <a:pPr lvl="1"/>
            <a:r>
              <a:rPr lang="en-US" sz="2000" dirty="0" smtClean="0"/>
              <a:t>Separation </a:t>
            </a:r>
            <a:r>
              <a:rPr lang="en-US" sz="2000" dirty="0"/>
              <a:t>of </a:t>
            </a:r>
            <a:r>
              <a:rPr lang="en-US" sz="2000" dirty="0" smtClean="0"/>
              <a:t>duties (</a:t>
            </a:r>
            <a:r>
              <a:rPr lang="en-US" sz="2000" dirty="0" err="1" smtClean="0"/>
              <a:t>SoD</a:t>
            </a:r>
            <a:r>
              <a:rPr lang="en-US" sz="2000" dirty="0" smtClean="0"/>
              <a:t>) </a:t>
            </a:r>
            <a:r>
              <a:rPr lang="en-US" sz="2000" dirty="0"/>
              <a:t>and responsibilities</a:t>
            </a:r>
          </a:p>
          <a:p>
            <a:pPr lvl="1"/>
            <a:r>
              <a:rPr lang="en-US" sz="2000" dirty="0" smtClean="0"/>
              <a:t>Privileged </a:t>
            </a:r>
            <a:r>
              <a:rPr lang="en-US" sz="2000" dirty="0"/>
              <a:t>account management</a:t>
            </a:r>
          </a:p>
          <a:p>
            <a:pPr lvl="1"/>
            <a:r>
              <a:rPr lang="en-US" sz="2000" dirty="0" smtClean="0"/>
              <a:t>Job </a:t>
            </a:r>
            <a:r>
              <a:rPr lang="en-US" sz="2000" dirty="0"/>
              <a:t>rotation</a:t>
            </a:r>
          </a:p>
          <a:p>
            <a:pPr lvl="1"/>
            <a:r>
              <a:rPr lang="en-US" sz="2000" dirty="0" smtClean="0"/>
              <a:t>Service </a:t>
            </a:r>
            <a:r>
              <a:rPr lang="en-US" sz="2000" dirty="0"/>
              <a:t>Level Agreements (SLA</a:t>
            </a:r>
            <a:r>
              <a:rPr lang="en-US" sz="2000" dirty="0" smtClean="0"/>
              <a:t>)</a:t>
            </a:r>
            <a:endParaRPr lang="en-US" sz="2200" dirty="0"/>
          </a:p>
        </p:txBody>
      </p:sp>
      <p:sp>
        <p:nvSpPr>
          <p:cNvPr id="5" name="Slide Number Placeholder 3"/>
          <p:cNvSpPr>
            <a:spLocks noGrp="1"/>
          </p:cNvSpPr>
          <p:nvPr>
            <p:ph type="sldNum" sz="quarter" idx="12"/>
          </p:nvPr>
        </p:nvSpPr>
        <p:spPr/>
        <p:txBody>
          <a:bodyPr/>
          <a:lstStyle/>
          <a:p>
            <a:pPr>
              <a:defRPr/>
            </a:pPr>
            <a:r>
              <a:rPr lang="en-US" dirty="0"/>
              <a:t>2</a:t>
            </a:r>
          </a:p>
        </p:txBody>
      </p:sp>
      <p:sp>
        <p:nvSpPr>
          <p:cNvPr id="3" name="Title 2"/>
          <p:cNvSpPr>
            <a:spLocks noGrp="1"/>
          </p:cNvSpPr>
          <p:nvPr>
            <p:ph type="title"/>
          </p:nvPr>
        </p:nvSpPr>
        <p:spPr>
          <a:solidFill>
            <a:srgbClr val="0070C0"/>
          </a:solidFill>
        </p:spPr>
        <p:txBody>
          <a:bodyPr/>
          <a:lstStyle/>
          <a:p>
            <a:r>
              <a:rPr lang="en-US" dirty="0"/>
              <a:t>Domain </a:t>
            </a:r>
            <a:r>
              <a:rPr lang="en-US" dirty="0" smtClean="0"/>
              <a:t>Objectives  7.4</a:t>
            </a:r>
            <a:endParaRPr lang="en-US" dirty="0"/>
          </a:p>
        </p:txBody>
      </p:sp>
      <p:sp>
        <p:nvSpPr>
          <p:cNvPr id="8" name="Footer Placeholder 7"/>
          <p:cNvSpPr>
            <a:spLocks noGrp="1"/>
          </p:cNvSpPr>
          <p:nvPr>
            <p:ph type="ftr" sz="quarter" idx="11"/>
          </p:nvPr>
        </p:nvSpPr>
        <p:spPr/>
        <p:txBody>
          <a:bodyPr/>
          <a:lstStyle/>
          <a:p>
            <a:r>
              <a:rPr lang="en-US" altLang="en-US" dirty="0"/>
              <a:t>Domain 7: Security Operations</a:t>
            </a:r>
          </a:p>
        </p:txBody>
      </p:sp>
    </p:spTree>
    <p:extLst>
      <p:ext uri="{BB962C8B-B14F-4D97-AF65-F5344CB8AC3E}">
        <p14:creationId xmlns:p14="http://schemas.microsoft.com/office/powerpoint/2010/main" val="236091837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Need to Know:  If </a:t>
            </a:r>
            <a:r>
              <a:rPr lang="en-US" dirty="0"/>
              <a:t>you tell people something on a need-to-know basis, you only tell them the facts they need to know at the time they need to know them, and nothing more</a:t>
            </a:r>
            <a:r>
              <a:rPr lang="en-US" dirty="0" smtClean="0"/>
              <a:t>.</a:t>
            </a:r>
          </a:p>
          <a:p>
            <a:r>
              <a:rPr lang="en-US" dirty="0"/>
              <a:t>Least Privilege:  Privilege misuse is a top cybersecurity threat today that often results in expensive losses and can even cripple businesses. </a:t>
            </a:r>
            <a:endParaRPr lang="en-US" dirty="0" smtClean="0"/>
          </a:p>
          <a:p>
            <a:pPr lvl="1"/>
            <a:r>
              <a:rPr lang="en-US" dirty="0" smtClean="0"/>
              <a:t>One </a:t>
            </a:r>
            <a:r>
              <a:rPr lang="en-US" dirty="0"/>
              <a:t>of the most popular attack vectors among </a:t>
            </a:r>
            <a:r>
              <a:rPr lang="en-US" dirty="0" smtClean="0"/>
              <a:t>hackers</a:t>
            </a:r>
          </a:p>
          <a:p>
            <a:pPr lvl="1"/>
            <a:r>
              <a:rPr lang="en-US" dirty="0"/>
              <a:t>The </a:t>
            </a:r>
            <a:r>
              <a:rPr lang="en-US" b="1" dirty="0"/>
              <a:t>principle</a:t>
            </a:r>
            <a:r>
              <a:rPr lang="en-US" dirty="0"/>
              <a:t> of </a:t>
            </a:r>
            <a:r>
              <a:rPr lang="en-US" b="1" dirty="0"/>
              <a:t>least privilege</a:t>
            </a:r>
            <a:r>
              <a:rPr lang="en-US" dirty="0"/>
              <a:t> (</a:t>
            </a:r>
            <a:r>
              <a:rPr lang="en-US" dirty="0" err="1"/>
              <a:t>PoLP</a:t>
            </a:r>
            <a:r>
              <a:rPr lang="en-US" dirty="0"/>
              <a:t>) refers to an information security concept in which a user is given the minimum levels of access – or permissions – needed to perform his/her job functions.</a:t>
            </a:r>
          </a:p>
        </p:txBody>
      </p:sp>
      <p:sp>
        <p:nvSpPr>
          <p:cNvPr id="3" name="Footer Placeholder 2"/>
          <p:cNvSpPr>
            <a:spLocks noGrp="1"/>
          </p:cNvSpPr>
          <p:nvPr>
            <p:ph type="ftr" sz="quarter" idx="11"/>
          </p:nvPr>
        </p:nvSpPr>
        <p:spPr/>
        <p:txBody>
          <a:bodyPr/>
          <a:lstStyle/>
          <a:p>
            <a:r>
              <a:rPr lang="en-US" altLang="en-US" b="1" smtClean="0"/>
              <a:t>Domain 7: Security Operations</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47</a:t>
            </a:fld>
            <a:endParaRPr lang="en-US" dirty="0"/>
          </a:p>
        </p:txBody>
      </p:sp>
      <p:sp>
        <p:nvSpPr>
          <p:cNvPr id="5" name="Title 4"/>
          <p:cNvSpPr>
            <a:spLocks noGrp="1"/>
          </p:cNvSpPr>
          <p:nvPr>
            <p:ph type="title"/>
          </p:nvPr>
        </p:nvSpPr>
        <p:spPr/>
        <p:txBody>
          <a:bodyPr/>
          <a:lstStyle/>
          <a:p>
            <a:r>
              <a:rPr lang="en-US" dirty="0" smtClean="0"/>
              <a:t>Need to Know/Least Privilege</a:t>
            </a:r>
            <a:endParaRPr lang="en-US" dirty="0"/>
          </a:p>
        </p:txBody>
      </p:sp>
    </p:spTree>
    <p:extLst>
      <p:ext uri="{BB962C8B-B14F-4D97-AF65-F5344CB8AC3E}">
        <p14:creationId xmlns:p14="http://schemas.microsoft.com/office/powerpoint/2010/main" val="208253191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Separation of duties (</a:t>
            </a:r>
            <a:r>
              <a:rPr lang="en-US" dirty="0" err="1"/>
              <a:t>SoD</a:t>
            </a:r>
            <a:r>
              <a:rPr lang="en-US" dirty="0"/>
              <a:t>) is a key </a:t>
            </a:r>
            <a:r>
              <a:rPr lang="en-US" dirty="0" smtClean="0"/>
              <a:t>internal control </a:t>
            </a:r>
            <a:r>
              <a:rPr lang="en-US" dirty="0"/>
              <a:t>and is the most difficult and sometimes the most costly one to achieve. </a:t>
            </a:r>
            <a:endParaRPr lang="en-US" dirty="0" smtClean="0"/>
          </a:p>
          <a:p>
            <a:r>
              <a:rPr lang="en-US" dirty="0" smtClean="0"/>
              <a:t>The </a:t>
            </a:r>
            <a:r>
              <a:rPr lang="en-US" dirty="0"/>
              <a:t>objective is achieved by disseminating the tasks and associated privileges for a specific </a:t>
            </a:r>
            <a:r>
              <a:rPr lang="en-US" dirty="0" smtClean="0"/>
              <a:t>process </a:t>
            </a:r>
            <a:r>
              <a:rPr lang="en-US" dirty="0"/>
              <a:t>among multiple people.</a:t>
            </a:r>
          </a:p>
        </p:txBody>
      </p:sp>
      <p:sp>
        <p:nvSpPr>
          <p:cNvPr id="3" name="Footer Placeholder 2"/>
          <p:cNvSpPr>
            <a:spLocks noGrp="1"/>
          </p:cNvSpPr>
          <p:nvPr>
            <p:ph type="ftr" sz="quarter" idx="11"/>
          </p:nvPr>
        </p:nvSpPr>
        <p:spPr/>
        <p:txBody>
          <a:bodyPr/>
          <a:lstStyle/>
          <a:p>
            <a:r>
              <a:rPr lang="en-US" altLang="en-US" b="1" smtClean="0"/>
              <a:t>Domain 7: Security Operations</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48</a:t>
            </a:fld>
            <a:endParaRPr lang="en-US" dirty="0"/>
          </a:p>
        </p:txBody>
      </p:sp>
      <p:sp>
        <p:nvSpPr>
          <p:cNvPr id="5" name="Title 4"/>
          <p:cNvSpPr>
            <a:spLocks noGrp="1"/>
          </p:cNvSpPr>
          <p:nvPr>
            <p:ph type="title"/>
          </p:nvPr>
        </p:nvSpPr>
        <p:spPr/>
        <p:txBody>
          <a:bodyPr/>
          <a:lstStyle/>
          <a:p>
            <a:r>
              <a:rPr lang="en-US" dirty="0" smtClean="0"/>
              <a:t>Separation of Duties and Responsibilities</a:t>
            </a:r>
            <a:endParaRPr lang="en-US" dirty="0"/>
          </a:p>
        </p:txBody>
      </p:sp>
    </p:spTree>
    <p:extLst>
      <p:ext uri="{BB962C8B-B14F-4D97-AF65-F5344CB8AC3E}">
        <p14:creationId xmlns:p14="http://schemas.microsoft.com/office/powerpoint/2010/main" val="396587628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8018" name="Content Placeholder 2"/>
          <p:cNvSpPr>
            <a:spLocks noGrp="1"/>
          </p:cNvSpPr>
          <p:nvPr>
            <p:ph idx="1"/>
          </p:nvPr>
        </p:nvSpPr>
        <p:spPr/>
        <p:txBody>
          <a:bodyPr/>
          <a:lstStyle/>
          <a:p>
            <a:r>
              <a:rPr lang="en-US" dirty="0"/>
              <a:t>Users that require some level of special access or special privileges in order to perform a given task</a:t>
            </a:r>
          </a:p>
          <a:p>
            <a:r>
              <a:rPr lang="en-US" dirty="0" smtClean="0"/>
              <a:t>Management </a:t>
            </a:r>
            <a:r>
              <a:rPr lang="en-US" dirty="0"/>
              <a:t>of Privileged Entities is very important due to the fact that these entities often have the ability to bypass security </a:t>
            </a:r>
            <a:r>
              <a:rPr lang="en-US" dirty="0" smtClean="0"/>
              <a:t>controls</a:t>
            </a:r>
          </a:p>
          <a:p>
            <a:pPr lvl="1"/>
            <a:r>
              <a:rPr lang="en-US" dirty="0"/>
              <a:t>System </a:t>
            </a:r>
            <a:r>
              <a:rPr lang="en-US" dirty="0" smtClean="0"/>
              <a:t>Administrators</a:t>
            </a:r>
          </a:p>
          <a:p>
            <a:pPr lvl="1"/>
            <a:r>
              <a:rPr lang="en-US" dirty="0" smtClean="0"/>
              <a:t>Operators</a:t>
            </a:r>
          </a:p>
          <a:p>
            <a:pPr lvl="1"/>
            <a:r>
              <a:rPr lang="en-US" dirty="0"/>
              <a:t>Security </a:t>
            </a:r>
            <a:r>
              <a:rPr lang="en-US" dirty="0" smtClean="0"/>
              <a:t>Administrators</a:t>
            </a:r>
          </a:p>
          <a:p>
            <a:pPr lvl="1"/>
            <a:r>
              <a:rPr lang="en-US" dirty="0"/>
              <a:t>Ordinary Users</a:t>
            </a:r>
          </a:p>
          <a:p>
            <a:pPr lvl="1"/>
            <a:r>
              <a:rPr lang="en-US" dirty="0"/>
              <a:t>Service Account</a:t>
            </a:r>
          </a:p>
          <a:p>
            <a:pPr lvl="1"/>
            <a:endParaRPr lang="en-US" dirty="0"/>
          </a:p>
          <a:p>
            <a:endParaRPr lang="en-US" dirty="0"/>
          </a:p>
          <a:p>
            <a:endParaRPr lang="en-US" dirty="0"/>
          </a:p>
          <a:p>
            <a:endParaRPr lang="en-US" dirty="0"/>
          </a:p>
        </p:txBody>
      </p:sp>
      <p:sp>
        <p:nvSpPr>
          <p:cNvPr id="2" name="Title 1"/>
          <p:cNvSpPr>
            <a:spLocks noGrp="1"/>
          </p:cNvSpPr>
          <p:nvPr>
            <p:ph type="title"/>
          </p:nvPr>
        </p:nvSpPr>
        <p:spPr/>
        <p:txBody>
          <a:bodyPr>
            <a:noAutofit/>
          </a:bodyPr>
          <a:lstStyle/>
          <a:p>
            <a:r>
              <a:rPr lang="en-US" dirty="0"/>
              <a:t>Functional Security Operations Concepts – Controlling Privileged Accounts</a:t>
            </a:r>
          </a:p>
        </p:txBody>
      </p:sp>
      <p:sp>
        <p:nvSpPr>
          <p:cNvPr id="4" name="Footer Placeholder 3"/>
          <p:cNvSpPr>
            <a:spLocks noGrp="1"/>
          </p:cNvSpPr>
          <p:nvPr>
            <p:ph type="ftr" sz="quarter" idx="11"/>
          </p:nvPr>
        </p:nvSpPr>
        <p:spPr/>
        <p:txBody>
          <a:bodyPr/>
          <a:lstStyle/>
          <a:p>
            <a:r>
              <a:rPr lang="en-US" altLang="en-US" dirty="0"/>
              <a:t>Domain 7: Security Operations</a:t>
            </a:r>
          </a:p>
        </p:txBody>
      </p:sp>
      <p:sp>
        <p:nvSpPr>
          <p:cNvPr id="5" name="Slide Number Placeholder 4"/>
          <p:cNvSpPr>
            <a:spLocks noGrp="1"/>
          </p:cNvSpPr>
          <p:nvPr>
            <p:ph type="sldNum" sz="quarter" idx="12"/>
          </p:nvPr>
        </p:nvSpPr>
        <p:spPr/>
        <p:txBody>
          <a:bodyPr/>
          <a:lstStyle/>
          <a:p>
            <a:fld id="{03B1F02D-B6B4-4C75-AB3C-C12486DA92C2}" type="slidenum">
              <a:rPr lang="en-US" smtClean="0"/>
              <a:pPr/>
              <a:t>49</a:t>
            </a:fld>
            <a:endParaRPr lang="en-US" dirty="0"/>
          </a:p>
        </p:txBody>
      </p:sp>
    </p:spTree>
    <p:extLst>
      <p:ext uri="{BB962C8B-B14F-4D97-AF65-F5344CB8AC3E}">
        <p14:creationId xmlns:p14="http://schemas.microsoft.com/office/powerpoint/2010/main" val="33362629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Objectives:</a:t>
            </a:r>
          </a:p>
          <a:p>
            <a:pPr lvl="1"/>
            <a:r>
              <a:rPr lang="en-US" dirty="0"/>
              <a:t>Reducing </a:t>
            </a:r>
            <a:r>
              <a:rPr lang="en-US" dirty="0" smtClean="0"/>
              <a:t>Job Monotony</a:t>
            </a:r>
          </a:p>
          <a:p>
            <a:pPr lvl="1"/>
            <a:r>
              <a:rPr lang="en-US" dirty="0" smtClean="0"/>
              <a:t>Succession Planning</a:t>
            </a:r>
          </a:p>
          <a:p>
            <a:pPr lvl="1"/>
            <a:r>
              <a:rPr lang="en-US" dirty="0" smtClean="0"/>
              <a:t>Exposing Workers to All Verticals of the Company </a:t>
            </a:r>
          </a:p>
          <a:p>
            <a:pPr lvl="1"/>
            <a:r>
              <a:rPr lang="en-US" dirty="0" smtClean="0"/>
              <a:t>Testing Employee Skills and Competencies</a:t>
            </a:r>
          </a:p>
          <a:p>
            <a:pPr lvl="1"/>
            <a:r>
              <a:rPr lang="en-US" dirty="0" smtClean="0"/>
              <a:t>Developing </a:t>
            </a:r>
            <a:r>
              <a:rPr lang="en-US" dirty="0"/>
              <a:t>a Wider Range of Work </a:t>
            </a:r>
            <a:r>
              <a:rPr lang="en-US" dirty="0" smtClean="0"/>
              <a:t>Experience</a:t>
            </a:r>
          </a:p>
          <a:p>
            <a:pPr lvl="1"/>
            <a:r>
              <a:rPr lang="en-US" dirty="0" smtClean="0"/>
              <a:t>Fraud detection</a:t>
            </a:r>
            <a:endParaRPr lang="en-US" dirty="0"/>
          </a:p>
        </p:txBody>
      </p:sp>
      <p:sp>
        <p:nvSpPr>
          <p:cNvPr id="3" name="Footer Placeholder 2"/>
          <p:cNvSpPr>
            <a:spLocks noGrp="1"/>
          </p:cNvSpPr>
          <p:nvPr>
            <p:ph type="ftr" sz="quarter" idx="11"/>
          </p:nvPr>
        </p:nvSpPr>
        <p:spPr/>
        <p:txBody>
          <a:bodyPr/>
          <a:lstStyle/>
          <a:p>
            <a:r>
              <a:rPr lang="en-US" altLang="en-US" b="1" smtClean="0"/>
              <a:t>Domain 7: Security Operations</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50</a:t>
            </a:fld>
            <a:endParaRPr lang="en-US" dirty="0"/>
          </a:p>
        </p:txBody>
      </p:sp>
      <p:sp>
        <p:nvSpPr>
          <p:cNvPr id="5" name="Title 4"/>
          <p:cNvSpPr>
            <a:spLocks noGrp="1"/>
          </p:cNvSpPr>
          <p:nvPr>
            <p:ph type="title"/>
          </p:nvPr>
        </p:nvSpPr>
        <p:spPr/>
        <p:txBody>
          <a:bodyPr/>
          <a:lstStyle/>
          <a:p>
            <a:r>
              <a:rPr lang="en-US" dirty="0" smtClean="0"/>
              <a:t>Job Rotation</a:t>
            </a:r>
            <a:endParaRPr lang="en-US" dirty="0"/>
          </a:p>
        </p:txBody>
      </p:sp>
    </p:spTree>
    <p:extLst>
      <p:ext uri="{BB962C8B-B14F-4D97-AF65-F5344CB8AC3E}">
        <p14:creationId xmlns:p14="http://schemas.microsoft.com/office/powerpoint/2010/main" val="194202096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a:t>Is a contract between vendor and customer determining service expectations</a:t>
            </a:r>
          </a:p>
          <a:p>
            <a:endParaRPr lang="en-US" dirty="0"/>
          </a:p>
          <a:p>
            <a:r>
              <a:rPr lang="en-US" dirty="0"/>
              <a:t>Attestation (3</a:t>
            </a:r>
            <a:r>
              <a:rPr lang="en-US" baseline="30000" dirty="0"/>
              <a:t>rd</a:t>
            </a:r>
            <a:r>
              <a:rPr lang="en-US" dirty="0"/>
              <a:t> party audit or review)</a:t>
            </a:r>
          </a:p>
          <a:p>
            <a:pPr marL="0" indent="0">
              <a:buNone/>
            </a:pPr>
            <a:endParaRPr lang="en-US" dirty="0"/>
          </a:p>
          <a:p>
            <a:r>
              <a:rPr lang="en-US" dirty="0"/>
              <a:t>Right to Pentest/Right to Audit</a:t>
            </a:r>
          </a:p>
          <a:p>
            <a:pPr marL="0" indent="0">
              <a:buNone/>
            </a:pPr>
            <a:endParaRPr lang="en-US" dirty="0"/>
          </a:p>
          <a:p>
            <a:r>
              <a:rPr lang="en-US" dirty="0"/>
              <a:t>Secure Procurement</a:t>
            </a:r>
          </a:p>
          <a:p>
            <a:pPr marL="0" indent="0">
              <a:buNone/>
            </a:pPr>
            <a:endParaRPr lang="en-US" dirty="0"/>
          </a:p>
          <a:p>
            <a:r>
              <a:rPr lang="en-US" dirty="0"/>
              <a:t>Vendor Governance</a:t>
            </a:r>
          </a:p>
          <a:p>
            <a:pPr lvl="1"/>
            <a:r>
              <a:rPr lang="en-US" dirty="0"/>
              <a:t>Ensuring that vendors provide the expected value</a:t>
            </a:r>
          </a:p>
        </p:txBody>
      </p:sp>
      <p:sp>
        <p:nvSpPr>
          <p:cNvPr id="2" name="Title 1"/>
          <p:cNvSpPr>
            <a:spLocks noGrp="1"/>
          </p:cNvSpPr>
          <p:nvPr>
            <p:ph type="title"/>
          </p:nvPr>
        </p:nvSpPr>
        <p:spPr/>
        <p:txBody>
          <a:bodyPr>
            <a:noAutofit/>
          </a:bodyPr>
          <a:lstStyle/>
          <a:p>
            <a:r>
              <a:rPr lang="en-US" dirty="0"/>
              <a:t>Functional Security Operations Concepts – Service Level Agreements (SLAs)</a:t>
            </a:r>
          </a:p>
        </p:txBody>
      </p:sp>
      <p:pic>
        <p:nvPicPr>
          <p:cNvPr id="6" name="Picture 5" descr="Understanding-the-SLA.jpg"/>
          <p:cNvPicPr>
            <a:picLocks noChangeAspect="1"/>
          </p:cNvPicPr>
          <p:nvPr/>
        </p:nvPicPr>
        <p:blipFill>
          <a:blip r:embed="rId3" cstate="print"/>
          <a:stretch>
            <a:fillRect/>
          </a:stretch>
        </p:blipFill>
        <p:spPr>
          <a:xfrm>
            <a:off x="9015132" y="3764610"/>
            <a:ext cx="2503650" cy="1673273"/>
          </a:xfrm>
          <a:prstGeom prst="rect">
            <a:avLst/>
          </a:prstGeom>
        </p:spPr>
      </p:pic>
      <p:sp>
        <p:nvSpPr>
          <p:cNvPr id="5" name="Footer Placeholder 4"/>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51</a:t>
            </a:fld>
            <a:endParaRPr lang="en-US" dirty="0"/>
          </a:p>
        </p:txBody>
      </p:sp>
    </p:spTree>
    <p:extLst>
      <p:ext uri="{BB962C8B-B14F-4D97-AF65-F5344CB8AC3E}">
        <p14:creationId xmlns:p14="http://schemas.microsoft.com/office/powerpoint/2010/main" val="362057279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pPr>
            <a:r>
              <a:rPr lang="en-US" sz="2600" dirty="0" smtClean="0"/>
              <a:t>7.5  Apply </a:t>
            </a:r>
            <a:r>
              <a:rPr lang="en-US" sz="2600" dirty="0"/>
              <a:t>resource protection </a:t>
            </a:r>
            <a:endParaRPr lang="en-US" sz="2600" dirty="0" smtClean="0"/>
          </a:p>
          <a:p>
            <a:pPr lvl="1"/>
            <a:r>
              <a:rPr lang="en-US" sz="2000" dirty="0" smtClean="0"/>
              <a:t>Media </a:t>
            </a:r>
            <a:r>
              <a:rPr lang="en-US" sz="2000" dirty="0"/>
              <a:t>management</a:t>
            </a:r>
          </a:p>
          <a:p>
            <a:pPr lvl="1"/>
            <a:r>
              <a:rPr lang="en-US" sz="2000" dirty="0" smtClean="0"/>
              <a:t>Media protection techniques</a:t>
            </a:r>
            <a:endParaRPr lang="en-US" sz="2200" dirty="0"/>
          </a:p>
        </p:txBody>
      </p:sp>
      <p:sp>
        <p:nvSpPr>
          <p:cNvPr id="5" name="Slide Number Placeholder 3"/>
          <p:cNvSpPr>
            <a:spLocks noGrp="1"/>
          </p:cNvSpPr>
          <p:nvPr>
            <p:ph type="sldNum" sz="quarter" idx="12"/>
          </p:nvPr>
        </p:nvSpPr>
        <p:spPr/>
        <p:txBody>
          <a:bodyPr/>
          <a:lstStyle/>
          <a:p>
            <a:pPr>
              <a:defRPr/>
            </a:pPr>
            <a:r>
              <a:rPr lang="en-US" dirty="0"/>
              <a:t>2</a:t>
            </a:r>
          </a:p>
        </p:txBody>
      </p:sp>
      <p:sp>
        <p:nvSpPr>
          <p:cNvPr id="3" name="Title 2"/>
          <p:cNvSpPr>
            <a:spLocks noGrp="1"/>
          </p:cNvSpPr>
          <p:nvPr>
            <p:ph type="title"/>
          </p:nvPr>
        </p:nvSpPr>
        <p:spPr>
          <a:solidFill>
            <a:srgbClr val="0070C0"/>
          </a:solidFill>
        </p:spPr>
        <p:txBody>
          <a:bodyPr/>
          <a:lstStyle/>
          <a:p>
            <a:r>
              <a:rPr lang="en-US" dirty="0"/>
              <a:t>Domain </a:t>
            </a:r>
            <a:r>
              <a:rPr lang="en-US" dirty="0" smtClean="0"/>
              <a:t>Objectives  7.5</a:t>
            </a:r>
            <a:endParaRPr lang="en-US" dirty="0"/>
          </a:p>
        </p:txBody>
      </p:sp>
      <p:sp>
        <p:nvSpPr>
          <p:cNvPr id="8" name="Footer Placeholder 7"/>
          <p:cNvSpPr>
            <a:spLocks noGrp="1"/>
          </p:cNvSpPr>
          <p:nvPr>
            <p:ph type="ftr" sz="quarter" idx="11"/>
          </p:nvPr>
        </p:nvSpPr>
        <p:spPr/>
        <p:txBody>
          <a:bodyPr/>
          <a:lstStyle/>
          <a:p>
            <a:r>
              <a:rPr lang="en-US" altLang="en-US" dirty="0"/>
              <a:t>Domain 7: Security Operations</a:t>
            </a:r>
          </a:p>
        </p:txBody>
      </p:sp>
    </p:spTree>
    <p:extLst>
      <p:ext uri="{BB962C8B-B14F-4D97-AF65-F5344CB8AC3E}">
        <p14:creationId xmlns:p14="http://schemas.microsoft.com/office/powerpoint/2010/main" val="302891065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a:t>Information resides on various media types</a:t>
            </a:r>
          </a:p>
          <a:p>
            <a:endParaRPr lang="en-US" dirty="0"/>
          </a:p>
          <a:p>
            <a:r>
              <a:rPr lang="en-US" dirty="0"/>
              <a:t>Media may be a soft or hard copy</a:t>
            </a:r>
          </a:p>
          <a:p>
            <a:endParaRPr lang="en-US" dirty="0"/>
          </a:p>
          <a:p>
            <a:r>
              <a:rPr lang="en-US" dirty="0"/>
              <a:t>Media containing sensitive or confidential information should be encrypted</a:t>
            </a:r>
          </a:p>
          <a:p>
            <a:endParaRPr lang="en-US" dirty="0"/>
          </a:p>
          <a:p>
            <a:r>
              <a:rPr lang="en-US" dirty="0"/>
              <a:t>Removable media present different security risks</a:t>
            </a:r>
          </a:p>
          <a:p>
            <a:endParaRPr lang="en-US" dirty="0"/>
          </a:p>
          <a:p>
            <a:r>
              <a:rPr lang="en-US" dirty="0"/>
              <a:t>Media should be destroyed or properly disposed </a:t>
            </a:r>
          </a:p>
          <a:p>
            <a:endParaRPr lang="en-US" dirty="0"/>
          </a:p>
        </p:txBody>
      </p:sp>
      <p:sp>
        <p:nvSpPr>
          <p:cNvPr id="2" name="Title 1"/>
          <p:cNvSpPr>
            <a:spLocks noGrp="1"/>
          </p:cNvSpPr>
          <p:nvPr>
            <p:ph type="title"/>
          </p:nvPr>
        </p:nvSpPr>
        <p:spPr/>
        <p:txBody>
          <a:bodyPr>
            <a:noAutofit/>
          </a:bodyPr>
          <a:lstStyle/>
          <a:p>
            <a:r>
              <a:rPr lang="en-US" dirty="0"/>
              <a:t>Resource Protection - Media Management</a:t>
            </a:r>
          </a:p>
        </p:txBody>
      </p:sp>
      <p:pic>
        <p:nvPicPr>
          <p:cNvPr id="6" name="Picture 5" descr="DEGAUSSING.jpg"/>
          <p:cNvPicPr>
            <a:picLocks noChangeAspect="1"/>
          </p:cNvPicPr>
          <p:nvPr/>
        </p:nvPicPr>
        <p:blipFill>
          <a:blip r:embed="rId3" cstate="print"/>
          <a:stretch>
            <a:fillRect/>
          </a:stretch>
        </p:blipFill>
        <p:spPr>
          <a:xfrm>
            <a:off x="9469024" y="3970941"/>
            <a:ext cx="2527260" cy="2365566"/>
          </a:xfrm>
          <a:prstGeom prst="rect">
            <a:avLst/>
          </a:prstGeom>
        </p:spPr>
      </p:pic>
      <p:sp>
        <p:nvSpPr>
          <p:cNvPr id="5" name="Footer Placeholder 4"/>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53</a:t>
            </a:fld>
            <a:endParaRPr lang="en-US" dirty="0"/>
          </a:p>
        </p:txBody>
      </p:sp>
    </p:spTree>
    <p:extLst>
      <p:ext uri="{BB962C8B-B14F-4D97-AF65-F5344CB8AC3E}">
        <p14:creationId xmlns:p14="http://schemas.microsoft.com/office/powerpoint/2010/main" val="400924355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28848" y="1825624"/>
            <a:ext cx="9124951" cy="4670425"/>
          </a:xfrm>
        </p:spPr>
        <p:txBody>
          <a:bodyPr>
            <a:normAutofit lnSpcReduction="10000"/>
          </a:bodyPr>
          <a:lstStyle/>
          <a:p>
            <a:r>
              <a:rPr lang="en-US" dirty="0"/>
              <a:t>Archival and Offline Storage</a:t>
            </a:r>
          </a:p>
          <a:p>
            <a:pPr lvl="1"/>
            <a:r>
              <a:rPr lang="en-US" dirty="0"/>
              <a:t>Requires appropriate and suitable technical solutions be in place and that there are procedures in place to ensure that recovery can be done quickly and effectively</a:t>
            </a:r>
          </a:p>
          <a:p>
            <a:pPr lvl="1"/>
            <a:r>
              <a:rPr lang="en-US" dirty="0"/>
              <a:t>Backups and archives are two methods used to store information</a:t>
            </a:r>
          </a:p>
          <a:p>
            <a:pPr lvl="2"/>
            <a:r>
              <a:rPr lang="en-US" sz="2200" dirty="0"/>
              <a:t>May need to migrate to new media on a regular basis</a:t>
            </a:r>
          </a:p>
          <a:p>
            <a:pPr lvl="2"/>
            <a:r>
              <a:rPr lang="en-US" sz="2200" dirty="0"/>
              <a:t>Requires regular testing</a:t>
            </a:r>
          </a:p>
          <a:p>
            <a:r>
              <a:rPr lang="en-US" dirty="0"/>
              <a:t>Cloud Storage</a:t>
            </a:r>
          </a:p>
          <a:p>
            <a:pPr lvl="1"/>
            <a:r>
              <a:rPr lang="en-US" dirty="0"/>
              <a:t>A data storage model where the digital data is stored in logical pools</a:t>
            </a:r>
          </a:p>
          <a:p>
            <a:r>
              <a:rPr lang="en-US" dirty="0"/>
              <a:t>Virtual Storage</a:t>
            </a:r>
          </a:p>
          <a:p>
            <a:pPr lvl="1"/>
            <a:r>
              <a:rPr lang="en-US" dirty="0"/>
              <a:t>Is the pooling of physical storage from multiple network storage devices</a:t>
            </a:r>
          </a:p>
          <a:p>
            <a:pPr lvl="1"/>
            <a:endParaRPr lang="en-US" dirty="0"/>
          </a:p>
        </p:txBody>
      </p:sp>
      <p:sp>
        <p:nvSpPr>
          <p:cNvPr id="8" name="Title 1"/>
          <p:cNvSpPr>
            <a:spLocks noGrp="1"/>
          </p:cNvSpPr>
          <p:nvPr>
            <p:ph type="title"/>
          </p:nvPr>
        </p:nvSpPr>
        <p:spPr/>
        <p:txBody>
          <a:bodyPr>
            <a:noAutofit/>
          </a:bodyPr>
          <a:lstStyle/>
          <a:p>
            <a:r>
              <a:rPr lang="en-US" dirty="0"/>
              <a:t>Resource Protection - Media Management</a:t>
            </a:r>
          </a:p>
        </p:txBody>
      </p:sp>
      <p:sp>
        <p:nvSpPr>
          <p:cNvPr id="6" name="Footer Placeholder 5"/>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54</a:t>
            </a:fld>
            <a:endParaRPr lang="en-US" dirty="0"/>
          </a:p>
        </p:txBody>
      </p:sp>
    </p:spTree>
    <p:extLst>
      <p:ext uri="{BB962C8B-B14F-4D97-AF65-F5344CB8AC3E}">
        <p14:creationId xmlns:p14="http://schemas.microsoft.com/office/powerpoint/2010/main" val="416290668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dirty="0"/>
              <a:t>Encryption is recommended for all portable media and devices.  It can also be used for data that is static (stationary)</a:t>
            </a:r>
          </a:p>
          <a:p>
            <a:pPr marL="0" indent="0">
              <a:buNone/>
            </a:pPr>
            <a:endParaRPr lang="en-US" sz="1000" dirty="0"/>
          </a:p>
          <a:p>
            <a:r>
              <a:rPr lang="en-US" dirty="0"/>
              <a:t>Whole disk encryption</a:t>
            </a:r>
          </a:p>
          <a:p>
            <a:pPr lvl="1"/>
            <a:r>
              <a:rPr lang="en-US" dirty="0"/>
              <a:t>Recommended for mobile devices</a:t>
            </a:r>
          </a:p>
          <a:p>
            <a:pPr lvl="1"/>
            <a:r>
              <a:rPr lang="en-US" dirty="0"/>
              <a:t>Partial encryption may not protect temporary files or unallocated space from access</a:t>
            </a:r>
          </a:p>
          <a:p>
            <a:pPr marL="457200" lvl="1" indent="0">
              <a:buNone/>
            </a:pPr>
            <a:endParaRPr lang="en-US" sz="1000" dirty="0"/>
          </a:p>
          <a:p>
            <a:r>
              <a:rPr lang="en-US" dirty="0"/>
              <a:t>Personally Identifiable Information (PII)</a:t>
            </a:r>
          </a:p>
          <a:p>
            <a:pPr lvl="1"/>
            <a:r>
              <a:rPr lang="en-US" dirty="0"/>
              <a:t>Many breach laws contain exclusions for data that has been encrypted</a:t>
            </a:r>
          </a:p>
        </p:txBody>
      </p:sp>
      <p:sp>
        <p:nvSpPr>
          <p:cNvPr id="2" name="Title 1"/>
          <p:cNvSpPr>
            <a:spLocks noGrp="1"/>
          </p:cNvSpPr>
          <p:nvPr>
            <p:ph type="title"/>
          </p:nvPr>
        </p:nvSpPr>
        <p:spPr/>
        <p:txBody>
          <a:bodyPr/>
          <a:lstStyle/>
          <a:p>
            <a:r>
              <a:rPr lang="en-US" dirty="0"/>
              <a:t>Drive/Tape Encryption</a:t>
            </a:r>
          </a:p>
        </p:txBody>
      </p:sp>
      <p:sp>
        <p:nvSpPr>
          <p:cNvPr id="5" name="Footer Placeholder 4"/>
          <p:cNvSpPr>
            <a:spLocks noGrp="1"/>
          </p:cNvSpPr>
          <p:nvPr>
            <p:ph type="ftr" sz="quarter" idx="11"/>
          </p:nvPr>
        </p:nvSpPr>
        <p:spPr/>
        <p:txBody>
          <a:bodyPr/>
          <a:lstStyle/>
          <a:p>
            <a:r>
              <a:rPr lang="en-US" altLang="en-US" dirty="0"/>
              <a:t>Domain 7: Security Operations</a:t>
            </a:r>
          </a:p>
        </p:txBody>
      </p:sp>
      <p:sp>
        <p:nvSpPr>
          <p:cNvPr id="8" name="Slide Number Placeholder 7"/>
          <p:cNvSpPr>
            <a:spLocks noGrp="1"/>
          </p:cNvSpPr>
          <p:nvPr>
            <p:ph type="sldNum" sz="quarter" idx="12"/>
          </p:nvPr>
        </p:nvSpPr>
        <p:spPr/>
        <p:txBody>
          <a:bodyPr/>
          <a:lstStyle/>
          <a:p>
            <a:fld id="{03B1F02D-B6B4-4C75-AB3C-C12486DA92C2}" type="slidenum">
              <a:rPr lang="en-US" smtClean="0"/>
              <a:pPr/>
              <a:t>55</a:t>
            </a:fld>
            <a:endParaRPr lang="en-US" dirty="0"/>
          </a:p>
        </p:txBody>
      </p:sp>
    </p:spTree>
    <p:extLst>
      <p:ext uri="{BB962C8B-B14F-4D97-AF65-F5344CB8AC3E}">
        <p14:creationId xmlns:p14="http://schemas.microsoft.com/office/powerpoint/2010/main" val="217672965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28848" y="1825625"/>
            <a:ext cx="9124951" cy="4681192"/>
          </a:xfrm>
        </p:spPr>
        <p:txBody>
          <a:bodyPr>
            <a:normAutofit lnSpcReduction="10000"/>
          </a:bodyPr>
          <a:lstStyle/>
          <a:p>
            <a:r>
              <a:rPr lang="en-US" dirty="0"/>
              <a:t>Can be accomplished by encrypting the entire virtual machine file or encrypting the drive within the virtual machine.</a:t>
            </a:r>
          </a:p>
          <a:p>
            <a:endParaRPr lang="en-US" sz="1000" dirty="0"/>
          </a:p>
          <a:p>
            <a:r>
              <a:rPr lang="en-US" dirty="0"/>
              <a:t>Tools that work within the hypervisor for virtual encryption:  </a:t>
            </a:r>
            <a:r>
              <a:rPr lang="en-US" dirty="0" err="1"/>
              <a:t>Bitlocker</a:t>
            </a:r>
            <a:r>
              <a:rPr lang="en-US" dirty="0"/>
              <a:t>, </a:t>
            </a:r>
            <a:r>
              <a:rPr lang="en-US" dirty="0" err="1" smtClean="0"/>
              <a:t>Filevault</a:t>
            </a:r>
            <a:r>
              <a:rPr lang="en-US" dirty="0" smtClean="0"/>
              <a:t>, </a:t>
            </a:r>
            <a:r>
              <a:rPr lang="en-US" dirty="0" err="1" smtClean="0"/>
              <a:t>Boxcryptor</a:t>
            </a:r>
            <a:r>
              <a:rPr lang="en-US" dirty="0" smtClean="0"/>
              <a:t>, </a:t>
            </a:r>
            <a:r>
              <a:rPr lang="en-US" dirty="0"/>
              <a:t>and PGP Whole Disk Encryption.</a:t>
            </a:r>
          </a:p>
          <a:p>
            <a:endParaRPr lang="en-US" sz="1000" dirty="0"/>
          </a:p>
          <a:p>
            <a:r>
              <a:rPr lang="en-US" dirty="0"/>
              <a:t>TPMs can be used to hold the encryption key data, but to support agility and dynamic motion of virtual machines, it should not be the method to use for virtual machines.  The use of virtual TPMs have closed this gap.</a:t>
            </a:r>
          </a:p>
        </p:txBody>
      </p:sp>
      <p:sp>
        <p:nvSpPr>
          <p:cNvPr id="3" name="Title 2"/>
          <p:cNvSpPr>
            <a:spLocks noGrp="1"/>
          </p:cNvSpPr>
          <p:nvPr>
            <p:ph type="title"/>
          </p:nvPr>
        </p:nvSpPr>
        <p:spPr/>
        <p:txBody>
          <a:bodyPr/>
          <a:lstStyle/>
          <a:p>
            <a:r>
              <a:rPr lang="en-US" dirty="0"/>
              <a:t>Virtual Disk Encryption</a:t>
            </a:r>
          </a:p>
        </p:txBody>
      </p:sp>
      <p:sp>
        <p:nvSpPr>
          <p:cNvPr id="5" name="Footer Placeholder 4"/>
          <p:cNvSpPr>
            <a:spLocks noGrp="1"/>
          </p:cNvSpPr>
          <p:nvPr>
            <p:ph type="ftr" sz="quarter" idx="11"/>
          </p:nvPr>
        </p:nvSpPr>
        <p:spPr/>
        <p:txBody>
          <a:bodyPr/>
          <a:lstStyle/>
          <a:p>
            <a:r>
              <a:rPr lang="en-US" altLang="en-US" dirty="0"/>
              <a:t>Domain 7: Security Operations</a:t>
            </a:r>
          </a:p>
        </p:txBody>
      </p:sp>
      <p:sp>
        <p:nvSpPr>
          <p:cNvPr id="6" name="Slide Number Placeholder 5"/>
          <p:cNvSpPr>
            <a:spLocks noGrp="1"/>
          </p:cNvSpPr>
          <p:nvPr>
            <p:ph type="sldNum" sz="quarter" idx="12"/>
          </p:nvPr>
        </p:nvSpPr>
        <p:spPr/>
        <p:txBody>
          <a:bodyPr/>
          <a:lstStyle/>
          <a:p>
            <a:fld id="{03B1F02D-B6B4-4C75-AB3C-C12486DA92C2}" type="slidenum">
              <a:rPr lang="en-US" smtClean="0"/>
              <a:pPr/>
              <a:t>56</a:t>
            </a:fld>
            <a:endParaRPr lang="en-US" dirty="0"/>
          </a:p>
        </p:txBody>
      </p:sp>
    </p:spTree>
    <p:extLst>
      <p:ext uri="{BB962C8B-B14F-4D97-AF65-F5344CB8AC3E}">
        <p14:creationId xmlns:p14="http://schemas.microsoft.com/office/powerpoint/2010/main" val="155371349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3074" name="Content Placeholder 2"/>
          <p:cNvSpPr>
            <a:spLocks noGrp="1"/>
          </p:cNvSpPr>
          <p:nvPr>
            <p:ph idx="1"/>
          </p:nvPr>
        </p:nvSpPr>
        <p:spPr/>
        <p:txBody>
          <a:bodyPr>
            <a:normAutofit fontScale="92500" lnSpcReduction="20000"/>
          </a:bodyPr>
          <a:lstStyle/>
          <a:p>
            <a:pPr defTabSz="873161">
              <a:spcBef>
                <a:spcPts val="0"/>
              </a:spcBef>
              <a:buSzPct val="70000"/>
              <a:defRPr/>
            </a:pPr>
            <a:r>
              <a:rPr lang="en-US" sz="3000" dirty="0">
                <a:cs typeface="Arial" charset="0"/>
              </a:rPr>
              <a:t>Principles of Problem Management:  </a:t>
            </a:r>
          </a:p>
          <a:p>
            <a:pPr lvl="1" defTabSz="873161">
              <a:spcBef>
                <a:spcPts val="0"/>
              </a:spcBef>
              <a:buSzPct val="70000"/>
              <a:defRPr/>
            </a:pPr>
            <a:r>
              <a:rPr lang="en-US" sz="2600" dirty="0">
                <a:cs typeface="Arial" charset="0"/>
              </a:rPr>
              <a:t>Prevent problems and resulting incidents from occurring</a:t>
            </a:r>
          </a:p>
          <a:p>
            <a:pPr lvl="1" defTabSz="873161">
              <a:spcBef>
                <a:spcPts val="0"/>
              </a:spcBef>
              <a:buSzPct val="70000"/>
              <a:defRPr/>
            </a:pPr>
            <a:r>
              <a:rPr lang="en-US" sz="2600" dirty="0">
                <a:cs typeface="Arial" charset="0"/>
              </a:rPr>
              <a:t>Eliminate reoccurring incidents</a:t>
            </a:r>
          </a:p>
          <a:p>
            <a:pPr lvl="1" defTabSz="873161">
              <a:spcBef>
                <a:spcPts val="0"/>
              </a:spcBef>
              <a:buSzPct val="70000"/>
              <a:defRPr/>
            </a:pPr>
            <a:r>
              <a:rPr lang="en-US" sz="2600" dirty="0">
                <a:cs typeface="Arial" charset="0"/>
              </a:rPr>
              <a:t>Minimize impact of incidents</a:t>
            </a:r>
          </a:p>
          <a:p>
            <a:pPr lvl="1" defTabSz="873161">
              <a:spcBef>
                <a:spcPts val="0"/>
              </a:spcBef>
              <a:buSzPct val="70000"/>
              <a:defRPr/>
            </a:pPr>
            <a:endParaRPr lang="en-US" sz="3000" dirty="0">
              <a:cs typeface="Arial" charset="0"/>
            </a:endParaRPr>
          </a:p>
          <a:p>
            <a:pPr>
              <a:spcBef>
                <a:spcPts val="0"/>
              </a:spcBef>
              <a:buSzPct val="70000"/>
            </a:pPr>
            <a:r>
              <a:rPr lang="en-US" sz="3000" dirty="0">
                <a:cs typeface="Arial" charset="0"/>
              </a:rPr>
              <a:t>Conflicts between problem management and incident management:</a:t>
            </a:r>
          </a:p>
          <a:p>
            <a:pPr lvl="1">
              <a:spcBef>
                <a:spcPts val="0"/>
              </a:spcBef>
              <a:buSzPct val="70000"/>
            </a:pPr>
            <a:r>
              <a:rPr lang="en-US" sz="2600" dirty="0">
                <a:cs typeface="Arial" charset="0"/>
              </a:rPr>
              <a:t>Incident management is concerned with restoring service as quickly as possible</a:t>
            </a:r>
          </a:p>
          <a:p>
            <a:pPr lvl="1">
              <a:spcBef>
                <a:spcPts val="0"/>
              </a:spcBef>
              <a:buSzPct val="70000"/>
            </a:pPr>
            <a:r>
              <a:rPr lang="en-US" sz="2600" dirty="0">
                <a:cs typeface="Arial" charset="0"/>
              </a:rPr>
              <a:t>Problem management is concerned with determining and eliminating the cause</a:t>
            </a:r>
          </a:p>
          <a:p>
            <a:pPr lvl="1">
              <a:spcBef>
                <a:spcPts val="0"/>
              </a:spcBef>
              <a:buSzPct val="70000"/>
            </a:pPr>
            <a:endParaRPr lang="en-US" sz="3000" dirty="0">
              <a:cs typeface="Arial" charset="0"/>
            </a:endParaRPr>
          </a:p>
          <a:p>
            <a:pPr>
              <a:spcBef>
                <a:spcPts val="0"/>
              </a:spcBef>
              <a:buSzPct val="70000"/>
            </a:pPr>
            <a:r>
              <a:rPr lang="en-US" sz="3000" dirty="0">
                <a:cs typeface="Arial" charset="0"/>
              </a:rPr>
              <a:t>Critical Success Factors (CSF)</a:t>
            </a:r>
          </a:p>
          <a:p>
            <a:pPr lvl="1">
              <a:spcBef>
                <a:spcPts val="0"/>
              </a:spcBef>
              <a:buSzPct val="70000"/>
            </a:pPr>
            <a:r>
              <a:rPr lang="en-US" sz="2600" dirty="0">
                <a:cs typeface="Arial" charset="0"/>
              </a:rPr>
              <a:t>Avoid repeat incidents</a:t>
            </a:r>
          </a:p>
          <a:p>
            <a:pPr lvl="1">
              <a:spcBef>
                <a:spcPts val="0"/>
              </a:spcBef>
              <a:buSzPct val="70000"/>
            </a:pPr>
            <a:r>
              <a:rPr lang="en-US" sz="2600" dirty="0">
                <a:cs typeface="Arial" charset="0"/>
              </a:rPr>
              <a:t>Minimize impact</a:t>
            </a:r>
          </a:p>
          <a:p>
            <a:pPr lvl="1">
              <a:spcBef>
                <a:spcPts val="0"/>
              </a:spcBef>
              <a:buClr>
                <a:srgbClr val="FF9900"/>
              </a:buClr>
              <a:buSzPct val="70000"/>
            </a:pPr>
            <a:endParaRPr lang="en-US" sz="1800" dirty="0">
              <a:cs typeface="Arial" charset="0"/>
            </a:endParaRPr>
          </a:p>
          <a:p>
            <a:pPr lvl="1" defTabSz="873161">
              <a:spcBef>
                <a:spcPts val="0"/>
              </a:spcBef>
              <a:buClr>
                <a:srgbClr val="FF9900"/>
              </a:buClr>
              <a:buSzPct val="70000"/>
              <a:defRPr/>
            </a:pPr>
            <a:endParaRPr lang="en-US" sz="1800" dirty="0">
              <a:cs typeface="Arial" charset="0"/>
            </a:endParaRPr>
          </a:p>
        </p:txBody>
      </p:sp>
      <p:sp>
        <p:nvSpPr>
          <p:cNvPr id="20482" name="Title 1"/>
          <p:cNvSpPr>
            <a:spLocks noGrp="1"/>
          </p:cNvSpPr>
          <p:nvPr>
            <p:ph type="title"/>
          </p:nvPr>
        </p:nvSpPr>
        <p:spPr/>
        <p:txBody>
          <a:bodyPr>
            <a:noAutofit/>
          </a:bodyPr>
          <a:lstStyle/>
          <a:p>
            <a:pPr>
              <a:defRPr/>
            </a:pPr>
            <a:r>
              <a:rPr lang="en-US" dirty="0"/>
              <a:t>Resource Protection - Problem Management</a:t>
            </a:r>
          </a:p>
        </p:txBody>
      </p:sp>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57</a:t>
            </a:fld>
            <a:endParaRPr lang="en-US" dirty="0"/>
          </a:p>
        </p:txBody>
      </p:sp>
    </p:spTree>
    <p:extLst>
      <p:ext uri="{BB962C8B-B14F-4D97-AF65-F5344CB8AC3E}">
        <p14:creationId xmlns:p14="http://schemas.microsoft.com/office/powerpoint/2010/main" val="1374392385"/>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Guard against Unauthorized disclosure</a:t>
            </a:r>
          </a:p>
          <a:p>
            <a:endParaRPr lang="en-US" dirty="0"/>
          </a:p>
          <a:p>
            <a:r>
              <a:rPr lang="en-US" dirty="0"/>
              <a:t>Prevent destruction, interruption, and theft</a:t>
            </a:r>
          </a:p>
          <a:p>
            <a:endParaRPr lang="en-US" dirty="0"/>
          </a:p>
          <a:p>
            <a:r>
              <a:rPr lang="en-US" dirty="0"/>
              <a:t>Prevent corruption and improper modification</a:t>
            </a:r>
          </a:p>
          <a:p>
            <a:endParaRPr lang="en-US" dirty="0"/>
          </a:p>
          <a:p>
            <a:endParaRPr lang="en-US" dirty="0"/>
          </a:p>
          <a:p>
            <a:endParaRPr lang="en-US" dirty="0"/>
          </a:p>
        </p:txBody>
      </p:sp>
      <p:sp>
        <p:nvSpPr>
          <p:cNvPr id="3" name="Title 2"/>
          <p:cNvSpPr>
            <a:spLocks noGrp="1"/>
          </p:cNvSpPr>
          <p:nvPr>
            <p:ph type="title"/>
          </p:nvPr>
        </p:nvSpPr>
        <p:spPr/>
        <p:txBody>
          <a:bodyPr/>
          <a:lstStyle/>
          <a:p>
            <a:r>
              <a:rPr lang="en-US" dirty="0"/>
              <a:t>Preventative Measures Against Attack</a:t>
            </a:r>
          </a:p>
        </p:txBody>
      </p:sp>
      <p:sp>
        <p:nvSpPr>
          <p:cNvPr id="8" name="Footer Placeholder 7"/>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58</a:t>
            </a:fld>
            <a:endParaRPr lang="en-US" dirty="0"/>
          </a:p>
        </p:txBody>
      </p:sp>
    </p:spTree>
    <p:extLst>
      <p:ext uri="{BB962C8B-B14F-4D97-AF65-F5344CB8AC3E}">
        <p14:creationId xmlns:p14="http://schemas.microsoft.com/office/powerpoint/2010/main" val="251562752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pPr>
            <a:r>
              <a:rPr lang="en-US" sz="2600" dirty="0" smtClean="0"/>
              <a:t>7.6  Conduct </a:t>
            </a:r>
            <a:r>
              <a:rPr lang="en-US" sz="2600" dirty="0"/>
              <a:t>incident </a:t>
            </a:r>
            <a:r>
              <a:rPr lang="en-US" sz="2600" dirty="0" smtClean="0"/>
              <a:t>management</a:t>
            </a:r>
          </a:p>
          <a:p>
            <a:pPr lvl="1"/>
            <a:r>
              <a:rPr lang="en-US" sz="2000" dirty="0" smtClean="0"/>
              <a:t>Detection</a:t>
            </a:r>
            <a:endParaRPr lang="en-US" sz="2000" dirty="0"/>
          </a:p>
          <a:p>
            <a:pPr lvl="1"/>
            <a:r>
              <a:rPr lang="en-US" sz="2000" dirty="0" smtClean="0"/>
              <a:t>Response</a:t>
            </a:r>
            <a:endParaRPr lang="en-US" sz="2000" dirty="0"/>
          </a:p>
          <a:p>
            <a:pPr lvl="1"/>
            <a:r>
              <a:rPr lang="en-US" sz="2000" dirty="0" smtClean="0"/>
              <a:t>Mitigation</a:t>
            </a:r>
            <a:endParaRPr lang="en-US" sz="2000" dirty="0"/>
          </a:p>
          <a:p>
            <a:pPr lvl="1"/>
            <a:r>
              <a:rPr lang="en-US" sz="2000" dirty="0" smtClean="0"/>
              <a:t>Reporting</a:t>
            </a:r>
            <a:endParaRPr lang="en-US" sz="2000" dirty="0"/>
          </a:p>
          <a:p>
            <a:pPr lvl="1"/>
            <a:r>
              <a:rPr lang="en-US" sz="2000" dirty="0" smtClean="0"/>
              <a:t>Recovery</a:t>
            </a:r>
            <a:endParaRPr lang="en-US" sz="2000" dirty="0"/>
          </a:p>
          <a:p>
            <a:pPr lvl="1"/>
            <a:r>
              <a:rPr lang="en-US" sz="2000" dirty="0" smtClean="0"/>
              <a:t>Remediation</a:t>
            </a:r>
            <a:endParaRPr lang="en-US" sz="2000" dirty="0"/>
          </a:p>
          <a:p>
            <a:pPr lvl="1"/>
            <a:r>
              <a:rPr lang="en-US" sz="2000" dirty="0" smtClean="0"/>
              <a:t>Lessons learned</a:t>
            </a:r>
            <a:endParaRPr lang="en-US" sz="2200" dirty="0"/>
          </a:p>
        </p:txBody>
      </p:sp>
      <p:sp>
        <p:nvSpPr>
          <p:cNvPr id="5" name="Slide Number Placeholder 3"/>
          <p:cNvSpPr>
            <a:spLocks noGrp="1"/>
          </p:cNvSpPr>
          <p:nvPr>
            <p:ph type="sldNum" sz="quarter" idx="12"/>
          </p:nvPr>
        </p:nvSpPr>
        <p:spPr/>
        <p:txBody>
          <a:bodyPr/>
          <a:lstStyle/>
          <a:p>
            <a:pPr>
              <a:defRPr/>
            </a:pPr>
            <a:r>
              <a:rPr lang="en-US" dirty="0"/>
              <a:t>2</a:t>
            </a:r>
          </a:p>
        </p:txBody>
      </p:sp>
      <p:sp>
        <p:nvSpPr>
          <p:cNvPr id="3" name="Title 2"/>
          <p:cNvSpPr>
            <a:spLocks noGrp="1"/>
          </p:cNvSpPr>
          <p:nvPr>
            <p:ph type="title"/>
          </p:nvPr>
        </p:nvSpPr>
        <p:spPr>
          <a:solidFill>
            <a:srgbClr val="0070C0"/>
          </a:solidFill>
        </p:spPr>
        <p:txBody>
          <a:bodyPr/>
          <a:lstStyle/>
          <a:p>
            <a:r>
              <a:rPr lang="en-US" dirty="0"/>
              <a:t>Domain </a:t>
            </a:r>
            <a:r>
              <a:rPr lang="en-US" dirty="0" smtClean="0"/>
              <a:t>Objectives  7.6</a:t>
            </a:r>
            <a:endParaRPr lang="en-US" dirty="0"/>
          </a:p>
        </p:txBody>
      </p:sp>
      <p:sp>
        <p:nvSpPr>
          <p:cNvPr id="8" name="Footer Placeholder 7"/>
          <p:cNvSpPr>
            <a:spLocks noGrp="1"/>
          </p:cNvSpPr>
          <p:nvPr>
            <p:ph type="ftr" sz="quarter" idx="11"/>
          </p:nvPr>
        </p:nvSpPr>
        <p:spPr/>
        <p:txBody>
          <a:bodyPr/>
          <a:lstStyle/>
          <a:p>
            <a:r>
              <a:rPr lang="en-US" altLang="en-US" dirty="0"/>
              <a:t>Domain 7: Security Operations</a:t>
            </a:r>
          </a:p>
        </p:txBody>
      </p:sp>
    </p:spTree>
    <p:extLst>
      <p:ext uri="{BB962C8B-B14F-4D97-AF65-F5344CB8AC3E}">
        <p14:creationId xmlns:p14="http://schemas.microsoft.com/office/powerpoint/2010/main" val="343969856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Corporate incident handling and response policy</a:t>
            </a:r>
          </a:p>
          <a:p>
            <a:pPr lvl="1"/>
            <a:r>
              <a:rPr lang="en-US" dirty="0"/>
              <a:t>Articulated procedures and guidelines that consider legal requirements</a:t>
            </a:r>
          </a:p>
          <a:p>
            <a:pPr lvl="1"/>
            <a:r>
              <a:rPr lang="en-US" dirty="0"/>
              <a:t>Management and handling of evidence</a:t>
            </a:r>
          </a:p>
          <a:p>
            <a:pPr marL="457200" lvl="1" indent="0">
              <a:buNone/>
            </a:pPr>
            <a:endParaRPr lang="en-US" dirty="0"/>
          </a:p>
          <a:p>
            <a:r>
              <a:rPr lang="en-US" dirty="0"/>
              <a:t>Staff can be virtual (additional duty) or permanent</a:t>
            </a:r>
          </a:p>
          <a:p>
            <a:pPr marL="0" indent="0">
              <a:buNone/>
            </a:pPr>
            <a:endParaRPr lang="en-US" dirty="0"/>
          </a:p>
          <a:p>
            <a:r>
              <a:rPr lang="en-US" dirty="0"/>
              <a:t>Core areas to represent on response team</a:t>
            </a:r>
          </a:p>
          <a:p>
            <a:pPr lvl="1"/>
            <a:r>
              <a:rPr lang="en-US" dirty="0"/>
              <a:t>Legal, human resources, communications, executive management, physical security, internal audit, IS security and IT</a:t>
            </a:r>
          </a:p>
          <a:p>
            <a:pPr lvl="1"/>
            <a:r>
              <a:rPr lang="en-US" dirty="0"/>
              <a:t>Business units and various system administrators</a:t>
            </a:r>
          </a:p>
          <a:p>
            <a:endParaRPr lang="en-US" dirty="0"/>
          </a:p>
          <a:p>
            <a:pPr lvl="1"/>
            <a:endParaRPr lang="en-US" dirty="0"/>
          </a:p>
        </p:txBody>
      </p:sp>
      <p:sp>
        <p:nvSpPr>
          <p:cNvPr id="3" name="Title 2"/>
          <p:cNvSpPr>
            <a:spLocks noGrp="1"/>
          </p:cNvSpPr>
          <p:nvPr>
            <p:ph type="title"/>
          </p:nvPr>
        </p:nvSpPr>
        <p:spPr/>
        <p:txBody>
          <a:bodyPr/>
          <a:lstStyle/>
          <a:p>
            <a:r>
              <a:rPr lang="en-US" dirty="0"/>
              <a:t>Investigations – Policies, Roles and Responsibilities</a:t>
            </a:r>
          </a:p>
        </p:txBody>
      </p:sp>
      <p:sp>
        <p:nvSpPr>
          <p:cNvPr id="8" name="Footer Placeholder 7"/>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60</a:t>
            </a:fld>
            <a:endParaRPr lang="en-US" dirty="0"/>
          </a:p>
        </p:txBody>
      </p:sp>
    </p:spTree>
    <p:extLst>
      <p:ext uri="{BB962C8B-B14F-4D97-AF65-F5344CB8AC3E}">
        <p14:creationId xmlns:p14="http://schemas.microsoft.com/office/powerpoint/2010/main" val="316926279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3090" name="Rectangle 3"/>
          <p:cNvSpPr>
            <a:spLocks noGrp="1" noChangeArrowheads="1"/>
          </p:cNvSpPr>
          <p:nvPr>
            <p:ph idx="1"/>
          </p:nvPr>
        </p:nvSpPr>
        <p:spPr/>
        <p:txBody>
          <a:bodyPr>
            <a:normAutofit fontScale="70000" lnSpcReduction="20000"/>
          </a:bodyPr>
          <a:lstStyle/>
          <a:p>
            <a:r>
              <a:rPr lang="en-US" dirty="0"/>
              <a:t>Develop a response capability</a:t>
            </a:r>
          </a:p>
          <a:p>
            <a:pPr marL="0" indent="0">
              <a:buNone/>
            </a:pPr>
            <a:endParaRPr lang="en-US" dirty="0"/>
          </a:p>
          <a:p>
            <a:r>
              <a:rPr lang="en-US" dirty="0"/>
              <a:t>Incident Handling and Response</a:t>
            </a:r>
          </a:p>
          <a:p>
            <a:pPr lvl="1"/>
            <a:r>
              <a:rPr lang="en-US" dirty="0"/>
              <a:t>Triage Phase (detect, identify, notify</a:t>
            </a:r>
            <a:r>
              <a:rPr lang="en-US" dirty="0" smtClean="0"/>
              <a:t>)</a:t>
            </a:r>
          </a:p>
          <a:p>
            <a:pPr lvl="2"/>
            <a:r>
              <a:rPr lang="en-US" dirty="0" smtClean="0"/>
              <a:t>Identify false positives</a:t>
            </a:r>
            <a:endParaRPr lang="en-US" dirty="0"/>
          </a:p>
          <a:p>
            <a:pPr lvl="1"/>
            <a:r>
              <a:rPr lang="en-US" dirty="0"/>
              <a:t>Investigative Phase (collect relevant data)</a:t>
            </a:r>
          </a:p>
          <a:p>
            <a:pPr lvl="1"/>
            <a:r>
              <a:rPr lang="en-US" dirty="0"/>
              <a:t>Containment Phase</a:t>
            </a:r>
          </a:p>
          <a:p>
            <a:pPr lvl="1"/>
            <a:r>
              <a:rPr lang="en-US" dirty="0"/>
              <a:t>Analysis and Tracking </a:t>
            </a:r>
            <a:r>
              <a:rPr lang="en-US" dirty="0" smtClean="0"/>
              <a:t>Phase</a:t>
            </a:r>
          </a:p>
          <a:p>
            <a:pPr lvl="2"/>
            <a:r>
              <a:rPr lang="en-US" dirty="0" smtClean="0"/>
              <a:t>Verify containment coverage</a:t>
            </a:r>
          </a:p>
          <a:p>
            <a:pPr lvl="1"/>
            <a:r>
              <a:rPr lang="en-US" dirty="0" smtClean="0"/>
              <a:t>Root </a:t>
            </a:r>
            <a:r>
              <a:rPr lang="en-US" dirty="0"/>
              <a:t>Cause Analysis</a:t>
            </a:r>
          </a:p>
          <a:p>
            <a:pPr marL="457200" lvl="1" indent="0">
              <a:buNone/>
            </a:pPr>
            <a:endParaRPr lang="en-US" dirty="0"/>
          </a:p>
          <a:p>
            <a:r>
              <a:rPr lang="en-US" dirty="0"/>
              <a:t>Recovery Phase</a:t>
            </a:r>
          </a:p>
          <a:p>
            <a:pPr lvl="1"/>
            <a:r>
              <a:rPr lang="en-US" dirty="0"/>
              <a:t>Recovery, repair and prevention</a:t>
            </a:r>
          </a:p>
          <a:p>
            <a:pPr marL="457200" lvl="1" indent="0">
              <a:buNone/>
            </a:pPr>
            <a:endParaRPr lang="en-US" dirty="0"/>
          </a:p>
          <a:p>
            <a:r>
              <a:rPr lang="en-US" dirty="0"/>
              <a:t>Debriefing/Feedback</a:t>
            </a:r>
          </a:p>
        </p:txBody>
      </p:sp>
      <p:sp>
        <p:nvSpPr>
          <p:cNvPr id="12290" name="Rectangle 2"/>
          <p:cNvSpPr>
            <a:spLocks noGrp="1" noChangeArrowheads="1"/>
          </p:cNvSpPr>
          <p:nvPr>
            <p:ph type="title"/>
          </p:nvPr>
        </p:nvSpPr>
        <p:spPr/>
        <p:txBody>
          <a:bodyPr/>
          <a:lstStyle/>
          <a:p>
            <a:r>
              <a:rPr lang="en-US" dirty="0"/>
              <a:t>Investigations – Incident Response</a:t>
            </a:r>
          </a:p>
        </p:txBody>
      </p:sp>
      <p:pic>
        <p:nvPicPr>
          <p:cNvPr id="6" name="Picture 5" descr="Article%20image_John%20Kain.jpg"/>
          <p:cNvPicPr>
            <a:picLocks noChangeAspect="1"/>
          </p:cNvPicPr>
          <p:nvPr/>
        </p:nvPicPr>
        <p:blipFill>
          <a:blip r:embed="rId3" cstate="print"/>
          <a:stretch>
            <a:fillRect/>
          </a:stretch>
        </p:blipFill>
        <p:spPr>
          <a:xfrm>
            <a:off x="7629940" y="3777502"/>
            <a:ext cx="2757487" cy="2147255"/>
          </a:xfrm>
          <a:prstGeom prst="rect">
            <a:avLst/>
          </a:prstGeom>
        </p:spPr>
      </p:pic>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61</a:t>
            </a:fld>
            <a:endParaRPr lang="en-US" dirty="0"/>
          </a:p>
        </p:txBody>
      </p:sp>
    </p:spTree>
    <p:extLst>
      <p:ext uri="{BB962C8B-B14F-4D97-AF65-F5344CB8AC3E}">
        <p14:creationId xmlns:p14="http://schemas.microsoft.com/office/powerpoint/2010/main" val="222272894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228182" y="387847"/>
            <a:ext cx="9124949" cy="1325563"/>
          </a:xfrm>
        </p:spPr>
        <p:txBody>
          <a:bodyPr/>
          <a:lstStyle/>
          <a:p>
            <a:r>
              <a:rPr lang="en-US" dirty="0"/>
              <a:t>NIST Incident Handling Guide</a:t>
            </a:r>
          </a:p>
        </p:txBody>
      </p:sp>
      <p:sp>
        <p:nvSpPr>
          <p:cNvPr id="1753090" name="Rectangle 3"/>
          <p:cNvSpPr>
            <a:spLocks noGrp="1" noChangeArrowheads="1"/>
          </p:cNvSpPr>
          <p:nvPr>
            <p:ph sz="half" idx="1"/>
          </p:nvPr>
        </p:nvSpPr>
        <p:spPr/>
        <p:txBody>
          <a:bodyPr>
            <a:normAutofit fontScale="92500" lnSpcReduction="20000"/>
          </a:bodyPr>
          <a:lstStyle/>
          <a:p>
            <a:r>
              <a:rPr lang="en-US" dirty="0" smtClean="0"/>
              <a:t>NIST Incident </a:t>
            </a:r>
            <a:r>
              <a:rPr lang="en-US" dirty="0"/>
              <a:t>Response steps:</a:t>
            </a:r>
          </a:p>
          <a:p>
            <a:pPr lvl="1"/>
            <a:r>
              <a:rPr lang="en-US" dirty="0"/>
              <a:t>Preparation</a:t>
            </a:r>
          </a:p>
          <a:p>
            <a:pPr lvl="1"/>
            <a:r>
              <a:rPr lang="en-US" dirty="0"/>
              <a:t>Detection and Analysis</a:t>
            </a:r>
          </a:p>
          <a:p>
            <a:pPr lvl="1"/>
            <a:r>
              <a:rPr lang="en-US" dirty="0"/>
              <a:t>Containment, Eradication, and Recovery</a:t>
            </a:r>
          </a:p>
          <a:p>
            <a:pPr lvl="1"/>
            <a:r>
              <a:rPr lang="en-US" dirty="0"/>
              <a:t>Post Incident Activity</a:t>
            </a:r>
          </a:p>
          <a:p>
            <a:pPr marL="457200" lvl="1" indent="0">
              <a:buNone/>
            </a:pPr>
            <a:endParaRPr lang="en-US" dirty="0"/>
          </a:p>
          <a:p>
            <a:r>
              <a:rPr lang="en-US" dirty="0"/>
              <a:t>Standard Six Step Model</a:t>
            </a:r>
          </a:p>
          <a:p>
            <a:pPr lvl="1"/>
            <a:r>
              <a:rPr lang="en-US" dirty="0"/>
              <a:t>Preparation</a:t>
            </a:r>
          </a:p>
          <a:p>
            <a:pPr lvl="1"/>
            <a:r>
              <a:rPr lang="en-US" dirty="0"/>
              <a:t>Detection and Analysis</a:t>
            </a:r>
          </a:p>
          <a:p>
            <a:pPr lvl="1"/>
            <a:r>
              <a:rPr lang="en-US" dirty="0"/>
              <a:t>Containment</a:t>
            </a:r>
          </a:p>
          <a:p>
            <a:pPr lvl="1"/>
            <a:r>
              <a:rPr lang="en-US" dirty="0"/>
              <a:t>Eradication</a:t>
            </a:r>
          </a:p>
          <a:p>
            <a:pPr lvl="1"/>
            <a:r>
              <a:rPr lang="en-US" dirty="0"/>
              <a:t>Recovery</a:t>
            </a:r>
          </a:p>
          <a:p>
            <a:pPr lvl="1"/>
            <a:r>
              <a:rPr lang="en-US" dirty="0"/>
              <a:t>Lessons Learned</a:t>
            </a:r>
          </a:p>
        </p:txBody>
      </p:sp>
      <p:sp>
        <p:nvSpPr>
          <p:cNvPr id="2" name="Content Placeholder 1"/>
          <p:cNvSpPr>
            <a:spLocks noGrp="1"/>
          </p:cNvSpPr>
          <p:nvPr>
            <p:ph sz="half" idx="2"/>
          </p:nvPr>
        </p:nvSpPr>
        <p:spPr/>
        <p:txBody>
          <a:bodyPr>
            <a:normAutofit fontScale="92500" lnSpcReduction="20000"/>
          </a:bodyPr>
          <a:lstStyle/>
          <a:p>
            <a:pPr marL="0" indent="0">
              <a:buNone/>
            </a:pPr>
            <a:r>
              <a:rPr lang="en-US" dirty="0" smtClean="0"/>
              <a:t>CISSP Breakdown</a:t>
            </a:r>
          </a:p>
          <a:p>
            <a:r>
              <a:rPr lang="en-US" dirty="0" smtClean="0"/>
              <a:t>Preparation</a:t>
            </a:r>
            <a:endParaRPr lang="en-US" dirty="0"/>
          </a:p>
          <a:p>
            <a:r>
              <a:rPr lang="en-US" dirty="0"/>
              <a:t>Detection</a:t>
            </a:r>
          </a:p>
          <a:p>
            <a:r>
              <a:rPr lang="en-US" dirty="0"/>
              <a:t>Response</a:t>
            </a:r>
          </a:p>
          <a:p>
            <a:r>
              <a:rPr lang="en-US" dirty="0"/>
              <a:t>Mitigation</a:t>
            </a:r>
          </a:p>
          <a:p>
            <a:r>
              <a:rPr lang="en-US" dirty="0"/>
              <a:t>Reporting</a:t>
            </a:r>
          </a:p>
          <a:p>
            <a:r>
              <a:rPr lang="en-US" dirty="0"/>
              <a:t>Recovery</a:t>
            </a:r>
          </a:p>
          <a:p>
            <a:r>
              <a:rPr lang="en-US" dirty="0"/>
              <a:t>Remediation</a:t>
            </a:r>
          </a:p>
          <a:p>
            <a:r>
              <a:rPr lang="en-US" dirty="0"/>
              <a:t>Lessons Learned</a:t>
            </a:r>
          </a:p>
          <a:p>
            <a:endParaRPr lang="en-US" dirty="0"/>
          </a:p>
        </p:txBody>
      </p:sp>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62</a:t>
            </a:fld>
            <a:endParaRPr lang="en-US" dirty="0"/>
          </a:p>
        </p:txBody>
      </p:sp>
    </p:spTree>
    <p:extLst>
      <p:ext uri="{BB962C8B-B14F-4D97-AF65-F5344CB8AC3E}">
        <p14:creationId xmlns:p14="http://schemas.microsoft.com/office/powerpoint/2010/main" val="177793971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Public/private/hybrid environments rely heavily on outsourced or third party services.  They need to be included in your incident management program</a:t>
            </a:r>
          </a:p>
          <a:p>
            <a:r>
              <a:rPr lang="en-US" dirty="0" smtClean="0"/>
              <a:t>Pre-incident</a:t>
            </a:r>
          </a:p>
          <a:p>
            <a:pPr lvl="1"/>
            <a:r>
              <a:rPr lang="en-US" dirty="0" smtClean="0"/>
              <a:t>Prediction (is the 3</a:t>
            </a:r>
            <a:r>
              <a:rPr lang="en-US" baseline="30000" dirty="0" smtClean="0"/>
              <a:t>rd</a:t>
            </a:r>
            <a:r>
              <a:rPr lang="en-US" dirty="0" smtClean="0"/>
              <a:t> party cooperating and meshing with your plan)</a:t>
            </a:r>
          </a:p>
          <a:p>
            <a:pPr lvl="1"/>
            <a:r>
              <a:rPr lang="en-US" dirty="0" smtClean="0"/>
              <a:t>Detection (Does the 3</a:t>
            </a:r>
            <a:r>
              <a:rPr lang="en-US" baseline="30000" dirty="0" smtClean="0"/>
              <a:t>rd</a:t>
            </a:r>
            <a:r>
              <a:rPr lang="en-US" dirty="0" smtClean="0"/>
              <a:t> party warn/take action/minimize probability/impact of an incident)</a:t>
            </a:r>
          </a:p>
          <a:p>
            <a:r>
              <a:rPr lang="en-US" dirty="0" smtClean="0"/>
              <a:t>During the incident</a:t>
            </a:r>
          </a:p>
          <a:p>
            <a:pPr lvl="1"/>
            <a:r>
              <a:rPr lang="en-US" dirty="0" smtClean="0"/>
              <a:t>Response (verify contracts/SLAs are meeting agreed upon expectations)</a:t>
            </a:r>
          </a:p>
          <a:p>
            <a:r>
              <a:rPr lang="en-US" dirty="0" smtClean="0"/>
              <a:t>Post-incident</a:t>
            </a:r>
          </a:p>
          <a:p>
            <a:pPr lvl="1"/>
            <a:r>
              <a:rPr lang="en-US" dirty="0" smtClean="0"/>
              <a:t>Recovery and reporting (are recovery times in sync)</a:t>
            </a:r>
          </a:p>
          <a:p>
            <a:pPr lvl="1"/>
            <a:r>
              <a:rPr lang="en-US" dirty="0" smtClean="0"/>
              <a:t>After action (coordinate  incident cause and prevention)</a:t>
            </a:r>
            <a:endParaRPr lang="en-US" dirty="0"/>
          </a:p>
        </p:txBody>
      </p:sp>
      <p:sp>
        <p:nvSpPr>
          <p:cNvPr id="3" name="Footer Placeholder 2"/>
          <p:cNvSpPr>
            <a:spLocks noGrp="1"/>
          </p:cNvSpPr>
          <p:nvPr>
            <p:ph type="ftr" sz="quarter" idx="11"/>
          </p:nvPr>
        </p:nvSpPr>
        <p:spPr/>
        <p:txBody>
          <a:bodyPr/>
          <a:lstStyle/>
          <a:p>
            <a:r>
              <a:rPr lang="en-US" altLang="en-US" b="1" smtClean="0"/>
              <a:t>Domain 7: Security Operations</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63</a:t>
            </a:fld>
            <a:endParaRPr lang="en-US" dirty="0"/>
          </a:p>
        </p:txBody>
      </p:sp>
      <p:sp>
        <p:nvSpPr>
          <p:cNvPr id="5" name="Title 4"/>
          <p:cNvSpPr>
            <a:spLocks noGrp="1"/>
          </p:cNvSpPr>
          <p:nvPr>
            <p:ph type="title"/>
          </p:nvPr>
        </p:nvSpPr>
        <p:spPr/>
        <p:txBody>
          <a:bodyPr/>
          <a:lstStyle/>
          <a:p>
            <a:r>
              <a:rPr lang="en-US" dirty="0" smtClean="0"/>
              <a:t>Incident Third Party Considerations</a:t>
            </a:r>
            <a:endParaRPr lang="en-US" dirty="0"/>
          </a:p>
        </p:txBody>
      </p:sp>
    </p:spTree>
    <p:extLst>
      <p:ext uri="{BB962C8B-B14F-4D97-AF65-F5344CB8AC3E}">
        <p14:creationId xmlns:p14="http://schemas.microsoft.com/office/powerpoint/2010/main" val="55561049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sz="3000" dirty="0"/>
              <a:t>Focuses on determining the root cause of an incident</a:t>
            </a:r>
          </a:p>
          <a:p>
            <a:r>
              <a:rPr lang="en-US" sz="3000" dirty="0"/>
              <a:t>Goes deeper than identifying only the symptoms</a:t>
            </a:r>
          </a:p>
          <a:p>
            <a:r>
              <a:rPr lang="en-US" sz="3000" dirty="0"/>
              <a:t>Burrowing down through a problem until a single cause is evident</a:t>
            </a:r>
          </a:p>
          <a:p>
            <a:r>
              <a:rPr lang="en-US" sz="3000" dirty="0"/>
              <a:t>Determine the history of an event and work backwards to ascertain the cause</a:t>
            </a:r>
          </a:p>
          <a:p>
            <a:r>
              <a:rPr lang="en-US" sz="3000" dirty="0"/>
              <a:t>RCA can cross boundaries between the technical, administrative and cultural areas</a:t>
            </a:r>
          </a:p>
          <a:p>
            <a:r>
              <a:rPr lang="en-US" sz="3000" dirty="0"/>
              <a:t>Senior management must support the analysis to be successful</a:t>
            </a:r>
          </a:p>
          <a:p>
            <a:endParaRPr lang="en-US" dirty="0"/>
          </a:p>
        </p:txBody>
      </p:sp>
      <p:sp>
        <p:nvSpPr>
          <p:cNvPr id="3" name="Title 2"/>
          <p:cNvSpPr>
            <a:spLocks noGrp="1"/>
          </p:cNvSpPr>
          <p:nvPr>
            <p:ph type="title"/>
          </p:nvPr>
        </p:nvSpPr>
        <p:spPr/>
        <p:txBody>
          <a:bodyPr/>
          <a:lstStyle/>
          <a:p>
            <a:r>
              <a:rPr lang="en-US" dirty="0"/>
              <a:t>Incident Response - Root Cause Analysis (RCA)</a:t>
            </a:r>
          </a:p>
        </p:txBody>
      </p:sp>
      <p:sp>
        <p:nvSpPr>
          <p:cNvPr id="8" name="Footer Placeholder 7"/>
          <p:cNvSpPr>
            <a:spLocks noGrp="1"/>
          </p:cNvSpPr>
          <p:nvPr>
            <p:ph type="ftr" sz="quarter" idx="11"/>
          </p:nvPr>
        </p:nvSpPr>
        <p:spPr/>
        <p:txBody>
          <a:bodyPr/>
          <a:lstStyle/>
          <a:p>
            <a:r>
              <a:rPr lang="en-US" altLang="en-US"/>
              <a:t>Domain 7: Security Operations</a:t>
            </a:r>
            <a:endParaRPr lang="en-US" altLang="en-US" dirty="0"/>
          </a:p>
        </p:txBody>
      </p:sp>
      <p:sp>
        <p:nvSpPr>
          <p:cNvPr id="9" name="Slide Number Placeholder 8"/>
          <p:cNvSpPr>
            <a:spLocks noGrp="1"/>
          </p:cNvSpPr>
          <p:nvPr>
            <p:ph type="sldNum" sz="quarter" idx="12"/>
          </p:nvPr>
        </p:nvSpPr>
        <p:spPr/>
        <p:txBody>
          <a:bodyPr/>
          <a:lstStyle/>
          <a:p>
            <a:fld id="{03B1F02D-B6B4-4C75-AB3C-C12486DA92C2}" type="slidenum">
              <a:rPr lang="en-US" smtClean="0"/>
              <a:pPr/>
              <a:t>64</a:t>
            </a:fld>
            <a:endParaRPr lang="en-US" dirty="0"/>
          </a:p>
        </p:txBody>
      </p:sp>
    </p:spTree>
    <p:extLst>
      <p:ext uri="{BB962C8B-B14F-4D97-AF65-F5344CB8AC3E}">
        <p14:creationId xmlns:p14="http://schemas.microsoft.com/office/powerpoint/2010/main" val="417402774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pPr>
            <a:r>
              <a:rPr lang="en-US" sz="2600" dirty="0" smtClean="0"/>
              <a:t>7.7  Operate </a:t>
            </a:r>
            <a:r>
              <a:rPr lang="en-US" sz="2600" dirty="0"/>
              <a:t>and maintain </a:t>
            </a:r>
            <a:r>
              <a:rPr lang="en-US" sz="2600" dirty="0" smtClean="0"/>
              <a:t>detective and preventative measures</a:t>
            </a:r>
          </a:p>
          <a:p>
            <a:pPr lvl="1"/>
            <a:r>
              <a:rPr lang="en-US" sz="2000" dirty="0" smtClean="0"/>
              <a:t>Firewalls (e.g. next generation, web application, network)</a:t>
            </a:r>
            <a:endParaRPr lang="en-US" sz="2000" dirty="0"/>
          </a:p>
          <a:p>
            <a:pPr lvl="1"/>
            <a:r>
              <a:rPr lang="en-US" sz="2000" dirty="0" smtClean="0"/>
              <a:t>Intrusion </a:t>
            </a:r>
            <a:r>
              <a:rPr lang="en-US" sz="2000" dirty="0"/>
              <a:t>detection </a:t>
            </a:r>
            <a:r>
              <a:rPr lang="en-US" sz="2000" dirty="0" smtClean="0"/>
              <a:t>Systems (IDS) and Intrusion prevention systems (IPS)</a:t>
            </a:r>
            <a:endParaRPr lang="en-US" sz="2000" dirty="0"/>
          </a:p>
          <a:p>
            <a:pPr lvl="1"/>
            <a:r>
              <a:rPr lang="en-US" sz="2000" dirty="0" smtClean="0"/>
              <a:t>Whitelisting/blacklisting</a:t>
            </a:r>
            <a:endParaRPr lang="en-US" sz="2000" dirty="0"/>
          </a:p>
          <a:p>
            <a:pPr lvl="1"/>
            <a:r>
              <a:rPr lang="en-US" sz="2000" dirty="0" smtClean="0"/>
              <a:t>Third-party </a:t>
            </a:r>
            <a:r>
              <a:rPr lang="en-US" sz="2000" dirty="0"/>
              <a:t>provided security services</a:t>
            </a:r>
          </a:p>
          <a:p>
            <a:pPr lvl="1"/>
            <a:r>
              <a:rPr lang="en-US" sz="2000" dirty="0" smtClean="0"/>
              <a:t>Sandboxing</a:t>
            </a:r>
            <a:endParaRPr lang="en-US" sz="2000" dirty="0"/>
          </a:p>
          <a:p>
            <a:pPr lvl="1"/>
            <a:r>
              <a:rPr lang="en-US" sz="2000" dirty="0" smtClean="0"/>
              <a:t>Honeypots/</a:t>
            </a:r>
            <a:r>
              <a:rPr lang="en-US" sz="2000" dirty="0" err="1" smtClean="0"/>
              <a:t>honeynets</a:t>
            </a:r>
            <a:endParaRPr lang="en-US" sz="2000" dirty="0"/>
          </a:p>
          <a:p>
            <a:pPr lvl="1"/>
            <a:r>
              <a:rPr lang="en-US" sz="2000" dirty="0" smtClean="0"/>
              <a:t>Anti-malware</a:t>
            </a:r>
          </a:p>
          <a:p>
            <a:pPr lvl="1"/>
            <a:r>
              <a:rPr lang="en-US" sz="2000" dirty="0" smtClean="0"/>
              <a:t>Machine learning and Artificial Intelligence (AI) based tools</a:t>
            </a:r>
            <a:endParaRPr lang="en-US" sz="2200" dirty="0"/>
          </a:p>
        </p:txBody>
      </p:sp>
      <p:sp>
        <p:nvSpPr>
          <p:cNvPr id="5" name="Slide Number Placeholder 3"/>
          <p:cNvSpPr>
            <a:spLocks noGrp="1"/>
          </p:cNvSpPr>
          <p:nvPr>
            <p:ph type="sldNum" sz="quarter" idx="12"/>
          </p:nvPr>
        </p:nvSpPr>
        <p:spPr/>
        <p:txBody>
          <a:bodyPr/>
          <a:lstStyle/>
          <a:p>
            <a:pPr>
              <a:defRPr/>
            </a:pPr>
            <a:r>
              <a:rPr lang="en-US" dirty="0"/>
              <a:t>2</a:t>
            </a:r>
          </a:p>
        </p:txBody>
      </p:sp>
      <p:sp>
        <p:nvSpPr>
          <p:cNvPr id="3" name="Title 2"/>
          <p:cNvSpPr>
            <a:spLocks noGrp="1"/>
          </p:cNvSpPr>
          <p:nvPr>
            <p:ph type="title"/>
          </p:nvPr>
        </p:nvSpPr>
        <p:spPr>
          <a:solidFill>
            <a:srgbClr val="0070C0"/>
          </a:solidFill>
        </p:spPr>
        <p:txBody>
          <a:bodyPr/>
          <a:lstStyle/>
          <a:p>
            <a:r>
              <a:rPr lang="en-US" dirty="0"/>
              <a:t>Domain </a:t>
            </a:r>
            <a:r>
              <a:rPr lang="en-US" dirty="0" smtClean="0"/>
              <a:t>Objectives  7.7</a:t>
            </a:r>
            <a:endParaRPr lang="en-US" dirty="0"/>
          </a:p>
        </p:txBody>
      </p:sp>
      <p:sp>
        <p:nvSpPr>
          <p:cNvPr id="8" name="Footer Placeholder 7"/>
          <p:cNvSpPr>
            <a:spLocks noGrp="1"/>
          </p:cNvSpPr>
          <p:nvPr>
            <p:ph type="ftr" sz="quarter" idx="11"/>
          </p:nvPr>
        </p:nvSpPr>
        <p:spPr/>
        <p:txBody>
          <a:bodyPr/>
          <a:lstStyle/>
          <a:p>
            <a:r>
              <a:rPr lang="en-US" altLang="en-US" dirty="0"/>
              <a:t>Domain 7: Security Operations</a:t>
            </a:r>
          </a:p>
        </p:txBody>
      </p:sp>
    </p:spTree>
    <p:extLst>
      <p:ext uri="{BB962C8B-B14F-4D97-AF65-F5344CB8AC3E}">
        <p14:creationId xmlns:p14="http://schemas.microsoft.com/office/powerpoint/2010/main" val="126647134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Incorporated into the network in a passive architecture (i.e. minimum impact to the network)</a:t>
            </a:r>
          </a:p>
          <a:p>
            <a:endParaRPr lang="en-US" dirty="0"/>
          </a:p>
          <a:p>
            <a:r>
              <a:rPr lang="en-US" dirty="0"/>
              <a:t>Analyzes the contents of every packet</a:t>
            </a:r>
          </a:p>
          <a:p>
            <a:endParaRPr lang="en-US" dirty="0"/>
          </a:p>
          <a:p>
            <a:r>
              <a:rPr lang="en-US" dirty="0"/>
              <a:t>May be active or passive in nature</a:t>
            </a:r>
          </a:p>
          <a:p>
            <a:endParaRPr lang="en-US" dirty="0"/>
          </a:p>
          <a:p>
            <a:r>
              <a:rPr lang="en-US" dirty="0"/>
              <a:t>Does not inspect encrypted packets</a:t>
            </a:r>
          </a:p>
          <a:p>
            <a:endParaRPr lang="en-US" dirty="0"/>
          </a:p>
          <a:p>
            <a:r>
              <a:rPr lang="en-US" dirty="0"/>
              <a:t>Host-Based Intrusion Detection (HIDS) is the implementation of IDS capabilities on a host level)</a:t>
            </a:r>
          </a:p>
          <a:p>
            <a:endParaRPr lang="en-US" dirty="0"/>
          </a:p>
          <a:p>
            <a:endParaRPr lang="en-US" dirty="0"/>
          </a:p>
          <a:p>
            <a:endParaRPr lang="en-US" dirty="0"/>
          </a:p>
        </p:txBody>
      </p:sp>
      <p:sp>
        <p:nvSpPr>
          <p:cNvPr id="8" name="Footer Placeholder 7"/>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66</a:t>
            </a:fld>
            <a:endParaRPr lang="en-US" dirty="0"/>
          </a:p>
        </p:txBody>
      </p:sp>
      <p:sp>
        <p:nvSpPr>
          <p:cNvPr id="3" name="Title 2"/>
          <p:cNvSpPr>
            <a:spLocks noGrp="1"/>
          </p:cNvSpPr>
          <p:nvPr>
            <p:ph type="title"/>
          </p:nvPr>
        </p:nvSpPr>
        <p:spPr/>
        <p:txBody>
          <a:bodyPr>
            <a:noAutofit/>
          </a:bodyPr>
          <a:lstStyle/>
          <a:p>
            <a:r>
              <a:rPr lang="en-US" sz="3600" dirty="0"/>
              <a:t>Preventative Measures Against Attack – Network Intrusion Detection System (NIDS) Architecture</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6363" y="2611519"/>
            <a:ext cx="4228533" cy="2326242"/>
          </a:xfrm>
          <a:prstGeom prst="rect">
            <a:avLst/>
          </a:prstGeom>
        </p:spPr>
      </p:pic>
    </p:spTree>
    <p:extLst>
      <p:ext uri="{BB962C8B-B14F-4D97-AF65-F5344CB8AC3E}">
        <p14:creationId xmlns:p14="http://schemas.microsoft.com/office/powerpoint/2010/main" val="195014893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Stateful Matching Intrusion Detection</a:t>
            </a:r>
          </a:p>
          <a:p>
            <a:pPr lvl="1"/>
            <a:r>
              <a:rPr lang="en-US" dirty="0"/>
              <a:t>Overall behavior rather than individual packets</a:t>
            </a:r>
          </a:p>
          <a:p>
            <a:r>
              <a:rPr lang="en-US" dirty="0"/>
              <a:t>Statistical Anomaly-Based Intrusion Detection</a:t>
            </a:r>
          </a:p>
          <a:p>
            <a:pPr lvl="1"/>
            <a:r>
              <a:rPr lang="en-US" dirty="0"/>
              <a:t>Patterns that deviate from the predicted norm</a:t>
            </a:r>
          </a:p>
          <a:p>
            <a:r>
              <a:rPr lang="en-US" dirty="0"/>
              <a:t>Protocol Anomaly-Based Intrusion Detection</a:t>
            </a:r>
          </a:p>
          <a:p>
            <a:pPr lvl="1"/>
            <a:r>
              <a:rPr lang="en-US" dirty="0"/>
              <a:t>Deviation from expected behavior of known protocols</a:t>
            </a:r>
          </a:p>
          <a:p>
            <a:r>
              <a:rPr lang="en-US" dirty="0"/>
              <a:t>Traffic Anomaly-Based Intrusion Detection</a:t>
            </a:r>
          </a:p>
          <a:p>
            <a:pPr lvl="1"/>
            <a:r>
              <a:rPr lang="en-US" dirty="0"/>
              <a:t>Deviation from expected behavior based on traffic structure</a:t>
            </a:r>
          </a:p>
          <a:p>
            <a:endParaRPr lang="en-US" dirty="0"/>
          </a:p>
          <a:p>
            <a:endParaRPr lang="en-US" dirty="0"/>
          </a:p>
        </p:txBody>
      </p:sp>
      <p:sp>
        <p:nvSpPr>
          <p:cNvPr id="8" name="Footer Placeholder 7"/>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67</a:t>
            </a:fld>
            <a:endParaRPr lang="en-US" dirty="0"/>
          </a:p>
        </p:txBody>
      </p:sp>
      <p:sp>
        <p:nvSpPr>
          <p:cNvPr id="3" name="Title 2"/>
          <p:cNvSpPr>
            <a:spLocks noGrp="1"/>
          </p:cNvSpPr>
          <p:nvPr>
            <p:ph type="title"/>
          </p:nvPr>
        </p:nvSpPr>
        <p:spPr/>
        <p:txBody>
          <a:bodyPr>
            <a:normAutofit fontScale="90000"/>
          </a:bodyPr>
          <a:lstStyle/>
          <a:p>
            <a:r>
              <a:rPr lang="en-US" dirty="0"/>
              <a:t>Preventative Measures Against Attack – Intrusion Detection System (IDS) – Analysis Engine Methods</a:t>
            </a:r>
          </a:p>
        </p:txBody>
      </p:sp>
    </p:spTree>
    <p:extLst>
      <p:ext uri="{BB962C8B-B14F-4D97-AF65-F5344CB8AC3E}">
        <p14:creationId xmlns:p14="http://schemas.microsoft.com/office/powerpoint/2010/main" val="121421532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a:t>Whitelisting:  Whitelisting is a cybersecurity strategy under which a user can only take actions on their computer that an administrator has explicitly allowed in advance. </a:t>
            </a:r>
            <a:endParaRPr lang="en-US" dirty="0" smtClean="0"/>
          </a:p>
          <a:p>
            <a:pPr lvl="1"/>
            <a:r>
              <a:rPr lang="en-US" dirty="0" smtClean="0"/>
              <a:t>Proactive</a:t>
            </a:r>
          </a:p>
          <a:p>
            <a:pPr lvl="1"/>
            <a:r>
              <a:rPr lang="en-US" dirty="0" smtClean="0"/>
              <a:t>Instead </a:t>
            </a:r>
            <a:r>
              <a:rPr lang="en-US" dirty="0"/>
              <a:t>of trying to keep one step ahead of </a:t>
            </a:r>
            <a:r>
              <a:rPr lang="en-US" dirty="0" err="1"/>
              <a:t>cyberattackers</a:t>
            </a:r>
            <a:r>
              <a:rPr lang="en-US" dirty="0"/>
              <a:t> to identify and block malicious code, IT staff instead compiles a list of approved applications that a computer or mobile device can access</a:t>
            </a:r>
            <a:r>
              <a:rPr lang="en-US" dirty="0" smtClean="0"/>
              <a:t>.</a:t>
            </a:r>
          </a:p>
          <a:p>
            <a:r>
              <a:rPr lang="en-US" dirty="0"/>
              <a:t>Blacklisting: involves defining which entities should be blocked. </a:t>
            </a:r>
            <a:endParaRPr lang="en-US" dirty="0" smtClean="0"/>
          </a:p>
          <a:p>
            <a:pPr lvl="1"/>
            <a:r>
              <a:rPr lang="en-US" dirty="0" smtClean="0"/>
              <a:t>Reactive</a:t>
            </a:r>
          </a:p>
          <a:p>
            <a:pPr lvl="1"/>
            <a:r>
              <a:rPr lang="en-US" dirty="0" smtClean="0"/>
              <a:t>A </a:t>
            </a:r>
            <a:r>
              <a:rPr lang="en-US" dirty="0"/>
              <a:t>blacklist is a list of suspicious or malicious entities that should be denied access or running rights on a network or system.</a:t>
            </a:r>
            <a:endParaRPr lang="en-US" dirty="0" smtClean="0"/>
          </a:p>
          <a:p>
            <a:endParaRPr lang="en-US" dirty="0"/>
          </a:p>
        </p:txBody>
      </p:sp>
      <p:sp>
        <p:nvSpPr>
          <p:cNvPr id="3" name="Footer Placeholder 2"/>
          <p:cNvSpPr>
            <a:spLocks noGrp="1"/>
          </p:cNvSpPr>
          <p:nvPr>
            <p:ph type="ftr" sz="quarter" idx="11"/>
          </p:nvPr>
        </p:nvSpPr>
        <p:spPr/>
        <p:txBody>
          <a:bodyPr/>
          <a:lstStyle/>
          <a:p>
            <a:r>
              <a:rPr lang="en-US" altLang="en-US" b="1" smtClean="0"/>
              <a:t>Domain 7: Security Operations</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68</a:t>
            </a:fld>
            <a:endParaRPr lang="en-US" dirty="0"/>
          </a:p>
        </p:txBody>
      </p:sp>
      <p:sp>
        <p:nvSpPr>
          <p:cNvPr id="5" name="Title 4"/>
          <p:cNvSpPr>
            <a:spLocks noGrp="1"/>
          </p:cNvSpPr>
          <p:nvPr>
            <p:ph type="title"/>
          </p:nvPr>
        </p:nvSpPr>
        <p:spPr/>
        <p:txBody>
          <a:bodyPr/>
          <a:lstStyle/>
          <a:p>
            <a:r>
              <a:rPr lang="en-US" dirty="0" smtClean="0"/>
              <a:t>Whitelisting/Blacklisting</a:t>
            </a:r>
            <a:endParaRPr lang="en-US" dirty="0"/>
          </a:p>
        </p:txBody>
      </p:sp>
    </p:spTree>
    <p:extLst>
      <p:ext uri="{BB962C8B-B14F-4D97-AF65-F5344CB8AC3E}">
        <p14:creationId xmlns:p14="http://schemas.microsoft.com/office/powerpoint/2010/main" val="136725349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Third party tools and services can bring value to your enterprise security.  Local applications and services do not always contain protection methods and use of third party tools can fill the gap.  Third party solutions can also add risk with the addition of their vulnerabilities or lack of foresight during development.</a:t>
            </a:r>
            <a:endParaRPr lang="en-US" dirty="0"/>
          </a:p>
        </p:txBody>
      </p:sp>
      <p:sp>
        <p:nvSpPr>
          <p:cNvPr id="3" name="Footer Placeholder 2"/>
          <p:cNvSpPr>
            <a:spLocks noGrp="1"/>
          </p:cNvSpPr>
          <p:nvPr>
            <p:ph type="ftr" sz="quarter" idx="11"/>
          </p:nvPr>
        </p:nvSpPr>
        <p:spPr/>
        <p:txBody>
          <a:bodyPr/>
          <a:lstStyle/>
          <a:p>
            <a:r>
              <a:rPr lang="en-US" altLang="en-US" b="1" smtClean="0"/>
              <a:t>Domain 7: Security Operations</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69</a:t>
            </a:fld>
            <a:endParaRPr lang="en-US" dirty="0"/>
          </a:p>
        </p:txBody>
      </p:sp>
      <p:sp>
        <p:nvSpPr>
          <p:cNvPr id="5" name="Title 4"/>
          <p:cNvSpPr>
            <a:spLocks noGrp="1"/>
          </p:cNvSpPr>
          <p:nvPr>
            <p:ph type="title"/>
          </p:nvPr>
        </p:nvSpPr>
        <p:spPr/>
        <p:txBody>
          <a:bodyPr/>
          <a:lstStyle/>
          <a:p>
            <a:r>
              <a:rPr lang="en-US" dirty="0" smtClean="0"/>
              <a:t>Third Party Security Services</a:t>
            </a:r>
            <a:endParaRPr lang="en-US" dirty="0"/>
          </a:p>
        </p:txBody>
      </p:sp>
    </p:spTree>
    <p:extLst>
      <p:ext uri="{BB962C8B-B14F-4D97-AF65-F5344CB8AC3E}">
        <p14:creationId xmlns:p14="http://schemas.microsoft.com/office/powerpoint/2010/main" val="330313887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3378" name="Rectangle 3"/>
          <p:cNvSpPr>
            <a:spLocks noGrp="1" noChangeArrowheads="1"/>
          </p:cNvSpPr>
          <p:nvPr>
            <p:ph idx="1"/>
          </p:nvPr>
        </p:nvSpPr>
        <p:spPr/>
        <p:txBody>
          <a:bodyPr>
            <a:normAutofit fontScale="85000" lnSpcReduction="20000"/>
          </a:bodyPr>
          <a:lstStyle/>
          <a:p>
            <a:r>
              <a:rPr lang="en-US" sz="3300" dirty="0"/>
              <a:t>Sandboxing - lets programs and processes run in their own isolated virtual environment</a:t>
            </a:r>
          </a:p>
          <a:p>
            <a:r>
              <a:rPr lang="en-US" sz="3300" dirty="0"/>
              <a:t>Anti-Malware - tools used for malware and virus mitigation</a:t>
            </a:r>
          </a:p>
          <a:p>
            <a:r>
              <a:rPr lang="en-US" sz="3300" dirty="0"/>
              <a:t>Honeypot - decoy servers/systems set up to gather information about an attacker/intruder</a:t>
            </a:r>
          </a:p>
          <a:p>
            <a:pPr lvl="1"/>
            <a:r>
              <a:rPr lang="en-US" sz="2800" dirty="0"/>
              <a:t>Entrapment</a:t>
            </a:r>
          </a:p>
          <a:p>
            <a:pPr lvl="1"/>
            <a:r>
              <a:rPr lang="en-US" sz="2800" dirty="0"/>
              <a:t>Enticement</a:t>
            </a:r>
          </a:p>
          <a:p>
            <a:r>
              <a:rPr lang="en-US" sz="3300" dirty="0" err="1"/>
              <a:t>Honeynet</a:t>
            </a:r>
            <a:r>
              <a:rPr lang="en-US" sz="3300" dirty="0"/>
              <a:t> - two or more honeypots on a network and is used for monitoring a larger and more diverse network</a:t>
            </a:r>
          </a:p>
          <a:p>
            <a:r>
              <a:rPr lang="en-US" sz="3300" dirty="0" err="1"/>
              <a:t>Honeyfarm</a:t>
            </a:r>
            <a:r>
              <a:rPr lang="en-US" sz="3300" dirty="0"/>
              <a:t> - a centralized collection of honeypots and analysis tools</a:t>
            </a:r>
          </a:p>
          <a:p>
            <a:pPr lvl="1"/>
            <a:endParaRPr lang="en-US" dirty="0"/>
          </a:p>
          <a:p>
            <a:pPr marL="457200" lvl="1" indent="0">
              <a:buNone/>
            </a:pPr>
            <a:endParaRPr lang="en-US" dirty="0"/>
          </a:p>
        </p:txBody>
      </p:sp>
      <p:sp>
        <p:nvSpPr>
          <p:cNvPr id="82946" name="Rectangle 2"/>
          <p:cNvSpPr>
            <a:spLocks noGrp="1" noChangeArrowheads="1"/>
          </p:cNvSpPr>
          <p:nvPr>
            <p:ph type="title"/>
          </p:nvPr>
        </p:nvSpPr>
        <p:spPr/>
        <p:txBody>
          <a:bodyPr>
            <a:normAutofit/>
          </a:bodyPr>
          <a:lstStyle/>
          <a:p>
            <a:r>
              <a:rPr lang="en-US" dirty="0"/>
              <a:t>Preventative Measures Against Attack – Third-Party</a:t>
            </a:r>
          </a:p>
        </p:txBody>
      </p:sp>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70</a:t>
            </a:fld>
            <a:endParaRPr lang="en-US" dirty="0"/>
          </a:p>
        </p:txBody>
      </p:sp>
    </p:spTree>
    <p:extLst>
      <p:ext uri="{BB962C8B-B14F-4D97-AF65-F5344CB8AC3E}">
        <p14:creationId xmlns:p14="http://schemas.microsoft.com/office/powerpoint/2010/main" val="1071053084"/>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Four areas of focus</a:t>
            </a:r>
          </a:p>
          <a:p>
            <a:pPr lvl="1"/>
            <a:r>
              <a:rPr lang="en-US" dirty="0"/>
              <a:t>Discussion forum on testing of anti-malware</a:t>
            </a:r>
          </a:p>
          <a:p>
            <a:pPr lvl="1"/>
            <a:r>
              <a:rPr lang="en-US" dirty="0"/>
              <a:t>Developing and publicizing standards and best practices</a:t>
            </a:r>
          </a:p>
          <a:p>
            <a:pPr lvl="1"/>
            <a:r>
              <a:rPr lang="en-US" dirty="0"/>
              <a:t>Promoting anti-malware education and awareness</a:t>
            </a:r>
          </a:p>
          <a:p>
            <a:pPr lvl="1"/>
            <a:r>
              <a:rPr lang="en-US" dirty="0"/>
              <a:t>Providing tools and resources to aid standard based testing</a:t>
            </a:r>
          </a:p>
          <a:p>
            <a:pPr marL="457200" lvl="1" indent="0">
              <a:buNone/>
            </a:pPr>
            <a:endParaRPr lang="en-US" dirty="0"/>
          </a:p>
          <a:p>
            <a:r>
              <a:rPr lang="en-US" dirty="0"/>
              <a:t>Support two “Feature Settings Check” webpages that allow one to test their anti-malware solutions</a:t>
            </a:r>
          </a:p>
          <a:p>
            <a:pPr lvl="1"/>
            <a:r>
              <a:rPr lang="en-US" dirty="0"/>
              <a:t>Windows</a:t>
            </a:r>
          </a:p>
          <a:p>
            <a:pPr lvl="1"/>
            <a:r>
              <a:rPr lang="en-US" dirty="0"/>
              <a:t>Android</a:t>
            </a:r>
          </a:p>
        </p:txBody>
      </p:sp>
      <p:sp>
        <p:nvSpPr>
          <p:cNvPr id="6" name="Footer Placeholder 5"/>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71</a:t>
            </a:fld>
            <a:endParaRPr lang="en-US" dirty="0"/>
          </a:p>
        </p:txBody>
      </p:sp>
      <p:sp>
        <p:nvSpPr>
          <p:cNvPr id="8" name="Rectangle 2"/>
          <p:cNvSpPr>
            <a:spLocks noGrp="1" noChangeArrowheads="1"/>
          </p:cNvSpPr>
          <p:nvPr>
            <p:ph type="title"/>
          </p:nvPr>
        </p:nvSpPr>
        <p:spPr/>
        <p:txBody>
          <a:bodyPr>
            <a:noAutofit/>
          </a:bodyPr>
          <a:lstStyle/>
          <a:p>
            <a:r>
              <a:rPr lang="en-US" sz="3600" dirty="0"/>
              <a:t>Preventative Measures Against Attack – Anti -Malware Testing Standards Organization (AMTSO)</a:t>
            </a:r>
          </a:p>
        </p:txBody>
      </p:sp>
    </p:spTree>
    <p:extLst>
      <p:ext uri="{BB962C8B-B14F-4D97-AF65-F5344CB8AC3E}">
        <p14:creationId xmlns:p14="http://schemas.microsoft.com/office/powerpoint/2010/main" val="45630929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0626" name="Rectangle 3"/>
          <p:cNvSpPr>
            <a:spLocks noGrp="1" noChangeArrowheads="1"/>
          </p:cNvSpPr>
          <p:nvPr>
            <p:ph idx="1"/>
          </p:nvPr>
        </p:nvSpPr>
        <p:spPr/>
        <p:txBody>
          <a:bodyPr/>
          <a:lstStyle/>
          <a:p>
            <a:r>
              <a:rPr lang="en-US" dirty="0"/>
              <a:t>Corporate / Organizational Memory</a:t>
            </a:r>
          </a:p>
          <a:p>
            <a:pPr lvl="1"/>
            <a:r>
              <a:rPr lang="en-US" dirty="0"/>
              <a:t>All the information an organization might possess</a:t>
            </a:r>
          </a:p>
          <a:p>
            <a:pPr lvl="1"/>
            <a:r>
              <a:rPr lang="en-US" dirty="0"/>
              <a:t>Grouped into a data warehouse</a:t>
            </a:r>
          </a:p>
          <a:p>
            <a:pPr marL="457200" lvl="1" indent="0">
              <a:buNone/>
            </a:pPr>
            <a:endParaRPr lang="en-US" dirty="0"/>
          </a:p>
          <a:p>
            <a:r>
              <a:rPr lang="en-US" dirty="0"/>
              <a:t>Knowledge Discovery in Databases (KDD)</a:t>
            </a:r>
          </a:p>
          <a:p>
            <a:pPr lvl="1"/>
            <a:r>
              <a:rPr lang="en-US" dirty="0"/>
              <a:t>Mathematical, statistical, and visualization method of identifying valid and useful patterns in data</a:t>
            </a:r>
          </a:p>
          <a:p>
            <a:pPr lvl="1"/>
            <a:r>
              <a:rPr lang="en-US" dirty="0"/>
              <a:t>Mostly used via artificial intelligence</a:t>
            </a:r>
          </a:p>
        </p:txBody>
      </p:sp>
      <p:sp>
        <p:nvSpPr>
          <p:cNvPr id="1050625" name="Rectangle 2"/>
          <p:cNvSpPr>
            <a:spLocks noGrp="1" noChangeArrowheads="1"/>
          </p:cNvSpPr>
          <p:nvPr>
            <p:ph type="title"/>
          </p:nvPr>
        </p:nvSpPr>
        <p:spPr/>
        <p:txBody>
          <a:bodyPr/>
          <a:lstStyle/>
          <a:p>
            <a:r>
              <a:rPr lang="en-US" dirty="0"/>
              <a:t>Knowledge Management</a:t>
            </a:r>
          </a:p>
        </p:txBody>
      </p:sp>
      <p:sp>
        <p:nvSpPr>
          <p:cNvPr id="2" name="Footer Placeholder 1"/>
          <p:cNvSpPr>
            <a:spLocks noGrp="1"/>
          </p:cNvSpPr>
          <p:nvPr>
            <p:ph type="ftr" sz="quarter" idx="11"/>
          </p:nvPr>
        </p:nvSpPr>
        <p:spPr/>
        <p:txBody>
          <a:bodyPr/>
          <a:lstStyle/>
          <a:p>
            <a:r>
              <a:rPr lang="en-US" altLang="en-US" dirty="0"/>
              <a:t>Domain 7: Security Operations</a:t>
            </a:r>
          </a:p>
        </p:txBody>
      </p:sp>
      <p:sp>
        <p:nvSpPr>
          <p:cNvPr id="6" name="Slide Number Placeholder 5"/>
          <p:cNvSpPr>
            <a:spLocks noGrp="1"/>
          </p:cNvSpPr>
          <p:nvPr>
            <p:ph type="sldNum" sz="quarter" idx="12"/>
          </p:nvPr>
        </p:nvSpPr>
        <p:spPr/>
        <p:txBody>
          <a:bodyPr/>
          <a:lstStyle/>
          <a:p>
            <a:fld id="{03B1F02D-B6B4-4C75-AB3C-C12486DA92C2}" type="slidenum">
              <a:rPr lang="en-US" b="0" smtClean="0">
                <a:solidFill>
                  <a:srgbClr val="FF0000"/>
                </a:solidFill>
              </a:rPr>
              <a:pPr/>
              <a:t>72</a:t>
            </a:fld>
            <a:endParaRPr lang="en-US" b="0" dirty="0">
              <a:solidFill>
                <a:srgbClr val="FF0000"/>
              </a:solidFill>
            </a:endParaRPr>
          </a:p>
        </p:txBody>
      </p:sp>
    </p:spTree>
    <p:extLst>
      <p:ext uri="{BB962C8B-B14F-4D97-AF65-F5344CB8AC3E}">
        <p14:creationId xmlns:p14="http://schemas.microsoft.com/office/powerpoint/2010/main" val="188537716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22" name="Rectangle 3"/>
          <p:cNvSpPr>
            <a:spLocks noGrp="1" noChangeArrowheads="1"/>
          </p:cNvSpPr>
          <p:nvPr>
            <p:ph idx="1"/>
          </p:nvPr>
        </p:nvSpPr>
        <p:spPr/>
        <p:txBody>
          <a:bodyPr>
            <a:noAutofit/>
          </a:bodyPr>
          <a:lstStyle/>
          <a:p>
            <a:pPr>
              <a:spcBef>
                <a:spcPts val="0"/>
              </a:spcBef>
            </a:pPr>
            <a:r>
              <a:rPr lang="en-US" dirty="0"/>
              <a:t>Rule Based (on If-Then Logic)</a:t>
            </a:r>
          </a:p>
          <a:p>
            <a:pPr lvl="1">
              <a:spcBef>
                <a:spcPts val="0"/>
              </a:spcBef>
            </a:pPr>
            <a:r>
              <a:rPr lang="en-US" dirty="0"/>
              <a:t> Uses artificial intelligence</a:t>
            </a:r>
          </a:p>
          <a:p>
            <a:pPr>
              <a:spcBef>
                <a:spcPts val="0"/>
              </a:spcBef>
            </a:pPr>
            <a:r>
              <a:rPr lang="en-US" dirty="0" smtClean="0"/>
              <a:t>Built </a:t>
            </a:r>
            <a:r>
              <a:rPr lang="en-US" dirty="0"/>
              <a:t>by Knowledge Engineers (analysts)</a:t>
            </a:r>
          </a:p>
          <a:p>
            <a:pPr lvl="1">
              <a:spcBef>
                <a:spcPts val="0"/>
              </a:spcBef>
            </a:pPr>
            <a:r>
              <a:rPr lang="en-US" dirty="0"/>
              <a:t>Emulates human logic to solve problems</a:t>
            </a:r>
          </a:p>
          <a:p>
            <a:pPr lvl="1">
              <a:spcBef>
                <a:spcPts val="0"/>
              </a:spcBef>
            </a:pPr>
            <a:r>
              <a:rPr lang="en-US" dirty="0"/>
              <a:t>A.k.a. Knowledge-based system</a:t>
            </a:r>
          </a:p>
          <a:p>
            <a:pPr>
              <a:spcBef>
                <a:spcPts val="0"/>
              </a:spcBef>
            </a:pPr>
            <a:r>
              <a:rPr lang="en-US" dirty="0" smtClean="0"/>
              <a:t>Example: </a:t>
            </a:r>
          </a:p>
          <a:p>
            <a:pPr lvl="1">
              <a:spcBef>
                <a:spcPts val="0"/>
              </a:spcBef>
            </a:pPr>
            <a:r>
              <a:rPr lang="en-US" dirty="0" smtClean="0"/>
              <a:t>Optical </a:t>
            </a:r>
            <a:r>
              <a:rPr lang="en-US" dirty="0"/>
              <a:t>Character Recognition (OCR)</a:t>
            </a:r>
          </a:p>
          <a:p>
            <a:pPr lvl="2">
              <a:spcBef>
                <a:spcPts val="0"/>
              </a:spcBef>
            </a:pPr>
            <a:r>
              <a:rPr lang="en-US" dirty="0"/>
              <a:t>Used by scanners and other optical readers</a:t>
            </a:r>
          </a:p>
          <a:p>
            <a:pPr>
              <a:spcBef>
                <a:spcPts val="0"/>
              </a:spcBef>
            </a:pPr>
            <a:r>
              <a:rPr lang="en-US" dirty="0" smtClean="0"/>
              <a:t>Components</a:t>
            </a:r>
            <a:endParaRPr lang="en-US" dirty="0"/>
          </a:p>
          <a:p>
            <a:pPr lvl="1">
              <a:spcBef>
                <a:spcPts val="0"/>
              </a:spcBef>
            </a:pPr>
            <a:r>
              <a:rPr lang="en-US" dirty="0"/>
              <a:t>Inference Engine</a:t>
            </a:r>
          </a:p>
          <a:p>
            <a:pPr lvl="1">
              <a:spcBef>
                <a:spcPts val="0"/>
              </a:spcBef>
            </a:pPr>
            <a:r>
              <a:rPr lang="en-US" dirty="0"/>
              <a:t>Knowledgebase</a:t>
            </a:r>
          </a:p>
        </p:txBody>
      </p:sp>
      <p:sp>
        <p:nvSpPr>
          <p:cNvPr id="1054721" name="Rectangle 2"/>
          <p:cNvSpPr>
            <a:spLocks noGrp="1" noChangeArrowheads="1"/>
          </p:cNvSpPr>
          <p:nvPr>
            <p:ph type="title"/>
          </p:nvPr>
        </p:nvSpPr>
        <p:spPr/>
        <p:txBody>
          <a:bodyPr/>
          <a:lstStyle/>
          <a:p>
            <a:r>
              <a:rPr lang="en-US" dirty="0"/>
              <a:t>Expert Systems</a:t>
            </a:r>
          </a:p>
        </p:txBody>
      </p:sp>
      <p:pic>
        <p:nvPicPr>
          <p:cNvPr id="1054723" name="Picture 1028" descr="MCj01979450000[1]"/>
          <p:cNvPicPr>
            <a:picLocks noChangeAspect="1" noChangeArrowheads="1"/>
          </p:cNvPicPr>
          <p:nvPr/>
        </p:nvPicPr>
        <p:blipFill>
          <a:blip r:embed="rId3" cstate="print"/>
          <a:srcRect/>
          <a:stretch>
            <a:fillRect/>
          </a:stretch>
        </p:blipFill>
        <p:spPr bwMode="auto">
          <a:xfrm>
            <a:off x="8704047" y="2542229"/>
            <a:ext cx="2609850" cy="2263775"/>
          </a:xfrm>
          <a:prstGeom prst="rect">
            <a:avLst/>
          </a:prstGeom>
          <a:noFill/>
          <a:ln w="9525">
            <a:noFill/>
            <a:miter lim="800000"/>
            <a:headEnd/>
            <a:tailEnd/>
          </a:ln>
        </p:spPr>
      </p:pic>
      <p:sp>
        <p:nvSpPr>
          <p:cNvPr id="2" name="Footer Placeholder 1"/>
          <p:cNvSpPr>
            <a:spLocks noGrp="1"/>
          </p:cNvSpPr>
          <p:nvPr>
            <p:ph type="ftr" sz="quarter" idx="11"/>
          </p:nvPr>
        </p:nvSpPr>
        <p:spPr/>
        <p:txBody>
          <a:bodyPr/>
          <a:lstStyle/>
          <a:p>
            <a:r>
              <a:rPr lang="en-US" altLang="en-US" dirty="0"/>
              <a:t>Domain 7: Security Operations</a:t>
            </a:r>
          </a:p>
        </p:txBody>
      </p:sp>
      <p:sp>
        <p:nvSpPr>
          <p:cNvPr id="6" name="Slide Number Placeholder 5"/>
          <p:cNvSpPr>
            <a:spLocks noGrp="1"/>
          </p:cNvSpPr>
          <p:nvPr>
            <p:ph type="sldNum" sz="quarter" idx="12"/>
          </p:nvPr>
        </p:nvSpPr>
        <p:spPr/>
        <p:txBody>
          <a:bodyPr/>
          <a:lstStyle/>
          <a:p>
            <a:fld id="{03B1F02D-B6B4-4C75-AB3C-C12486DA92C2}" type="slidenum">
              <a:rPr lang="en-US" b="0" smtClean="0">
                <a:solidFill>
                  <a:srgbClr val="FF0000"/>
                </a:solidFill>
              </a:rPr>
              <a:pPr/>
              <a:t>73</a:t>
            </a:fld>
            <a:endParaRPr lang="en-US" b="0" dirty="0">
              <a:solidFill>
                <a:srgbClr val="FF0000"/>
              </a:solidFill>
            </a:endParaRPr>
          </a:p>
        </p:txBody>
      </p:sp>
    </p:spTree>
    <p:extLst>
      <p:ext uri="{BB962C8B-B14F-4D97-AF65-F5344CB8AC3E}">
        <p14:creationId xmlns:p14="http://schemas.microsoft.com/office/powerpoint/2010/main" val="78882824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6770" name="Rectangle 3"/>
          <p:cNvSpPr>
            <a:spLocks noGrp="1" noChangeArrowheads="1"/>
          </p:cNvSpPr>
          <p:nvPr>
            <p:ph idx="1"/>
          </p:nvPr>
        </p:nvSpPr>
        <p:spPr/>
        <p:txBody>
          <a:bodyPr>
            <a:normAutofit lnSpcReduction="10000"/>
          </a:bodyPr>
          <a:lstStyle/>
          <a:p>
            <a:r>
              <a:rPr lang="en-US" dirty="0"/>
              <a:t>Based on the neural structure of the brain</a:t>
            </a:r>
          </a:p>
          <a:p>
            <a:pPr lvl="1"/>
            <a:r>
              <a:rPr lang="en-US" dirty="0"/>
              <a:t>Programmed with the capability to decide and learn to improve its decision functionality</a:t>
            </a:r>
          </a:p>
          <a:p>
            <a:r>
              <a:rPr lang="en-US" dirty="0" smtClean="0"/>
              <a:t>Capability </a:t>
            </a:r>
            <a:r>
              <a:rPr lang="en-US" dirty="0"/>
              <a:t>to “learn”</a:t>
            </a:r>
          </a:p>
          <a:p>
            <a:r>
              <a:rPr lang="en-US" dirty="0" smtClean="0"/>
              <a:t>Intelligent </a:t>
            </a:r>
            <a:r>
              <a:rPr lang="en-US" dirty="0"/>
              <a:t>“Vacuum Cleaner” </a:t>
            </a:r>
          </a:p>
          <a:p>
            <a:r>
              <a:rPr lang="en-US" dirty="0" smtClean="0"/>
              <a:t>Voice </a:t>
            </a:r>
            <a:r>
              <a:rPr lang="en-US" dirty="0"/>
              <a:t>recognition, weather prediction, etc.</a:t>
            </a:r>
          </a:p>
          <a:p>
            <a:r>
              <a:rPr lang="en-US" dirty="0" smtClean="0"/>
              <a:t>Security Controls:</a:t>
            </a:r>
          </a:p>
          <a:p>
            <a:pPr lvl="1"/>
            <a:r>
              <a:rPr lang="en-US" dirty="0" smtClean="0"/>
              <a:t>Protect knowledge base, routinely verify decisions against specific input, change control process for logic changes, verify suspicious input data, risk management decisions could be incorrect, develop a baseline.</a:t>
            </a:r>
            <a:endParaRPr lang="en-US" dirty="0"/>
          </a:p>
        </p:txBody>
      </p:sp>
      <p:sp>
        <p:nvSpPr>
          <p:cNvPr id="1056769" name="Rectangle 2"/>
          <p:cNvSpPr>
            <a:spLocks noGrp="1" noChangeArrowheads="1"/>
          </p:cNvSpPr>
          <p:nvPr>
            <p:ph type="title"/>
          </p:nvPr>
        </p:nvSpPr>
        <p:spPr/>
        <p:txBody>
          <a:bodyPr/>
          <a:lstStyle/>
          <a:p>
            <a:r>
              <a:rPr lang="en-US" dirty="0"/>
              <a:t>Neural Networks</a:t>
            </a:r>
          </a:p>
        </p:txBody>
      </p:sp>
      <p:pic>
        <p:nvPicPr>
          <p:cNvPr id="7" name="Picture 6" descr="imagesCAOM4MHL.jpg"/>
          <p:cNvPicPr>
            <a:picLocks noChangeAspect="1"/>
          </p:cNvPicPr>
          <p:nvPr/>
        </p:nvPicPr>
        <p:blipFill>
          <a:blip r:embed="rId3" cstate="print"/>
          <a:stretch>
            <a:fillRect/>
          </a:stretch>
        </p:blipFill>
        <p:spPr>
          <a:xfrm>
            <a:off x="9171885" y="2758440"/>
            <a:ext cx="2181913" cy="1459597"/>
          </a:xfrm>
          <a:prstGeom prst="rect">
            <a:avLst/>
          </a:prstGeom>
        </p:spPr>
      </p:pic>
      <p:sp>
        <p:nvSpPr>
          <p:cNvPr id="2" name="Footer Placeholder 1"/>
          <p:cNvSpPr>
            <a:spLocks noGrp="1"/>
          </p:cNvSpPr>
          <p:nvPr>
            <p:ph type="ftr" sz="quarter" idx="11"/>
          </p:nvPr>
        </p:nvSpPr>
        <p:spPr/>
        <p:txBody>
          <a:bodyPr/>
          <a:lstStyle/>
          <a:p>
            <a:r>
              <a:rPr lang="en-US" altLang="en-US" dirty="0"/>
              <a:t>Domain 7: Security Operations</a:t>
            </a:r>
          </a:p>
        </p:txBody>
      </p:sp>
      <p:sp>
        <p:nvSpPr>
          <p:cNvPr id="6" name="Slide Number Placeholder 5"/>
          <p:cNvSpPr>
            <a:spLocks noGrp="1"/>
          </p:cNvSpPr>
          <p:nvPr>
            <p:ph type="sldNum" sz="quarter" idx="12"/>
          </p:nvPr>
        </p:nvSpPr>
        <p:spPr/>
        <p:txBody>
          <a:bodyPr/>
          <a:lstStyle/>
          <a:p>
            <a:fld id="{03B1F02D-B6B4-4C75-AB3C-C12486DA92C2}" type="slidenum">
              <a:rPr lang="en-US" b="0" smtClean="0">
                <a:solidFill>
                  <a:srgbClr val="FF0000"/>
                </a:solidFill>
              </a:rPr>
              <a:pPr/>
              <a:t>74</a:t>
            </a:fld>
            <a:endParaRPr lang="en-US" b="0" dirty="0">
              <a:solidFill>
                <a:srgbClr val="FF0000"/>
              </a:solidFill>
            </a:endParaRPr>
          </a:p>
        </p:txBody>
      </p:sp>
    </p:spTree>
    <p:extLst>
      <p:ext uri="{BB962C8B-B14F-4D97-AF65-F5344CB8AC3E}">
        <p14:creationId xmlns:p14="http://schemas.microsoft.com/office/powerpoint/2010/main" val="274115633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739775" indent="-739775">
              <a:buNone/>
            </a:pPr>
            <a:r>
              <a:rPr lang="en-US" dirty="0" smtClean="0"/>
              <a:t>7.8    Implement </a:t>
            </a:r>
            <a:r>
              <a:rPr lang="en-US" dirty="0"/>
              <a:t>and support patch and vulnerability </a:t>
            </a:r>
            <a:r>
              <a:rPr lang="en-US" dirty="0" smtClean="0"/>
              <a:t>management</a:t>
            </a:r>
            <a:endParaRPr lang="en-US" dirty="0"/>
          </a:p>
        </p:txBody>
      </p:sp>
      <p:sp>
        <p:nvSpPr>
          <p:cNvPr id="3" name="Title 2"/>
          <p:cNvSpPr>
            <a:spLocks noGrp="1"/>
          </p:cNvSpPr>
          <p:nvPr>
            <p:ph type="title"/>
          </p:nvPr>
        </p:nvSpPr>
        <p:spPr>
          <a:solidFill>
            <a:srgbClr val="0070C0"/>
          </a:solidFill>
        </p:spPr>
        <p:txBody>
          <a:bodyPr/>
          <a:lstStyle/>
          <a:p>
            <a:r>
              <a:rPr lang="en-US" dirty="0"/>
              <a:t>Domain Objectives </a:t>
            </a:r>
            <a:r>
              <a:rPr lang="en-US" dirty="0" smtClean="0"/>
              <a:t> 7.8</a:t>
            </a:r>
            <a:endParaRPr lang="en-US" dirty="0"/>
          </a:p>
        </p:txBody>
      </p:sp>
      <p:sp>
        <p:nvSpPr>
          <p:cNvPr id="8" name="Footer Placeholder 7"/>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75</a:t>
            </a:fld>
            <a:endParaRPr lang="en-US" dirty="0"/>
          </a:p>
        </p:txBody>
      </p:sp>
    </p:spTree>
    <p:extLst>
      <p:ext uri="{BB962C8B-B14F-4D97-AF65-F5344CB8AC3E}">
        <p14:creationId xmlns:p14="http://schemas.microsoft.com/office/powerpoint/2010/main" val="168530310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a:t>Formalize procedures through change and configuration management</a:t>
            </a:r>
          </a:p>
          <a:p>
            <a:pPr marL="0" indent="0">
              <a:buNone/>
            </a:pPr>
            <a:endParaRPr lang="en-US" dirty="0"/>
          </a:p>
          <a:p>
            <a:r>
              <a:rPr lang="en-US" dirty="0"/>
              <a:t>Objective is to create a consistently configured environment that is secure against known vulnerabilities in OSs and application SW</a:t>
            </a:r>
          </a:p>
          <a:p>
            <a:pPr marL="0" indent="0">
              <a:buNone/>
            </a:pPr>
            <a:endParaRPr lang="en-US" dirty="0"/>
          </a:p>
          <a:p>
            <a:r>
              <a:rPr lang="en-US" dirty="0"/>
              <a:t>Patch testing should address proper functionality of the system and the overall effect the patch has on the state of security or policy of the system</a:t>
            </a:r>
          </a:p>
          <a:p>
            <a:endParaRPr lang="en-US" dirty="0"/>
          </a:p>
          <a:p>
            <a:r>
              <a:rPr lang="en-US" dirty="0"/>
              <a:t>Key component is the intake and vetting of information regarding both security issues and patch release</a:t>
            </a:r>
          </a:p>
          <a:p>
            <a:endParaRPr lang="en-US" dirty="0"/>
          </a:p>
        </p:txBody>
      </p:sp>
      <p:sp>
        <p:nvSpPr>
          <p:cNvPr id="2" name="Title 1"/>
          <p:cNvSpPr>
            <a:spLocks noGrp="1"/>
          </p:cNvSpPr>
          <p:nvPr>
            <p:ph type="title"/>
          </p:nvPr>
        </p:nvSpPr>
        <p:spPr/>
        <p:txBody>
          <a:bodyPr/>
          <a:lstStyle/>
          <a:p>
            <a:r>
              <a:rPr lang="en-US" dirty="0"/>
              <a:t>Patch and Vulnerability Management</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4315" y="2971732"/>
            <a:ext cx="1623725" cy="1620196"/>
          </a:xfrm>
          <a:prstGeom prst="rect">
            <a:avLst/>
          </a:prstGeom>
        </p:spPr>
      </p:pic>
      <p:sp>
        <p:nvSpPr>
          <p:cNvPr id="5" name="Footer Placeholder 4"/>
          <p:cNvSpPr>
            <a:spLocks noGrp="1"/>
          </p:cNvSpPr>
          <p:nvPr>
            <p:ph type="ftr" sz="quarter" idx="11"/>
          </p:nvPr>
        </p:nvSpPr>
        <p:spPr/>
        <p:txBody>
          <a:bodyPr/>
          <a:lstStyle/>
          <a:p>
            <a:r>
              <a:rPr lang="en-US" altLang="en-US" dirty="0"/>
              <a:t>Domain 7: Security Operations</a:t>
            </a:r>
          </a:p>
        </p:txBody>
      </p:sp>
      <p:sp>
        <p:nvSpPr>
          <p:cNvPr id="10" name="Slide Number Placeholder 9"/>
          <p:cNvSpPr>
            <a:spLocks noGrp="1"/>
          </p:cNvSpPr>
          <p:nvPr>
            <p:ph type="sldNum" sz="quarter" idx="12"/>
          </p:nvPr>
        </p:nvSpPr>
        <p:spPr/>
        <p:txBody>
          <a:bodyPr/>
          <a:lstStyle/>
          <a:p>
            <a:fld id="{03B1F02D-B6B4-4C75-AB3C-C12486DA92C2}" type="slidenum">
              <a:rPr lang="en-US" smtClean="0"/>
              <a:pPr/>
              <a:t>76</a:t>
            </a:fld>
            <a:endParaRPr lang="en-US" dirty="0"/>
          </a:p>
        </p:txBody>
      </p:sp>
    </p:spTree>
    <p:extLst>
      <p:ext uri="{BB962C8B-B14F-4D97-AF65-F5344CB8AC3E}">
        <p14:creationId xmlns:p14="http://schemas.microsoft.com/office/powerpoint/2010/main" val="62888509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739775" indent="-739775">
              <a:buNone/>
            </a:pPr>
            <a:r>
              <a:rPr lang="en-US" dirty="0" smtClean="0"/>
              <a:t>7.9  Understand and participate </a:t>
            </a:r>
            <a:r>
              <a:rPr lang="en-US" dirty="0"/>
              <a:t>in </a:t>
            </a:r>
            <a:r>
              <a:rPr lang="en-US" dirty="0" smtClean="0"/>
              <a:t>change </a:t>
            </a:r>
            <a:r>
              <a:rPr lang="en-US" dirty="0"/>
              <a:t>management processes </a:t>
            </a:r>
            <a:endParaRPr lang="en-US" dirty="0" smtClean="0"/>
          </a:p>
        </p:txBody>
      </p:sp>
      <p:sp>
        <p:nvSpPr>
          <p:cNvPr id="3" name="Title 2"/>
          <p:cNvSpPr>
            <a:spLocks noGrp="1"/>
          </p:cNvSpPr>
          <p:nvPr>
            <p:ph type="title"/>
          </p:nvPr>
        </p:nvSpPr>
        <p:spPr>
          <a:solidFill>
            <a:srgbClr val="0070C0"/>
          </a:solidFill>
        </p:spPr>
        <p:txBody>
          <a:bodyPr/>
          <a:lstStyle/>
          <a:p>
            <a:r>
              <a:rPr lang="en-US" dirty="0"/>
              <a:t>Domain Objectives </a:t>
            </a:r>
            <a:r>
              <a:rPr lang="en-US" dirty="0" smtClean="0"/>
              <a:t> 7.9</a:t>
            </a:r>
            <a:endParaRPr lang="en-US" dirty="0"/>
          </a:p>
        </p:txBody>
      </p:sp>
      <p:sp>
        <p:nvSpPr>
          <p:cNvPr id="8" name="Footer Placeholder 7"/>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77</a:t>
            </a:fld>
            <a:endParaRPr lang="en-US" dirty="0"/>
          </a:p>
        </p:txBody>
      </p:sp>
    </p:spTree>
    <p:extLst>
      <p:ext uri="{BB962C8B-B14F-4D97-AF65-F5344CB8AC3E}">
        <p14:creationId xmlns:p14="http://schemas.microsoft.com/office/powerpoint/2010/main" val="140451883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p:cNvSpPr>
            <a:spLocks noGrp="1" noChangeArrowheads="1"/>
          </p:cNvSpPr>
          <p:nvPr>
            <p:ph idx="1"/>
          </p:nvPr>
        </p:nvSpPr>
        <p:spPr>
          <a:xfrm>
            <a:off x="2228848" y="1825624"/>
            <a:ext cx="9124951" cy="4670425"/>
          </a:xfrm>
        </p:spPr>
        <p:txBody>
          <a:bodyPr>
            <a:normAutofit fontScale="92500" lnSpcReduction="20000"/>
          </a:bodyPr>
          <a:lstStyle/>
          <a:p>
            <a:r>
              <a:rPr lang="en-US" dirty="0"/>
              <a:t>Change Control Management is the process of maintaining system integrity</a:t>
            </a:r>
          </a:p>
          <a:p>
            <a:pPr lvl="1"/>
            <a:r>
              <a:rPr lang="en-US" dirty="0"/>
              <a:t>Requests</a:t>
            </a:r>
          </a:p>
          <a:p>
            <a:pPr lvl="1"/>
            <a:r>
              <a:rPr lang="en-US" dirty="0"/>
              <a:t>Impact Assessment</a:t>
            </a:r>
          </a:p>
          <a:p>
            <a:pPr lvl="1"/>
            <a:r>
              <a:rPr lang="en-US" dirty="0"/>
              <a:t>Approval/Disapproval</a:t>
            </a:r>
          </a:p>
          <a:p>
            <a:pPr lvl="1"/>
            <a:r>
              <a:rPr lang="en-US" dirty="0"/>
              <a:t>Notification</a:t>
            </a:r>
          </a:p>
          <a:p>
            <a:pPr lvl="1"/>
            <a:r>
              <a:rPr lang="en-US" dirty="0"/>
              <a:t>Implementation</a:t>
            </a:r>
          </a:p>
          <a:p>
            <a:pPr lvl="1"/>
            <a:r>
              <a:rPr lang="en-US" dirty="0"/>
              <a:t>Validation</a:t>
            </a:r>
          </a:p>
          <a:p>
            <a:pPr lvl="1"/>
            <a:r>
              <a:rPr lang="en-US" dirty="0"/>
              <a:t>Documentation</a:t>
            </a:r>
          </a:p>
          <a:p>
            <a:pPr lvl="1"/>
            <a:endParaRPr lang="en-US" dirty="0"/>
          </a:p>
          <a:p>
            <a:r>
              <a:rPr lang="en-US" dirty="0"/>
              <a:t>Configuration Management is a process for identifying and documenting HW components, SW, and the associative settings which ensures that resources are properly deployed and managed</a:t>
            </a:r>
          </a:p>
          <a:p>
            <a:pPr lvl="1"/>
            <a:r>
              <a:rPr lang="en-US" dirty="0"/>
              <a:t>Requires a detailed inventory of HW and SW</a:t>
            </a:r>
          </a:p>
        </p:txBody>
      </p:sp>
      <p:sp>
        <p:nvSpPr>
          <p:cNvPr id="30722" name="Rectangle 2"/>
          <p:cNvSpPr>
            <a:spLocks noGrp="1" noChangeArrowheads="1"/>
          </p:cNvSpPr>
          <p:nvPr>
            <p:ph type="title"/>
          </p:nvPr>
        </p:nvSpPr>
        <p:spPr/>
        <p:txBody>
          <a:bodyPr/>
          <a:lstStyle/>
          <a:p>
            <a:r>
              <a:rPr lang="en-US" dirty="0"/>
              <a:t>Change and Configuration Management</a:t>
            </a:r>
          </a:p>
        </p:txBody>
      </p:sp>
      <p:pic>
        <p:nvPicPr>
          <p:cNvPr id="8" name="Picture 7" descr="change-management-poster-240x300.jpg"/>
          <p:cNvPicPr>
            <a:picLocks noChangeAspect="1"/>
          </p:cNvPicPr>
          <p:nvPr/>
        </p:nvPicPr>
        <p:blipFill>
          <a:blip r:embed="rId3" cstate="print"/>
          <a:stretch>
            <a:fillRect/>
          </a:stretch>
        </p:blipFill>
        <p:spPr>
          <a:xfrm>
            <a:off x="56147" y="2204126"/>
            <a:ext cx="2172701" cy="2442807"/>
          </a:xfrm>
          <a:prstGeom prst="rect">
            <a:avLst/>
          </a:prstGeom>
        </p:spPr>
      </p:pic>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78</a:t>
            </a:fld>
            <a:endParaRPr lang="en-US"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73401" y="2204126"/>
            <a:ext cx="4380397" cy="2465613"/>
          </a:xfrm>
          <a:prstGeom prst="rect">
            <a:avLst/>
          </a:prstGeom>
        </p:spPr>
      </p:pic>
    </p:spTree>
    <p:extLst>
      <p:ext uri="{BB962C8B-B14F-4D97-AF65-F5344CB8AC3E}">
        <p14:creationId xmlns:p14="http://schemas.microsoft.com/office/powerpoint/2010/main" val="282770589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Grp="1" noChangeArrowheads="1"/>
          </p:cNvSpPr>
          <p:nvPr>
            <p:ph idx="1"/>
          </p:nvPr>
        </p:nvSpPr>
        <p:spPr/>
        <p:txBody>
          <a:bodyPr>
            <a:normAutofit fontScale="85000" lnSpcReduction="20000"/>
          </a:bodyPr>
          <a:lstStyle/>
          <a:p>
            <a:r>
              <a:rPr lang="en-US" dirty="0"/>
              <a:t>Changes are always controlled</a:t>
            </a:r>
          </a:p>
          <a:p>
            <a:pPr marL="0" indent="0">
              <a:buNone/>
            </a:pPr>
            <a:endParaRPr lang="en-US" dirty="0"/>
          </a:p>
          <a:p>
            <a:r>
              <a:rPr lang="en-US" dirty="0"/>
              <a:t>Formalized testing process</a:t>
            </a:r>
          </a:p>
          <a:p>
            <a:pPr marL="0" indent="0">
              <a:buNone/>
            </a:pPr>
            <a:endParaRPr lang="en-US" dirty="0"/>
          </a:p>
          <a:p>
            <a:r>
              <a:rPr lang="en-US" dirty="0"/>
              <a:t>Ability to reverse changes</a:t>
            </a:r>
          </a:p>
          <a:p>
            <a:pPr marL="0" indent="0">
              <a:buNone/>
            </a:pPr>
            <a:endParaRPr lang="en-US" dirty="0"/>
          </a:p>
          <a:p>
            <a:r>
              <a:rPr lang="en-US" dirty="0"/>
              <a:t>Users informed of impending changes</a:t>
            </a:r>
          </a:p>
          <a:p>
            <a:pPr marL="0" indent="0">
              <a:buNone/>
            </a:pPr>
            <a:endParaRPr lang="en-US" dirty="0"/>
          </a:p>
          <a:p>
            <a:r>
              <a:rPr lang="en-US" dirty="0"/>
              <a:t>Change effects are analyzed</a:t>
            </a:r>
          </a:p>
          <a:p>
            <a:pPr marL="0" indent="0">
              <a:buNone/>
            </a:pPr>
            <a:endParaRPr lang="en-US" dirty="0"/>
          </a:p>
          <a:p>
            <a:r>
              <a:rPr lang="en-US" dirty="0"/>
              <a:t>Minimizes negative impact of changes </a:t>
            </a:r>
          </a:p>
        </p:txBody>
      </p:sp>
      <p:sp>
        <p:nvSpPr>
          <p:cNvPr id="32770" name="Rectangle 2"/>
          <p:cNvSpPr>
            <a:spLocks noGrp="1" noChangeArrowheads="1"/>
          </p:cNvSpPr>
          <p:nvPr>
            <p:ph type="title"/>
          </p:nvPr>
        </p:nvSpPr>
        <p:spPr/>
        <p:txBody>
          <a:bodyPr/>
          <a:lstStyle/>
          <a:p>
            <a:r>
              <a:rPr lang="en-US" dirty="0"/>
              <a:t>Change and Configuration Management – Change Control Process</a:t>
            </a:r>
          </a:p>
        </p:txBody>
      </p:sp>
      <p:pic>
        <p:nvPicPr>
          <p:cNvPr id="5" name="Picture 4" descr="Change Request Flow.png"/>
          <p:cNvPicPr>
            <a:picLocks noChangeAspect="1"/>
          </p:cNvPicPr>
          <p:nvPr/>
        </p:nvPicPr>
        <p:blipFill>
          <a:blip r:embed="rId3" cstate="print"/>
          <a:stretch>
            <a:fillRect/>
          </a:stretch>
        </p:blipFill>
        <p:spPr>
          <a:xfrm>
            <a:off x="7500730" y="2024698"/>
            <a:ext cx="4408250" cy="3818414"/>
          </a:xfrm>
          <a:prstGeom prst="rect">
            <a:avLst/>
          </a:prstGeom>
        </p:spPr>
      </p:pic>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79</a:t>
            </a:fld>
            <a:endParaRPr lang="en-US" dirty="0"/>
          </a:p>
        </p:txBody>
      </p:sp>
    </p:spTree>
    <p:extLst>
      <p:ext uri="{BB962C8B-B14F-4D97-AF65-F5344CB8AC3E}">
        <p14:creationId xmlns:p14="http://schemas.microsoft.com/office/powerpoint/2010/main" val="36840143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a:t>Typically oversees and coordinates the change control process</a:t>
            </a:r>
          </a:p>
          <a:p>
            <a:pPr marL="0" indent="0">
              <a:buNone/>
            </a:pPr>
            <a:endParaRPr lang="en-US" dirty="0"/>
          </a:p>
          <a:p>
            <a:r>
              <a:rPr lang="en-US" dirty="0"/>
              <a:t>Gathers and documents sufficient details to understand the change</a:t>
            </a:r>
          </a:p>
          <a:p>
            <a:pPr marL="0" indent="0">
              <a:buNone/>
            </a:pPr>
            <a:endParaRPr lang="en-US" dirty="0"/>
          </a:p>
          <a:p>
            <a:r>
              <a:rPr lang="en-US" dirty="0"/>
              <a:t>The decision to implement the change and the timeliness will be driven by principles of risk and cost management</a:t>
            </a:r>
          </a:p>
          <a:p>
            <a:pPr marL="0" indent="0">
              <a:buNone/>
            </a:pPr>
            <a:endParaRPr lang="en-US" dirty="0"/>
          </a:p>
          <a:p>
            <a:r>
              <a:rPr lang="en-US" dirty="0"/>
              <a:t>Business continuity planners should be members of the board to assess the changes effect on recovery procedures</a:t>
            </a:r>
          </a:p>
          <a:p>
            <a:endParaRPr lang="en-US" dirty="0"/>
          </a:p>
          <a:p>
            <a:endParaRPr lang="en-US" dirty="0"/>
          </a:p>
        </p:txBody>
      </p:sp>
      <p:sp>
        <p:nvSpPr>
          <p:cNvPr id="2" name="Title 1"/>
          <p:cNvSpPr>
            <a:spLocks noGrp="1"/>
          </p:cNvSpPr>
          <p:nvPr>
            <p:ph type="title"/>
          </p:nvPr>
        </p:nvSpPr>
        <p:spPr/>
        <p:txBody>
          <a:bodyPr>
            <a:normAutofit/>
          </a:bodyPr>
          <a:lstStyle/>
          <a:p>
            <a:r>
              <a:rPr lang="en-US" dirty="0"/>
              <a:t>Change and Configuration Management – Configuration (Change) Control Board (CCB)</a:t>
            </a:r>
          </a:p>
        </p:txBody>
      </p:sp>
      <p:sp>
        <p:nvSpPr>
          <p:cNvPr id="5" name="Footer Placeholder 4"/>
          <p:cNvSpPr>
            <a:spLocks noGrp="1"/>
          </p:cNvSpPr>
          <p:nvPr>
            <p:ph type="ftr" sz="quarter" idx="11"/>
          </p:nvPr>
        </p:nvSpPr>
        <p:spPr/>
        <p:txBody>
          <a:bodyPr/>
          <a:lstStyle/>
          <a:p>
            <a:r>
              <a:rPr lang="en-US" altLang="en-US" dirty="0"/>
              <a:t>Domain 7: Security Operations</a:t>
            </a:r>
          </a:p>
        </p:txBody>
      </p:sp>
      <p:sp>
        <p:nvSpPr>
          <p:cNvPr id="8" name="Slide Number Placeholder 7"/>
          <p:cNvSpPr>
            <a:spLocks noGrp="1"/>
          </p:cNvSpPr>
          <p:nvPr>
            <p:ph type="sldNum" sz="quarter" idx="12"/>
          </p:nvPr>
        </p:nvSpPr>
        <p:spPr/>
        <p:txBody>
          <a:bodyPr/>
          <a:lstStyle/>
          <a:p>
            <a:fld id="{03B1F02D-B6B4-4C75-AB3C-C12486DA92C2}" type="slidenum">
              <a:rPr lang="en-US" smtClean="0"/>
              <a:pPr/>
              <a:t>80</a:t>
            </a:fld>
            <a:endParaRPr lang="en-US" dirty="0"/>
          </a:p>
        </p:txBody>
      </p:sp>
    </p:spTree>
    <p:extLst>
      <p:ext uri="{BB962C8B-B14F-4D97-AF65-F5344CB8AC3E}">
        <p14:creationId xmlns:p14="http://schemas.microsoft.com/office/powerpoint/2010/main" val="416927161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739775" indent="-739775">
              <a:buNone/>
            </a:pPr>
            <a:r>
              <a:rPr lang="en-US" dirty="0" smtClean="0"/>
              <a:t>7.10  Implement </a:t>
            </a:r>
            <a:r>
              <a:rPr lang="en-US" dirty="0"/>
              <a:t>recovery </a:t>
            </a:r>
            <a:r>
              <a:rPr lang="en-US" dirty="0" smtClean="0"/>
              <a:t>strategies</a:t>
            </a:r>
          </a:p>
          <a:p>
            <a:pPr lvl="1"/>
            <a:r>
              <a:rPr lang="en-US" dirty="0" smtClean="0"/>
              <a:t>Backup </a:t>
            </a:r>
            <a:r>
              <a:rPr lang="en-US" dirty="0"/>
              <a:t>storage strategies</a:t>
            </a:r>
          </a:p>
          <a:p>
            <a:pPr lvl="1"/>
            <a:r>
              <a:rPr lang="en-US" dirty="0" smtClean="0"/>
              <a:t>Recovery </a:t>
            </a:r>
            <a:r>
              <a:rPr lang="en-US" dirty="0"/>
              <a:t>site strategies</a:t>
            </a:r>
          </a:p>
          <a:p>
            <a:pPr lvl="1"/>
            <a:r>
              <a:rPr lang="en-US" dirty="0" smtClean="0"/>
              <a:t>Multiple </a:t>
            </a:r>
            <a:r>
              <a:rPr lang="en-US" dirty="0"/>
              <a:t>processing sites</a:t>
            </a:r>
          </a:p>
          <a:p>
            <a:pPr lvl="1"/>
            <a:r>
              <a:rPr lang="en-US" dirty="0" smtClean="0"/>
              <a:t>System </a:t>
            </a:r>
            <a:r>
              <a:rPr lang="en-US" dirty="0"/>
              <a:t>resilience, high </a:t>
            </a:r>
            <a:r>
              <a:rPr lang="en-US" dirty="0" smtClean="0"/>
              <a:t>availability (HA), Quality of Service (</a:t>
            </a:r>
            <a:r>
              <a:rPr lang="en-US" dirty="0" err="1" smtClean="0"/>
              <a:t>QoS</a:t>
            </a:r>
            <a:r>
              <a:rPr lang="en-US" dirty="0" smtClean="0"/>
              <a:t>), and fault tolerance</a:t>
            </a:r>
            <a:endParaRPr lang="en-US" dirty="0"/>
          </a:p>
        </p:txBody>
      </p:sp>
      <p:sp>
        <p:nvSpPr>
          <p:cNvPr id="3" name="Title 2"/>
          <p:cNvSpPr>
            <a:spLocks noGrp="1"/>
          </p:cNvSpPr>
          <p:nvPr>
            <p:ph type="title"/>
          </p:nvPr>
        </p:nvSpPr>
        <p:spPr>
          <a:solidFill>
            <a:srgbClr val="0070C0"/>
          </a:solidFill>
        </p:spPr>
        <p:txBody>
          <a:bodyPr/>
          <a:lstStyle/>
          <a:p>
            <a:r>
              <a:rPr lang="en-US" dirty="0"/>
              <a:t>Domain Objectives </a:t>
            </a:r>
            <a:r>
              <a:rPr lang="en-US" dirty="0" smtClean="0"/>
              <a:t> 7.10</a:t>
            </a:r>
            <a:endParaRPr lang="en-US" dirty="0"/>
          </a:p>
        </p:txBody>
      </p:sp>
      <p:sp>
        <p:nvSpPr>
          <p:cNvPr id="8" name="Footer Placeholder 7"/>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81</a:t>
            </a:fld>
            <a:endParaRPr lang="en-US" dirty="0"/>
          </a:p>
        </p:txBody>
      </p:sp>
    </p:spTree>
    <p:extLst>
      <p:ext uri="{BB962C8B-B14F-4D97-AF65-F5344CB8AC3E}">
        <p14:creationId xmlns:p14="http://schemas.microsoft.com/office/powerpoint/2010/main" val="247376531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3074" name="Content Placeholder 2"/>
          <p:cNvSpPr>
            <a:spLocks noGrp="1"/>
          </p:cNvSpPr>
          <p:nvPr>
            <p:ph idx="1"/>
          </p:nvPr>
        </p:nvSpPr>
        <p:spPr/>
        <p:txBody>
          <a:bodyPr>
            <a:normAutofit fontScale="92500" lnSpcReduction="20000"/>
          </a:bodyPr>
          <a:lstStyle/>
          <a:p>
            <a:r>
              <a:rPr lang="en-US" dirty="0"/>
              <a:t>Maintain the security and reliability of key computing systems to ensure it is:</a:t>
            </a:r>
          </a:p>
          <a:p>
            <a:pPr lvl="1"/>
            <a:r>
              <a:rPr lang="en-US" dirty="0"/>
              <a:t>Resilient</a:t>
            </a:r>
          </a:p>
          <a:p>
            <a:pPr lvl="1"/>
            <a:r>
              <a:rPr lang="en-US" dirty="0"/>
              <a:t>Capable of reacting automatically to common failures and address the problem without human intervention</a:t>
            </a:r>
          </a:p>
          <a:p>
            <a:endParaRPr lang="en-US" dirty="0"/>
          </a:p>
          <a:p>
            <a:r>
              <a:rPr lang="en-US" dirty="0"/>
              <a:t>Trusted paths provide trustworthy interfaces into privileged user functions</a:t>
            </a:r>
          </a:p>
          <a:p>
            <a:pPr lvl="1"/>
            <a:r>
              <a:rPr lang="en-US" dirty="0"/>
              <a:t>Intended to ensure that communication paths cannot be intercepted and includes:</a:t>
            </a:r>
          </a:p>
          <a:p>
            <a:pPr lvl="2"/>
            <a:r>
              <a:rPr lang="en-US" sz="2200" dirty="0"/>
              <a:t>Fail-Safe – mechanisms focus on failing with a minimum of harm to personnel or system</a:t>
            </a:r>
          </a:p>
          <a:p>
            <a:pPr lvl="2"/>
            <a:r>
              <a:rPr lang="en-US" sz="2200" dirty="0"/>
              <a:t>Fail Secure – focuses on failing in a controlled manner to block access while the system is in an inconsistent state</a:t>
            </a:r>
          </a:p>
          <a:p>
            <a:pPr lvl="2"/>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ltLang="en-US" dirty="0"/>
              <a:t>Domain 7: Security Operations</a:t>
            </a:r>
          </a:p>
        </p:txBody>
      </p:sp>
      <p:sp>
        <p:nvSpPr>
          <p:cNvPr id="5" name="Slide Number Placeholder 4"/>
          <p:cNvSpPr>
            <a:spLocks noGrp="1"/>
          </p:cNvSpPr>
          <p:nvPr>
            <p:ph type="sldNum" sz="quarter" idx="12"/>
          </p:nvPr>
        </p:nvSpPr>
        <p:spPr/>
        <p:txBody>
          <a:bodyPr/>
          <a:lstStyle/>
          <a:p>
            <a:fld id="{03B1F02D-B6B4-4C75-AB3C-C12486DA92C2}" type="slidenum">
              <a:rPr lang="en-US" smtClean="0"/>
              <a:pPr/>
              <a:t>82</a:t>
            </a:fld>
            <a:endParaRPr lang="en-US" dirty="0"/>
          </a:p>
        </p:txBody>
      </p:sp>
      <p:sp>
        <p:nvSpPr>
          <p:cNvPr id="2" name="Title 1"/>
          <p:cNvSpPr>
            <a:spLocks noGrp="1"/>
          </p:cNvSpPr>
          <p:nvPr>
            <p:ph type="title"/>
          </p:nvPr>
        </p:nvSpPr>
        <p:spPr/>
        <p:txBody>
          <a:bodyPr>
            <a:noAutofit/>
          </a:bodyPr>
          <a:lstStyle/>
          <a:p>
            <a:r>
              <a:rPr lang="en-US" sz="3600" dirty="0"/>
              <a:t>Change and Configuration Management – System Resilience and Fault Tolerance Requirements</a:t>
            </a:r>
          </a:p>
        </p:txBody>
      </p:sp>
    </p:spTree>
    <p:extLst>
      <p:ext uri="{BB962C8B-B14F-4D97-AF65-F5344CB8AC3E}">
        <p14:creationId xmlns:p14="http://schemas.microsoft.com/office/powerpoint/2010/main" val="3285104265"/>
      </p:ext>
    </p:extLst>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3074" name="Content Placeholder 2"/>
          <p:cNvSpPr>
            <a:spLocks noGrp="1"/>
          </p:cNvSpPr>
          <p:nvPr>
            <p:ph idx="1"/>
          </p:nvPr>
        </p:nvSpPr>
        <p:spPr>
          <a:xfrm>
            <a:off x="2228848" y="1687141"/>
            <a:ext cx="9124951" cy="4988614"/>
          </a:xfrm>
        </p:spPr>
        <p:txBody>
          <a:bodyPr>
            <a:normAutofit fontScale="92500" lnSpcReduction="10000"/>
          </a:bodyPr>
          <a:lstStyle/>
          <a:p>
            <a:r>
              <a:rPr lang="en-US" sz="3000" dirty="0"/>
              <a:t>Involves using redundant servers or networks and redundant data storage</a:t>
            </a:r>
          </a:p>
          <a:p>
            <a:r>
              <a:rPr lang="en-US" sz="3000" dirty="0"/>
              <a:t>Spares are components that are available if a primary component is damaged or unavailable</a:t>
            </a:r>
          </a:p>
          <a:p>
            <a:pPr lvl="1"/>
            <a:r>
              <a:rPr lang="en-US" sz="2600" dirty="0"/>
              <a:t>Cold spare</a:t>
            </a:r>
          </a:p>
          <a:p>
            <a:pPr lvl="1"/>
            <a:r>
              <a:rPr lang="en-US" sz="2600" dirty="0"/>
              <a:t>Warm spares</a:t>
            </a:r>
          </a:p>
          <a:p>
            <a:pPr lvl="1"/>
            <a:r>
              <a:rPr lang="en-US" sz="2600" dirty="0"/>
              <a:t>Hot spares</a:t>
            </a:r>
          </a:p>
          <a:p>
            <a:r>
              <a:rPr lang="en-US" sz="3000" dirty="0"/>
              <a:t>High Availability Clusters (failover clusters)</a:t>
            </a:r>
          </a:p>
          <a:p>
            <a:pPr lvl="1"/>
            <a:r>
              <a:rPr lang="en-US" sz="2600" dirty="0"/>
              <a:t>Active-Active	</a:t>
            </a:r>
          </a:p>
          <a:p>
            <a:pPr lvl="2"/>
            <a:r>
              <a:rPr lang="en-US" sz="2200" dirty="0"/>
              <a:t>Load balancing (hot spare)</a:t>
            </a:r>
          </a:p>
          <a:p>
            <a:pPr lvl="1"/>
            <a:r>
              <a:rPr lang="en-US" sz="2600" dirty="0"/>
              <a:t>Active-Passive</a:t>
            </a:r>
          </a:p>
          <a:p>
            <a:pPr lvl="2"/>
            <a:r>
              <a:rPr lang="en-US" sz="2200" dirty="0"/>
              <a:t>Hot standby (warm spare)</a:t>
            </a:r>
          </a:p>
          <a:p>
            <a:pPr lvl="2"/>
            <a:r>
              <a:rPr lang="en-US" sz="2200" dirty="0"/>
              <a:t>Located in storage (cold spare)</a:t>
            </a:r>
          </a:p>
          <a:p>
            <a:pPr lvl="1"/>
            <a:endParaRPr lang="en-US" sz="2100" dirty="0"/>
          </a:p>
          <a:p>
            <a:pPr lvl="2"/>
            <a:endParaRPr lang="en-US" dirty="0"/>
          </a:p>
          <a:p>
            <a:pPr marL="0" indent="0">
              <a:buNone/>
            </a:pPr>
            <a:endParaRPr lang="en-US" dirty="0"/>
          </a:p>
        </p:txBody>
      </p:sp>
      <p:sp>
        <p:nvSpPr>
          <p:cNvPr id="3" name="Title 2"/>
          <p:cNvSpPr>
            <a:spLocks noGrp="1"/>
          </p:cNvSpPr>
          <p:nvPr>
            <p:ph type="title"/>
          </p:nvPr>
        </p:nvSpPr>
        <p:spPr/>
        <p:txBody>
          <a:bodyPr>
            <a:normAutofit/>
          </a:bodyPr>
          <a:lstStyle/>
          <a:p>
            <a:r>
              <a:rPr lang="en-US" dirty="0"/>
              <a:t>Redundancy and Fault Tolerance – System Resilience and Fault Tolerance Requirements</a:t>
            </a:r>
          </a:p>
        </p:txBody>
      </p:sp>
      <p:pic>
        <p:nvPicPr>
          <p:cNvPr id="10" name="Picture 9" descr="imagesCAEKC9XF.jpg"/>
          <p:cNvPicPr>
            <a:picLocks noChangeAspect="1"/>
          </p:cNvPicPr>
          <p:nvPr/>
        </p:nvPicPr>
        <p:blipFill>
          <a:blip r:embed="rId3" cstate="print"/>
          <a:stretch>
            <a:fillRect/>
          </a:stretch>
        </p:blipFill>
        <p:spPr>
          <a:xfrm>
            <a:off x="8829966" y="3398679"/>
            <a:ext cx="3219450" cy="2161966"/>
          </a:xfrm>
          <a:prstGeom prst="rect">
            <a:avLst/>
          </a:prstGeom>
        </p:spPr>
      </p:pic>
      <p:sp>
        <p:nvSpPr>
          <p:cNvPr id="5" name="Footer Placeholder 4"/>
          <p:cNvSpPr>
            <a:spLocks noGrp="1"/>
          </p:cNvSpPr>
          <p:nvPr>
            <p:ph type="ftr" sz="quarter" idx="11"/>
          </p:nvPr>
        </p:nvSpPr>
        <p:spPr/>
        <p:txBody>
          <a:bodyPr/>
          <a:lstStyle/>
          <a:p>
            <a:r>
              <a:rPr lang="en-US" altLang="en-US" dirty="0"/>
              <a:t>Domain 7: Security Operations</a:t>
            </a:r>
          </a:p>
        </p:txBody>
      </p:sp>
      <p:sp>
        <p:nvSpPr>
          <p:cNvPr id="11" name="Slide Number Placeholder 10"/>
          <p:cNvSpPr>
            <a:spLocks noGrp="1"/>
          </p:cNvSpPr>
          <p:nvPr>
            <p:ph type="sldNum" sz="quarter" idx="12"/>
          </p:nvPr>
        </p:nvSpPr>
        <p:spPr/>
        <p:txBody>
          <a:bodyPr/>
          <a:lstStyle/>
          <a:p>
            <a:fld id="{03B1F02D-B6B4-4C75-AB3C-C12486DA92C2}" type="slidenum">
              <a:rPr lang="en-US" smtClean="0"/>
              <a:pPr/>
              <a:t>83</a:t>
            </a:fld>
            <a:endParaRPr lang="en-US" dirty="0"/>
          </a:p>
        </p:txBody>
      </p:sp>
    </p:spTree>
    <p:extLst>
      <p:ext uri="{BB962C8B-B14F-4D97-AF65-F5344CB8AC3E}">
        <p14:creationId xmlns:p14="http://schemas.microsoft.com/office/powerpoint/2010/main" val="4067006267"/>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Storage Area Network (SAN)</a:t>
            </a:r>
          </a:p>
          <a:p>
            <a:pPr lvl="1"/>
            <a:r>
              <a:rPr lang="en-US" dirty="0"/>
              <a:t>Operates at block level</a:t>
            </a:r>
          </a:p>
          <a:p>
            <a:pPr lvl="1"/>
            <a:r>
              <a:rPr lang="en-US" dirty="0"/>
              <a:t>Dedicated storage on a dedicated network</a:t>
            </a:r>
          </a:p>
          <a:p>
            <a:endParaRPr lang="en-US" dirty="0"/>
          </a:p>
          <a:p>
            <a:r>
              <a:rPr lang="en-US" dirty="0"/>
              <a:t>Network Attached Storage (NAS)</a:t>
            </a:r>
          </a:p>
          <a:p>
            <a:pPr lvl="1"/>
            <a:r>
              <a:rPr lang="en-US" dirty="0"/>
              <a:t>Operates at the file level</a:t>
            </a:r>
          </a:p>
          <a:p>
            <a:pPr lvl="1"/>
            <a:r>
              <a:rPr lang="en-US" dirty="0"/>
              <a:t>Typically on a shared network and can be mapped as network drives</a:t>
            </a:r>
          </a:p>
          <a:p>
            <a:pPr marL="457200" lvl="1" indent="0">
              <a:buNone/>
            </a:pPr>
            <a:endParaRPr lang="en-US" dirty="0"/>
          </a:p>
          <a:p>
            <a:pPr lvl="1"/>
            <a:endParaRPr lang="en-US" dirty="0"/>
          </a:p>
        </p:txBody>
      </p:sp>
      <p:sp>
        <p:nvSpPr>
          <p:cNvPr id="3" name="Title 2"/>
          <p:cNvSpPr>
            <a:spLocks noGrp="1"/>
          </p:cNvSpPr>
          <p:nvPr>
            <p:ph type="title"/>
          </p:nvPr>
        </p:nvSpPr>
        <p:spPr/>
        <p:txBody>
          <a:bodyPr/>
          <a:lstStyle/>
          <a:p>
            <a:r>
              <a:rPr lang="en-US" dirty="0"/>
              <a:t>Redundancy and Fault Tolerance – Drives and Data Storage</a:t>
            </a:r>
          </a:p>
        </p:txBody>
      </p:sp>
      <p:sp>
        <p:nvSpPr>
          <p:cNvPr id="8" name="Footer Placeholder 7"/>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84</a:t>
            </a:fld>
            <a:endParaRPr lang="en-US" dirty="0"/>
          </a:p>
        </p:txBody>
      </p:sp>
    </p:spTree>
    <p:extLst>
      <p:ext uri="{BB962C8B-B14F-4D97-AF65-F5344CB8AC3E}">
        <p14:creationId xmlns:p14="http://schemas.microsoft.com/office/powerpoint/2010/main" val="5677097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a:t>Used  with tape vaulting to make multiple copies of tapes for backup and recovery</a:t>
            </a:r>
          </a:p>
          <a:p>
            <a:pPr marL="0" indent="0">
              <a:buNone/>
            </a:pPr>
            <a:endParaRPr lang="en-US" dirty="0"/>
          </a:p>
          <a:p>
            <a:r>
              <a:rPr lang="en-US" dirty="0"/>
              <a:t>Relays on robotic mechanisms to automatically transfer tapes between the storage and the drive mechanisms</a:t>
            </a:r>
          </a:p>
          <a:p>
            <a:endParaRPr lang="en-US" dirty="0"/>
          </a:p>
        </p:txBody>
      </p:sp>
      <p:sp>
        <p:nvSpPr>
          <p:cNvPr id="2" name="Title 1"/>
          <p:cNvSpPr>
            <a:spLocks noGrp="1"/>
          </p:cNvSpPr>
          <p:nvPr>
            <p:ph type="title"/>
          </p:nvPr>
        </p:nvSpPr>
        <p:spPr/>
        <p:txBody>
          <a:bodyPr>
            <a:normAutofit/>
          </a:bodyPr>
          <a:lstStyle/>
          <a:p>
            <a:r>
              <a:rPr lang="en-US" dirty="0"/>
              <a:t>Drives and Data Storage – Redundant Array of Independent Tapes (RAIT) Levels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4168104"/>
            <a:ext cx="3936882" cy="2008859"/>
          </a:xfrm>
          <a:prstGeom prst="rect">
            <a:avLst/>
          </a:prstGeom>
        </p:spPr>
      </p:pic>
      <p:sp>
        <p:nvSpPr>
          <p:cNvPr id="10" name="Footer Placeholder 9"/>
          <p:cNvSpPr>
            <a:spLocks noGrp="1"/>
          </p:cNvSpPr>
          <p:nvPr>
            <p:ph type="ftr" sz="quarter" idx="11"/>
          </p:nvPr>
        </p:nvSpPr>
        <p:spPr/>
        <p:txBody>
          <a:bodyPr/>
          <a:lstStyle/>
          <a:p>
            <a:r>
              <a:rPr lang="en-US" altLang="en-US" dirty="0"/>
              <a:t>Domain 7: Security Operations</a:t>
            </a:r>
          </a:p>
        </p:txBody>
      </p:sp>
      <p:sp>
        <p:nvSpPr>
          <p:cNvPr id="11" name="Slide Number Placeholder 10"/>
          <p:cNvSpPr>
            <a:spLocks noGrp="1"/>
          </p:cNvSpPr>
          <p:nvPr>
            <p:ph type="sldNum" sz="quarter" idx="12"/>
          </p:nvPr>
        </p:nvSpPr>
        <p:spPr/>
        <p:txBody>
          <a:bodyPr/>
          <a:lstStyle/>
          <a:p>
            <a:fld id="{03B1F02D-B6B4-4C75-AB3C-C12486DA92C2}" type="slidenum">
              <a:rPr lang="en-US" smtClean="0"/>
              <a:pPr/>
              <a:t>85</a:t>
            </a:fld>
            <a:endParaRPr lang="en-US" dirty="0"/>
          </a:p>
        </p:txBody>
      </p:sp>
    </p:spTree>
    <p:extLst>
      <p:ext uri="{BB962C8B-B14F-4D97-AF65-F5344CB8AC3E}">
        <p14:creationId xmlns:p14="http://schemas.microsoft.com/office/powerpoint/2010/main" val="6507606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numCol="2">
            <a:normAutofit fontScale="85000" lnSpcReduction="20000"/>
          </a:bodyPr>
          <a:lstStyle/>
          <a:p>
            <a:r>
              <a:rPr lang="en-US" dirty="0"/>
              <a:t>Electronic Backups</a:t>
            </a:r>
          </a:p>
          <a:p>
            <a:pPr lvl="1"/>
            <a:r>
              <a:rPr lang="en-US" dirty="0"/>
              <a:t>Full</a:t>
            </a:r>
          </a:p>
          <a:p>
            <a:pPr lvl="1"/>
            <a:endParaRPr lang="en-US" dirty="0"/>
          </a:p>
          <a:p>
            <a:pPr lvl="1"/>
            <a:r>
              <a:rPr lang="en-US" dirty="0"/>
              <a:t>Incremental</a:t>
            </a:r>
          </a:p>
          <a:p>
            <a:pPr lvl="1"/>
            <a:endParaRPr lang="en-US" dirty="0"/>
          </a:p>
          <a:p>
            <a:pPr lvl="1"/>
            <a:r>
              <a:rPr lang="en-US" dirty="0"/>
              <a:t>Differential</a:t>
            </a:r>
          </a:p>
          <a:p>
            <a:pPr lvl="1"/>
            <a:endParaRPr lang="en-US" dirty="0"/>
          </a:p>
          <a:p>
            <a:pPr lvl="1"/>
            <a:r>
              <a:rPr lang="en-US" dirty="0"/>
              <a:t>Electronic Vaulting</a:t>
            </a:r>
          </a:p>
          <a:p>
            <a:pPr lvl="1"/>
            <a:endParaRPr lang="en-US" dirty="0"/>
          </a:p>
          <a:p>
            <a:pPr lvl="1"/>
            <a:r>
              <a:rPr lang="en-US" dirty="0"/>
              <a:t>Remote Journaling</a:t>
            </a:r>
          </a:p>
          <a:p>
            <a:endParaRPr lang="en-US" dirty="0"/>
          </a:p>
          <a:p>
            <a:r>
              <a:rPr lang="en-US" dirty="0"/>
              <a:t>Off-Site Storage (RTO 3-5 days)</a:t>
            </a:r>
          </a:p>
          <a:p>
            <a:endParaRPr lang="en-US" dirty="0"/>
          </a:p>
          <a:p>
            <a:r>
              <a:rPr lang="en-US" dirty="0"/>
              <a:t>Tape vaulting</a:t>
            </a:r>
          </a:p>
          <a:p>
            <a:pPr lvl="1"/>
            <a:r>
              <a:rPr lang="en-US" dirty="0"/>
              <a:t>Tape rotation methods</a:t>
            </a:r>
          </a:p>
          <a:p>
            <a:endParaRPr lang="en-US" dirty="0"/>
          </a:p>
          <a:p>
            <a:r>
              <a:rPr lang="en-US" dirty="0"/>
              <a:t>Database Shadowing</a:t>
            </a:r>
          </a:p>
          <a:p>
            <a:endParaRPr lang="en-US" dirty="0"/>
          </a:p>
          <a:p>
            <a:r>
              <a:rPr lang="en-US" dirty="0"/>
              <a:t>High Availability Options</a:t>
            </a:r>
          </a:p>
          <a:p>
            <a:endParaRPr lang="en-US" dirty="0"/>
          </a:p>
          <a:p>
            <a:r>
              <a:rPr lang="en-US" dirty="0"/>
              <a:t>Software 		             Escrow</a:t>
            </a:r>
          </a:p>
          <a:p>
            <a:endParaRPr lang="en-US" dirty="0"/>
          </a:p>
          <a:p>
            <a:r>
              <a:rPr lang="en-US" dirty="0"/>
              <a:t>Hardcopy Data</a:t>
            </a:r>
          </a:p>
          <a:p>
            <a:endParaRPr lang="en-US" dirty="0"/>
          </a:p>
        </p:txBody>
      </p:sp>
      <p:sp>
        <p:nvSpPr>
          <p:cNvPr id="6" name="Footer Placeholder 5"/>
          <p:cNvSpPr>
            <a:spLocks noGrp="1"/>
          </p:cNvSpPr>
          <p:nvPr>
            <p:ph type="ftr" sz="quarter" idx="11"/>
          </p:nvPr>
        </p:nvSpPr>
        <p:spPr/>
        <p:txBody>
          <a:bodyPr/>
          <a:lstStyle/>
          <a:p>
            <a:r>
              <a:rPr lang="en-US" altLang="en-US" dirty="0"/>
              <a:t>Domain 7: Security Operations</a:t>
            </a:r>
          </a:p>
        </p:txBody>
      </p:sp>
      <p:sp>
        <p:nvSpPr>
          <p:cNvPr id="7" name="Slide Number Placeholder 6"/>
          <p:cNvSpPr>
            <a:spLocks noGrp="1"/>
          </p:cNvSpPr>
          <p:nvPr>
            <p:ph type="sldNum" sz="quarter" idx="12"/>
          </p:nvPr>
        </p:nvSpPr>
        <p:spPr/>
        <p:txBody>
          <a:bodyPr/>
          <a:lstStyle/>
          <a:p>
            <a:fld id="{03B1F02D-B6B4-4C75-AB3C-C12486DA92C2}" type="slidenum">
              <a:rPr lang="en-US" smtClean="0"/>
              <a:pPr/>
              <a:t>86</a:t>
            </a:fld>
            <a:endParaRPr lang="en-US" dirty="0"/>
          </a:p>
        </p:txBody>
      </p:sp>
      <p:sp>
        <p:nvSpPr>
          <p:cNvPr id="2" name="Title 1"/>
          <p:cNvSpPr>
            <a:spLocks noGrp="1"/>
          </p:cNvSpPr>
          <p:nvPr>
            <p:ph type="title"/>
          </p:nvPr>
        </p:nvSpPr>
        <p:spPr/>
        <p:txBody>
          <a:bodyPr>
            <a:noAutofit/>
          </a:bodyPr>
          <a:lstStyle/>
          <a:p>
            <a:r>
              <a:rPr lang="en-US" sz="3600" dirty="0"/>
              <a:t>System Resilience and Fault Tolerance Requirements – Backup and Recovery Systems</a:t>
            </a:r>
          </a:p>
        </p:txBody>
      </p:sp>
      <p:pic>
        <p:nvPicPr>
          <p:cNvPr id="10" name="Picture 9" descr="831bc3cf0ba08e8a2bd5e8a21b7371f5.png"/>
          <p:cNvPicPr>
            <a:picLocks noChangeAspect="1"/>
          </p:cNvPicPr>
          <p:nvPr/>
        </p:nvPicPr>
        <p:blipFill>
          <a:blip r:embed="rId3" cstate="print"/>
          <a:stretch>
            <a:fillRect/>
          </a:stretch>
        </p:blipFill>
        <p:spPr>
          <a:xfrm>
            <a:off x="8310933" y="4173570"/>
            <a:ext cx="3767222" cy="1235328"/>
          </a:xfrm>
          <a:prstGeom prst="rect">
            <a:avLst/>
          </a:prstGeom>
        </p:spPr>
      </p:pic>
      <p:pic>
        <p:nvPicPr>
          <p:cNvPr id="12" name="Picture 11" descr="dfht2a05.gif"/>
          <p:cNvPicPr>
            <a:picLocks noChangeAspect="1"/>
          </p:cNvPicPr>
          <p:nvPr/>
        </p:nvPicPr>
        <p:blipFill>
          <a:blip r:embed="rId4" cstate="print"/>
          <a:stretch>
            <a:fillRect/>
          </a:stretch>
        </p:blipFill>
        <p:spPr>
          <a:xfrm>
            <a:off x="122582" y="2380365"/>
            <a:ext cx="2483538" cy="2440204"/>
          </a:xfrm>
          <a:prstGeom prst="rect">
            <a:avLst/>
          </a:prstGeom>
        </p:spPr>
      </p:pic>
    </p:spTree>
    <p:extLst>
      <p:ext uri="{BB962C8B-B14F-4D97-AF65-F5344CB8AC3E}">
        <p14:creationId xmlns:p14="http://schemas.microsoft.com/office/powerpoint/2010/main" val="25933248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System Resilience and Fault Tolerance Requirements – Archive Bit</a:t>
            </a:r>
          </a:p>
        </p:txBody>
      </p:sp>
      <p:sp>
        <p:nvSpPr>
          <p:cNvPr id="3" name="Content Placeholder 2"/>
          <p:cNvSpPr>
            <a:spLocks noGrp="1"/>
          </p:cNvSpPr>
          <p:nvPr>
            <p:ph sz="half" idx="2"/>
          </p:nvPr>
        </p:nvSpPr>
        <p:spPr/>
        <p:txBody>
          <a:bodyPr>
            <a:noAutofit/>
          </a:bodyPr>
          <a:lstStyle/>
          <a:p>
            <a:pPr>
              <a:buNone/>
            </a:pPr>
            <a:r>
              <a:rPr lang="en-US" sz="1600" dirty="0"/>
              <a:t>$FILE_NAME 1:</a:t>
            </a:r>
          </a:p>
          <a:p>
            <a:pPr>
              <a:buNone/>
            </a:pPr>
            <a:r>
              <a:rPr lang="en-US" sz="1600" dirty="0" err="1"/>
              <a:t>ParentSequenceNo</a:t>
            </a:r>
            <a:r>
              <a:rPr lang="en-US" sz="1600" dirty="0"/>
              <a:t>: 1</a:t>
            </a:r>
          </a:p>
          <a:p>
            <a:pPr>
              <a:buNone/>
            </a:pPr>
            <a:r>
              <a:rPr lang="en-US" sz="1600" dirty="0" err="1"/>
              <a:t>CreationTime</a:t>
            </a:r>
            <a:r>
              <a:rPr lang="en-US" sz="1600" dirty="0"/>
              <a:t> (</a:t>
            </a:r>
            <a:r>
              <a:rPr lang="en-US" sz="1600" dirty="0" err="1"/>
              <a:t>CTime</a:t>
            </a:r>
            <a:r>
              <a:rPr lang="en-US" sz="1600" dirty="0"/>
              <a:t>): 2013-06-24 21:10:46:101:7529</a:t>
            </a:r>
          </a:p>
          <a:p>
            <a:pPr>
              <a:buNone/>
            </a:pPr>
            <a:r>
              <a:rPr lang="en-US" sz="1600" dirty="0" err="1"/>
              <a:t>LastWriteTime</a:t>
            </a:r>
            <a:r>
              <a:rPr lang="en-US" sz="1600" dirty="0"/>
              <a:t> (</a:t>
            </a:r>
            <a:r>
              <a:rPr lang="en-US" sz="1600" dirty="0" err="1"/>
              <a:t>ATime</a:t>
            </a:r>
            <a:r>
              <a:rPr lang="en-US" sz="1600" dirty="0"/>
              <a:t>): 2013-06-24 21:10:46:101:7529</a:t>
            </a:r>
          </a:p>
          <a:p>
            <a:pPr>
              <a:buNone/>
            </a:pPr>
            <a:r>
              <a:rPr lang="en-US" sz="1600" dirty="0" err="1"/>
              <a:t>ChangeTime</a:t>
            </a:r>
            <a:r>
              <a:rPr lang="en-US" sz="1600" dirty="0"/>
              <a:t> (</a:t>
            </a:r>
            <a:r>
              <a:rPr lang="en-US" sz="1600" dirty="0" err="1"/>
              <a:t>MTime</a:t>
            </a:r>
            <a:r>
              <a:rPr lang="en-US" sz="1600" dirty="0"/>
              <a:t>): 2013-06-24 21:10:46:101:7529</a:t>
            </a:r>
          </a:p>
          <a:p>
            <a:pPr>
              <a:buNone/>
            </a:pPr>
            <a:r>
              <a:rPr lang="en-US" sz="1600" dirty="0" err="1"/>
              <a:t>LastAccessTime</a:t>
            </a:r>
            <a:r>
              <a:rPr lang="en-US" sz="1600" dirty="0"/>
              <a:t> (</a:t>
            </a:r>
            <a:r>
              <a:rPr lang="en-US" sz="1600" dirty="0" err="1"/>
              <a:t>RTime</a:t>
            </a:r>
            <a:r>
              <a:rPr lang="en-US" sz="1600" dirty="0"/>
              <a:t>): 2013-06-24 21:10:46:101:7529</a:t>
            </a:r>
          </a:p>
          <a:p>
            <a:pPr>
              <a:buNone/>
            </a:pPr>
            <a:r>
              <a:rPr lang="en-US" sz="1600" dirty="0" err="1"/>
              <a:t>AllocSize</a:t>
            </a:r>
            <a:r>
              <a:rPr lang="en-US" sz="1600" dirty="0"/>
              <a:t>: 0</a:t>
            </a:r>
          </a:p>
          <a:p>
            <a:pPr>
              <a:buNone/>
            </a:pPr>
            <a:r>
              <a:rPr lang="en-US" sz="1600" dirty="0" err="1"/>
              <a:t>RealSize</a:t>
            </a:r>
            <a:r>
              <a:rPr lang="en-US" sz="1600" dirty="0"/>
              <a:t>: 0</a:t>
            </a:r>
          </a:p>
          <a:p>
            <a:pPr>
              <a:buNone/>
            </a:pPr>
            <a:r>
              <a:rPr lang="en-US" sz="1600" dirty="0"/>
              <a:t>Flags: archive   </a:t>
            </a:r>
            <a:r>
              <a:rPr lang="en-US" sz="1600" b="1" dirty="0">
                <a:solidFill>
                  <a:srgbClr val="FF0000"/>
                </a:solidFill>
              </a:rPr>
              <a:t>(ARCHIVE BIT VALUE)</a:t>
            </a:r>
            <a:endParaRPr lang="en-US" sz="1600" dirty="0">
              <a:solidFill>
                <a:srgbClr val="FF0000"/>
              </a:solidFill>
            </a:endParaRPr>
          </a:p>
          <a:p>
            <a:pPr>
              <a:buNone/>
            </a:pPr>
            <a:r>
              <a:rPr lang="en-US" sz="1600" dirty="0" err="1"/>
              <a:t>NameLength</a:t>
            </a:r>
            <a:r>
              <a:rPr lang="en-US" sz="1600" dirty="0"/>
              <a:t>: 9</a:t>
            </a:r>
          </a:p>
          <a:p>
            <a:pPr>
              <a:buNone/>
            </a:pPr>
            <a:r>
              <a:rPr lang="en-US" sz="1600" dirty="0" err="1"/>
              <a:t>NameType</a:t>
            </a:r>
            <a:r>
              <a:rPr lang="en-US" sz="1600" dirty="0"/>
              <a:t>: DOS+WIN32</a:t>
            </a:r>
          </a:p>
          <a:p>
            <a:pPr>
              <a:buNone/>
            </a:pPr>
            <a:r>
              <a:rPr lang="en-US" sz="1600" dirty="0" err="1"/>
              <a:t>NameSpace</a:t>
            </a:r>
            <a:r>
              <a:rPr lang="en-US" sz="1600" dirty="0"/>
              <a:t>: 8</a:t>
            </a:r>
          </a:p>
          <a:p>
            <a:pPr>
              <a:buNone/>
            </a:pPr>
            <a:r>
              <a:rPr lang="en-US" sz="1600" dirty="0" err="1"/>
              <a:t>FileName</a:t>
            </a:r>
            <a:r>
              <a:rPr lang="en-US" sz="1600" dirty="0"/>
              <a:t>: newfile.txt</a:t>
            </a:r>
          </a:p>
          <a:p>
            <a:endParaRPr lang="en-US" sz="1600" dirty="0"/>
          </a:p>
        </p:txBody>
      </p:sp>
      <p:sp>
        <p:nvSpPr>
          <p:cNvPr id="5" name="Content Placeholder 4"/>
          <p:cNvSpPr>
            <a:spLocks noGrp="1"/>
          </p:cNvSpPr>
          <p:nvPr>
            <p:ph sz="half" idx="1"/>
          </p:nvPr>
        </p:nvSpPr>
        <p:spPr>
          <a:xfrm>
            <a:off x="883208" y="1820704"/>
            <a:ext cx="5181600" cy="4351338"/>
          </a:xfrm>
        </p:spPr>
        <p:txBody>
          <a:bodyPr>
            <a:normAutofit/>
          </a:bodyPr>
          <a:lstStyle/>
          <a:p>
            <a:pPr marL="0" indent="0">
              <a:buNone/>
            </a:pPr>
            <a:r>
              <a:rPr lang="en-US" dirty="0">
                <a:solidFill>
                  <a:prstClr val="black"/>
                </a:solidFill>
              </a:rPr>
              <a:t>Example from a </a:t>
            </a:r>
            <a:r>
              <a:rPr lang="en-US" dirty="0"/>
              <a:t>master file table </a:t>
            </a:r>
            <a:r>
              <a:rPr lang="en-US" i="1" dirty="0"/>
              <a:t> </a:t>
            </a:r>
            <a:r>
              <a:rPr lang="en-US" dirty="0"/>
              <a:t>(</a:t>
            </a:r>
            <a:r>
              <a:rPr lang="en-US" dirty="0">
                <a:solidFill>
                  <a:prstClr val="black"/>
                </a:solidFill>
              </a:rPr>
              <a:t>$MFT) record</a:t>
            </a:r>
          </a:p>
        </p:txBody>
      </p:sp>
      <p:sp>
        <p:nvSpPr>
          <p:cNvPr id="11" name="Footer Placeholder 10"/>
          <p:cNvSpPr>
            <a:spLocks noGrp="1"/>
          </p:cNvSpPr>
          <p:nvPr>
            <p:ph type="ftr" sz="quarter" idx="11"/>
          </p:nvPr>
        </p:nvSpPr>
        <p:spPr/>
        <p:txBody>
          <a:bodyPr/>
          <a:lstStyle/>
          <a:p>
            <a:r>
              <a:rPr lang="en-US" sz="1200" dirty="0">
                <a:solidFill>
                  <a:srgbClr val="FF0000"/>
                </a:solidFill>
              </a:rPr>
              <a:t>Domain 7: Security Operations</a:t>
            </a:r>
          </a:p>
        </p:txBody>
      </p:sp>
      <p:sp>
        <p:nvSpPr>
          <p:cNvPr id="12" name="Slide Number Placeholder 11"/>
          <p:cNvSpPr>
            <a:spLocks noGrp="1"/>
          </p:cNvSpPr>
          <p:nvPr>
            <p:ph type="sldNum" sz="quarter" idx="12"/>
          </p:nvPr>
        </p:nvSpPr>
        <p:spPr/>
        <p:txBody>
          <a:bodyPr/>
          <a:lstStyle/>
          <a:p>
            <a:fld id="{03B1F02D-B6B4-4C75-AB3C-C12486DA92C2}" type="slidenum">
              <a:rPr lang="en-US" smtClean="0">
                <a:solidFill>
                  <a:srgbClr val="FF0000"/>
                </a:solidFill>
              </a:rPr>
              <a:t>87</a:t>
            </a:fld>
            <a:endParaRPr lang="en-US" dirty="0">
              <a:solidFill>
                <a:srgbClr val="FF0000"/>
              </a:solidFill>
            </a:endParaRPr>
          </a:p>
        </p:txBody>
      </p:sp>
    </p:spTree>
    <p:extLst>
      <p:ext uri="{BB962C8B-B14F-4D97-AF65-F5344CB8AC3E}">
        <p14:creationId xmlns:p14="http://schemas.microsoft.com/office/powerpoint/2010/main" val="30414563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2"/>
          <p:cNvSpPr>
            <a:spLocks noGrp="1"/>
          </p:cNvSpPr>
          <p:nvPr>
            <p:ph idx="1"/>
          </p:nvPr>
        </p:nvSpPr>
        <p:spPr/>
        <p:txBody>
          <a:bodyPr numCol="2">
            <a:normAutofit/>
          </a:bodyPr>
          <a:lstStyle/>
          <a:p>
            <a:r>
              <a:rPr lang="en-US" dirty="0"/>
              <a:t>Surviving site</a:t>
            </a:r>
          </a:p>
          <a:p>
            <a:endParaRPr lang="en-US" dirty="0"/>
          </a:p>
          <a:p>
            <a:r>
              <a:rPr lang="en-US" dirty="0"/>
              <a:t>Self-service</a:t>
            </a:r>
          </a:p>
          <a:p>
            <a:endParaRPr lang="en-US" dirty="0"/>
          </a:p>
          <a:p>
            <a:r>
              <a:rPr lang="en-US" dirty="0"/>
              <a:t>Internal arrangement</a:t>
            </a:r>
          </a:p>
          <a:p>
            <a:endParaRPr lang="en-US" dirty="0"/>
          </a:p>
          <a:p>
            <a:r>
              <a:rPr lang="en-US" dirty="0"/>
              <a:t>Reciprocal/Mutual Aid Agreements</a:t>
            </a:r>
          </a:p>
          <a:p>
            <a:r>
              <a:rPr lang="en-US" dirty="0"/>
              <a:t>Dedicated alternate sites</a:t>
            </a:r>
          </a:p>
          <a:p>
            <a:endParaRPr lang="en-US" dirty="0"/>
          </a:p>
          <a:p>
            <a:r>
              <a:rPr lang="en-US" dirty="0"/>
              <a:t>Work from home</a:t>
            </a:r>
          </a:p>
          <a:p>
            <a:endParaRPr lang="en-US" dirty="0"/>
          </a:p>
          <a:p>
            <a:r>
              <a:rPr lang="en-US" dirty="0"/>
              <a:t>External suppliers</a:t>
            </a:r>
          </a:p>
          <a:p>
            <a:endParaRPr lang="en-US" dirty="0"/>
          </a:p>
          <a:p>
            <a:r>
              <a:rPr lang="en-US" dirty="0"/>
              <a:t>No arrangement</a:t>
            </a:r>
          </a:p>
        </p:txBody>
      </p:sp>
      <p:sp>
        <p:nvSpPr>
          <p:cNvPr id="2" name="Shape-1"/>
          <p:cNvSpPr>
            <a:spLocks noGrp="1"/>
          </p:cNvSpPr>
          <p:nvPr>
            <p:ph type="title"/>
          </p:nvPr>
        </p:nvSpPr>
        <p:spPr/>
        <p:txBody>
          <a:bodyPr>
            <a:normAutofit/>
          </a:bodyPr>
          <a:lstStyle/>
          <a:p>
            <a:r>
              <a:rPr lang="en-US" dirty="0"/>
              <a:t>Change and Configuration Management – Develop a Recovery Strategy</a:t>
            </a:r>
          </a:p>
        </p:txBody>
      </p:sp>
      <p:sp>
        <p:nvSpPr>
          <p:cNvPr id="5" name="Footer Placeholder 4"/>
          <p:cNvSpPr>
            <a:spLocks noGrp="1"/>
          </p:cNvSpPr>
          <p:nvPr>
            <p:ph type="ftr" sz="quarter" idx="11"/>
          </p:nvPr>
        </p:nvSpPr>
        <p:spPr/>
        <p:txBody>
          <a:bodyPr/>
          <a:lstStyle/>
          <a:p>
            <a:r>
              <a:rPr lang="en-US" altLang="en-US" dirty="0"/>
              <a:t>Domain 7: Security Operations</a:t>
            </a:r>
          </a:p>
        </p:txBody>
      </p:sp>
      <p:sp>
        <p:nvSpPr>
          <p:cNvPr id="8" name="Slide Number Placeholder 7"/>
          <p:cNvSpPr>
            <a:spLocks noGrp="1"/>
          </p:cNvSpPr>
          <p:nvPr>
            <p:ph type="sldNum" sz="quarter" idx="12"/>
          </p:nvPr>
        </p:nvSpPr>
        <p:spPr/>
        <p:txBody>
          <a:bodyPr/>
          <a:lstStyle/>
          <a:p>
            <a:fld id="{03B1F02D-B6B4-4C75-AB3C-C12486DA92C2}" type="slidenum">
              <a:rPr lang="en-US" smtClean="0"/>
              <a:pPr/>
              <a:t>88</a:t>
            </a:fld>
            <a:endParaRPr lang="en-US" dirty="0"/>
          </a:p>
        </p:txBody>
      </p:sp>
    </p:spTree>
    <p:extLst>
      <p:ext uri="{BB962C8B-B14F-4D97-AF65-F5344CB8AC3E}">
        <p14:creationId xmlns:p14="http://schemas.microsoft.com/office/powerpoint/2010/main" val="27849828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739775" indent="-739775">
              <a:buNone/>
            </a:pPr>
            <a:r>
              <a:rPr lang="en-US" dirty="0" smtClean="0"/>
              <a:t>7.11  Implement Disaster Recovery (DR) processes</a:t>
            </a:r>
          </a:p>
          <a:p>
            <a:pPr lvl="1"/>
            <a:r>
              <a:rPr lang="en-US" dirty="0" smtClean="0"/>
              <a:t>Response</a:t>
            </a:r>
            <a:endParaRPr lang="en-US" dirty="0"/>
          </a:p>
          <a:p>
            <a:pPr lvl="1"/>
            <a:r>
              <a:rPr lang="en-US" dirty="0" smtClean="0"/>
              <a:t>Personnel</a:t>
            </a:r>
            <a:endParaRPr lang="en-US" dirty="0"/>
          </a:p>
          <a:p>
            <a:pPr lvl="1"/>
            <a:r>
              <a:rPr lang="en-US" dirty="0" smtClean="0"/>
              <a:t>Communications</a:t>
            </a:r>
            <a:endParaRPr lang="en-US" dirty="0"/>
          </a:p>
          <a:p>
            <a:pPr lvl="1"/>
            <a:r>
              <a:rPr lang="en-US" dirty="0" smtClean="0"/>
              <a:t>Assessment</a:t>
            </a:r>
            <a:endParaRPr lang="en-US" dirty="0"/>
          </a:p>
          <a:p>
            <a:pPr lvl="1"/>
            <a:r>
              <a:rPr lang="en-US" dirty="0" smtClean="0"/>
              <a:t>Restoration</a:t>
            </a:r>
            <a:endParaRPr lang="en-US" dirty="0"/>
          </a:p>
          <a:p>
            <a:pPr lvl="1"/>
            <a:r>
              <a:rPr lang="en-US" dirty="0" smtClean="0"/>
              <a:t>Training </a:t>
            </a:r>
            <a:r>
              <a:rPr lang="en-US" dirty="0"/>
              <a:t>and </a:t>
            </a:r>
            <a:r>
              <a:rPr lang="en-US" dirty="0" smtClean="0"/>
              <a:t>awareness</a:t>
            </a:r>
          </a:p>
          <a:p>
            <a:pPr lvl="1"/>
            <a:r>
              <a:rPr lang="en-US" dirty="0" smtClean="0"/>
              <a:t>Lessons learned</a:t>
            </a:r>
            <a:endParaRPr lang="en-US" dirty="0"/>
          </a:p>
        </p:txBody>
      </p:sp>
      <p:sp>
        <p:nvSpPr>
          <p:cNvPr id="3" name="Title 2"/>
          <p:cNvSpPr>
            <a:spLocks noGrp="1"/>
          </p:cNvSpPr>
          <p:nvPr>
            <p:ph type="title"/>
          </p:nvPr>
        </p:nvSpPr>
        <p:spPr>
          <a:solidFill>
            <a:srgbClr val="0070C0"/>
          </a:solidFill>
        </p:spPr>
        <p:txBody>
          <a:bodyPr/>
          <a:lstStyle/>
          <a:p>
            <a:r>
              <a:rPr lang="en-US" dirty="0"/>
              <a:t>Domain Objectives </a:t>
            </a:r>
            <a:r>
              <a:rPr lang="en-US" dirty="0" smtClean="0"/>
              <a:t> 7.11</a:t>
            </a:r>
            <a:endParaRPr lang="en-US" dirty="0"/>
          </a:p>
        </p:txBody>
      </p:sp>
      <p:sp>
        <p:nvSpPr>
          <p:cNvPr id="8" name="Footer Placeholder 7"/>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89</a:t>
            </a:fld>
            <a:endParaRPr lang="en-US" dirty="0"/>
          </a:p>
        </p:txBody>
      </p:sp>
    </p:spTree>
    <p:extLst>
      <p:ext uri="{BB962C8B-B14F-4D97-AF65-F5344CB8AC3E}">
        <p14:creationId xmlns:p14="http://schemas.microsoft.com/office/powerpoint/2010/main" val="9007667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Is the process of restoring services from a contingency state</a:t>
            </a:r>
          </a:p>
          <a:p>
            <a:pPr marL="0" indent="0">
              <a:buNone/>
            </a:pPr>
            <a:endParaRPr lang="en-US" dirty="0"/>
          </a:p>
          <a:p>
            <a:r>
              <a:rPr lang="en-US" dirty="0"/>
              <a:t>Personnel Safety Top Priority (Safety Trumps Everything)</a:t>
            </a:r>
          </a:p>
          <a:p>
            <a:pPr marL="0" indent="0">
              <a:buNone/>
            </a:pPr>
            <a:endParaRPr lang="en-US" dirty="0"/>
          </a:p>
          <a:p>
            <a:r>
              <a:rPr lang="en-US" dirty="0"/>
              <a:t>There must be an initial response that assesses the situation </a:t>
            </a:r>
          </a:p>
          <a:p>
            <a:pPr lvl="1"/>
            <a:r>
              <a:rPr lang="en-US" dirty="0"/>
              <a:t>The initial response needs to work quickly to determine the need for an alternate site and to gauge the safety of the workforce</a:t>
            </a:r>
          </a:p>
        </p:txBody>
      </p:sp>
      <p:sp>
        <p:nvSpPr>
          <p:cNvPr id="7" name="Slide Number Placeholder 3"/>
          <p:cNvSpPr>
            <a:spLocks noGrp="1"/>
          </p:cNvSpPr>
          <p:nvPr>
            <p:ph type="sldNum" sz="quarter" idx="12"/>
          </p:nvPr>
        </p:nvSpPr>
        <p:spPr/>
        <p:txBody>
          <a:bodyPr/>
          <a:lstStyle/>
          <a:p>
            <a:pPr>
              <a:defRPr/>
            </a:pPr>
            <a:r>
              <a:rPr lang="en-US" dirty="0"/>
              <a:t>67</a:t>
            </a:r>
          </a:p>
        </p:txBody>
      </p:sp>
      <p:sp>
        <p:nvSpPr>
          <p:cNvPr id="2" name="Title 1"/>
          <p:cNvSpPr>
            <a:spLocks noGrp="1"/>
          </p:cNvSpPr>
          <p:nvPr>
            <p:ph type="title"/>
          </p:nvPr>
        </p:nvSpPr>
        <p:spPr/>
        <p:txBody>
          <a:bodyPr/>
          <a:lstStyle/>
          <a:p>
            <a:r>
              <a:rPr lang="en-US" dirty="0"/>
              <a:t>The Disaster Recovery Process (DRP)</a:t>
            </a:r>
          </a:p>
        </p:txBody>
      </p:sp>
      <p:sp>
        <p:nvSpPr>
          <p:cNvPr id="5" name="Footer Placeholder 4"/>
          <p:cNvSpPr>
            <a:spLocks noGrp="1"/>
          </p:cNvSpPr>
          <p:nvPr>
            <p:ph type="ftr" sz="quarter" idx="11"/>
          </p:nvPr>
        </p:nvSpPr>
        <p:spPr/>
        <p:txBody>
          <a:bodyPr/>
          <a:lstStyle/>
          <a:p>
            <a:r>
              <a:rPr lang="en-US" altLang="en-US" dirty="0"/>
              <a:t>Domain 7: Security Operations</a:t>
            </a:r>
          </a:p>
        </p:txBody>
      </p:sp>
    </p:spTree>
    <p:extLst>
      <p:ext uri="{BB962C8B-B14F-4D97-AF65-F5344CB8AC3E}">
        <p14:creationId xmlns:p14="http://schemas.microsoft.com/office/powerpoint/2010/main" val="3291008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dirty="0"/>
              <a:t>Respond</a:t>
            </a:r>
          </a:p>
          <a:p>
            <a:pPr marL="0" indent="0">
              <a:buNone/>
            </a:pPr>
            <a:endParaRPr lang="en-US" sz="1200" dirty="0"/>
          </a:p>
          <a:p>
            <a:r>
              <a:rPr lang="en-US" dirty="0"/>
              <a:t>Activate Team</a:t>
            </a:r>
          </a:p>
          <a:p>
            <a:pPr marL="0" indent="0">
              <a:buNone/>
            </a:pPr>
            <a:endParaRPr lang="en-US" sz="1200" dirty="0"/>
          </a:p>
          <a:p>
            <a:r>
              <a:rPr lang="en-US" dirty="0"/>
              <a:t>Communicate</a:t>
            </a:r>
          </a:p>
          <a:p>
            <a:pPr marL="0" indent="0">
              <a:buNone/>
            </a:pPr>
            <a:endParaRPr lang="en-US" sz="1200" dirty="0"/>
          </a:p>
          <a:p>
            <a:r>
              <a:rPr lang="en-US" dirty="0"/>
              <a:t>Assess</a:t>
            </a:r>
          </a:p>
          <a:p>
            <a:pPr marL="0" indent="0">
              <a:buNone/>
            </a:pPr>
            <a:endParaRPr lang="en-US" sz="1200" dirty="0"/>
          </a:p>
          <a:p>
            <a:r>
              <a:rPr lang="en-US" dirty="0"/>
              <a:t>Reconstitution</a:t>
            </a:r>
          </a:p>
        </p:txBody>
      </p:sp>
      <p:sp>
        <p:nvSpPr>
          <p:cNvPr id="5" name="Footer Placeholder 4"/>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91</a:t>
            </a:fld>
            <a:endParaRPr lang="en-US" dirty="0"/>
          </a:p>
        </p:txBody>
      </p:sp>
      <p:sp>
        <p:nvSpPr>
          <p:cNvPr id="2" name="Title 1"/>
          <p:cNvSpPr>
            <a:spLocks noGrp="1"/>
          </p:cNvSpPr>
          <p:nvPr>
            <p:ph type="title"/>
          </p:nvPr>
        </p:nvSpPr>
        <p:spPr/>
        <p:txBody>
          <a:bodyPr/>
          <a:lstStyle/>
          <a:p>
            <a:r>
              <a:rPr lang="en-US" dirty="0"/>
              <a:t>Disaster Recovery Plan (DRP) – Steps</a:t>
            </a:r>
          </a:p>
        </p:txBody>
      </p:sp>
      <p:pic>
        <p:nvPicPr>
          <p:cNvPr id="6" name="Picture 5" descr="Disaster-Recovery-Plan.jpg"/>
          <p:cNvPicPr>
            <a:picLocks noChangeAspect="1"/>
          </p:cNvPicPr>
          <p:nvPr/>
        </p:nvPicPr>
        <p:blipFill>
          <a:blip r:embed="rId3" cstate="print"/>
          <a:stretch>
            <a:fillRect/>
          </a:stretch>
        </p:blipFill>
        <p:spPr>
          <a:xfrm>
            <a:off x="6152247" y="2263701"/>
            <a:ext cx="3788400" cy="2749296"/>
          </a:xfrm>
          <a:prstGeom prst="rect">
            <a:avLst/>
          </a:prstGeom>
        </p:spPr>
      </p:pic>
    </p:spTree>
    <p:extLst>
      <p:ext uri="{BB962C8B-B14F-4D97-AF65-F5344CB8AC3E}">
        <p14:creationId xmlns:p14="http://schemas.microsoft.com/office/powerpoint/2010/main" val="30136887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400" dirty="0"/>
              <a:t>Document the DRP plan once recovery strategies have been developed</a:t>
            </a:r>
          </a:p>
          <a:p>
            <a:pPr lvl="1"/>
            <a:r>
              <a:rPr lang="en-US" sz="2000" dirty="0"/>
              <a:t>Should be detailed enough to perform the recovery</a:t>
            </a:r>
          </a:p>
          <a:p>
            <a:pPr lvl="1"/>
            <a:endParaRPr lang="en-US" sz="1200" dirty="0"/>
          </a:p>
          <a:p>
            <a:pPr lvl="1"/>
            <a:r>
              <a:rPr lang="en-US" sz="2000" dirty="0"/>
              <a:t>Should be stored offsite (i.e. recovery location)</a:t>
            </a:r>
          </a:p>
          <a:p>
            <a:pPr lvl="1"/>
            <a:endParaRPr lang="en-US" sz="1200" dirty="0"/>
          </a:p>
          <a:p>
            <a:pPr lvl="1"/>
            <a:r>
              <a:rPr lang="en-US" sz="2000" dirty="0"/>
              <a:t>Should be tested and updated as needed</a:t>
            </a:r>
          </a:p>
          <a:p>
            <a:pPr lvl="1"/>
            <a:endParaRPr lang="en-US" sz="1200" dirty="0"/>
          </a:p>
          <a:p>
            <a:pPr lvl="1"/>
            <a:r>
              <a:rPr lang="en-US" sz="2000" dirty="0"/>
              <a:t>Use version control</a:t>
            </a:r>
          </a:p>
          <a:p>
            <a:r>
              <a:rPr lang="en-US" sz="2400" dirty="0"/>
              <a:t>Event Management Process</a:t>
            </a:r>
          </a:p>
          <a:p>
            <a:pPr lvl="1"/>
            <a:r>
              <a:rPr lang="en-US" sz="2000" dirty="0"/>
              <a:t>Is about communication and response during non-disaster and disaster events</a:t>
            </a:r>
          </a:p>
          <a:p>
            <a:pPr lvl="1"/>
            <a:endParaRPr lang="en-US" sz="1400" dirty="0"/>
          </a:p>
          <a:p>
            <a:pPr lvl="1"/>
            <a:r>
              <a:rPr lang="en-US" sz="2000" dirty="0"/>
              <a:t>Is triggered by an event which is anything that either already has or has the potential to cause a significant organizational interruption</a:t>
            </a:r>
          </a:p>
        </p:txBody>
      </p:sp>
      <p:sp>
        <p:nvSpPr>
          <p:cNvPr id="5" name="Footer Placeholder 4"/>
          <p:cNvSpPr>
            <a:spLocks noGrp="1"/>
          </p:cNvSpPr>
          <p:nvPr>
            <p:ph type="ftr" sz="quarter" idx="11"/>
          </p:nvPr>
        </p:nvSpPr>
        <p:spPr/>
        <p:txBody>
          <a:bodyPr/>
          <a:lstStyle/>
          <a:p>
            <a:r>
              <a:rPr lang="en-US" altLang="en-US" dirty="0"/>
              <a:t>Domain 7: Security Operations</a:t>
            </a:r>
          </a:p>
        </p:txBody>
      </p:sp>
      <p:sp>
        <p:nvSpPr>
          <p:cNvPr id="8" name="Slide Number Placeholder 7"/>
          <p:cNvSpPr>
            <a:spLocks noGrp="1"/>
          </p:cNvSpPr>
          <p:nvPr>
            <p:ph type="sldNum" sz="quarter" idx="12"/>
          </p:nvPr>
        </p:nvSpPr>
        <p:spPr/>
        <p:txBody>
          <a:bodyPr/>
          <a:lstStyle/>
          <a:p>
            <a:fld id="{03B1F02D-B6B4-4C75-AB3C-C12486DA92C2}" type="slidenum">
              <a:rPr lang="en-US" smtClean="0"/>
              <a:pPr/>
              <a:t>92</a:t>
            </a:fld>
            <a:endParaRPr lang="en-US" dirty="0"/>
          </a:p>
        </p:txBody>
      </p:sp>
      <p:sp>
        <p:nvSpPr>
          <p:cNvPr id="2" name="Title 1"/>
          <p:cNvSpPr>
            <a:spLocks noGrp="1"/>
          </p:cNvSpPr>
          <p:nvPr>
            <p:ph type="title"/>
          </p:nvPr>
        </p:nvSpPr>
        <p:spPr/>
        <p:txBody>
          <a:bodyPr/>
          <a:lstStyle/>
          <a:p>
            <a:r>
              <a:rPr lang="en-US" dirty="0"/>
              <a:t>Disaster Recovery Plan (DRP) – Documentation</a:t>
            </a:r>
          </a:p>
        </p:txBody>
      </p:sp>
    </p:spTree>
    <p:extLst>
      <p:ext uri="{BB962C8B-B14F-4D97-AF65-F5344CB8AC3E}">
        <p14:creationId xmlns:p14="http://schemas.microsoft.com/office/powerpoint/2010/main" val="5000016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2"/>
          <p:cNvSpPr>
            <a:spLocks noGrp="1"/>
          </p:cNvSpPr>
          <p:nvPr>
            <p:ph idx="1"/>
          </p:nvPr>
        </p:nvSpPr>
        <p:spPr>
          <a:xfrm>
            <a:off x="2228848" y="1825624"/>
            <a:ext cx="9124951" cy="4727575"/>
          </a:xfrm>
        </p:spPr>
        <p:txBody>
          <a:bodyPr>
            <a:normAutofit fontScale="92500" lnSpcReduction="10000"/>
          </a:bodyPr>
          <a:lstStyle/>
          <a:p>
            <a:r>
              <a:rPr lang="en-US" dirty="0"/>
              <a:t>A central communications group (i.e. an Emergency Operations Center (EOC)) is responsible for initiating communications to those who:</a:t>
            </a:r>
          </a:p>
          <a:p>
            <a:pPr lvl="1"/>
            <a:r>
              <a:rPr lang="en-US" dirty="0"/>
              <a:t>Must respond to the event</a:t>
            </a:r>
          </a:p>
          <a:p>
            <a:pPr lvl="1"/>
            <a:r>
              <a:rPr lang="en-US" dirty="0"/>
              <a:t>Are impacted by the event</a:t>
            </a:r>
          </a:p>
          <a:p>
            <a:endParaRPr lang="en-US" dirty="0"/>
          </a:p>
          <a:p>
            <a:r>
              <a:rPr lang="en-US" dirty="0"/>
              <a:t>Event Management Plan:</a:t>
            </a:r>
          </a:p>
          <a:p>
            <a:pPr lvl="1"/>
            <a:r>
              <a:rPr lang="en-US" dirty="0"/>
              <a:t>Is part of the Business Continuity Plan (BCP) &amp; DRP</a:t>
            </a:r>
          </a:p>
          <a:p>
            <a:pPr lvl="1"/>
            <a:r>
              <a:rPr lang="en-US" dirty="0"/>
              <a:t>Identifies who:</a:t>
            </a:r>
          </a:p>
          <a:p>
            <a:pPr lvl="2"/>
            <a:r>
              <a:rPr lang="en-US" sz="2200" dirty="0"/>
              <a:t>Is authorized to declare a disaster</a:t>
            </a:r>
          </a:p>
          <a:p>
            <a:pPr lvl="2"/>
            <a:r>
              <a:rPr lang="en-US" sz="2200" dirty="0"/>
              <a:t>How a declaration is done</a:t>
            </a:r>
          </a:p>
          <a:p>
            <a:pPr lvl="2"/>
            <a:r>
              <a:rPr lang="en-US" sz="2200" dirty="0"/>
              <a:t>When the decision to ‘declare’ is made</a:t>
            </a:r>
          </a:p>
          <a:p>
            <a:pPr lvl="2"/>
            <a:r>
              <a:rPr lang="en-US" sz="2200" dirty="0"/>
              <a:t>How it will be communicated to the teams that need to </a:t>
            </a:r>
            <a:r>
              <a:rPr lang="en-US" sz="2200" dirty="0" smtClean="0"/>
              <a:t>respond</a:t>
            </a:r>
            <a:endParaRPr lang="en-US" sz="2200" dirty="0"/>
          </a:p>
        </p:txBody>
      </p:sp>
      <p:sp>
        <p:nvSpPr>
          <p:cNvPr id="8" name="Title 1"/>
          <p:cNvSpPr>
            <a:spLocks noGrp="1"/>
          </p:cNvSpPr>
          <p:nvPr>
            <p:ph type="title"/>
          </p:nvPr>
        </p:nvSpPr>
        <p:spPr/>
        <p:txBody>
          <a:bodyPr/>
          <a:lstStyle/>
          <a:p>
            <a:r>
              <a:rPr lang="en-US" dirty="0"/>
              <a:t>Disaster Recovery Plan (DRP) – Response</a:t>
            </a:r>
          </a:p>
        </p:txBody>
      </p:sp>
      <p:sp>
        <p:nvSpPr>
          <p:cNvPr id="4" name="Footer Placeholder 3"/>
          <p:cNvSpPr>
            <a:spLocks noGrp="1"/>
          </p:cNvSpPr>
          <p:nvPr>
            <p:ph type="ftr" sz="quarter" idx="11"/>
          </p:nvPr>
        </p:nvSpPr>
        <p:spPr/>
        <p:txBody>
          <a:bodyPr/>
          <a:lstStyle/>
          <a:p>
            <a:r>
              <a:rPr lang="en-US" altLang="en-US" dirty="0"/>
              <a:t>Domain 7: Security Operations</a:t>
            </a:r>
          </a:p>
        </p:txBody>
      </p:sp>
      <p:sp>
        <p:nvSpPr>
          <p:cNvPr id="5" name="Slide Number Placeholder 4"/>
          <p:cNvSpPr>
            <a:spLocks noGrp="1"/>
          </p:cNvSpPr>
          <p:nvPr>
            <p:ph type="sldNum" sz="quarter" idx="12"/>
          </p:nvPr>
        </p:nvSpPr>
        <p:spPr/>
        <p:txBody>
          <a:bodyPr/>
          <a:lstStyle/>
          <a:p>
            <a:fld id="{03B1F02D-B6B4-4C75-AB3C-C12486DA92C2}" type="slidenum">
              <a:rPr lang="en-US" smtClean="0"/>
              <a:pPr/>
              <a:t>93</a:t>
            </a:fld>
            <a:endParaRPr lang="en-US" dirty="0"/>
          </a:p>
        </p:txBody>
      </p:sp>
    </p:spTree>
    <p:extLst>
      <p:ext uri="{BB962C8B-B14F-4D97-AF65-F5344CB8AC3E}">
        <p14:creationId xmlns:p14="http://schemas.microsoft.com/office/powerpoint/2010/main" val="583910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2"/>
          <p:cNvSpPr>
            <a:spLocks noGrp="1"/>
          </p:cNvSpPr>
          <p:nvPr>
            <p:ph idx="1"/>
          </p:nvPr>
        </p:nvSpPr>
        <p:spPr/>
        <p:txBody>
          <a:bodyPr>
            <a:noAutofit/>
          </a:bodyPr>
          <a:lstStyle/>
          <a:p>
            <a:r>
              <a:rPr lang="en-US" dirty="0"/>
              <a:t>Made up of senior executives </a:t>
            </a:r>
          </a:p>
          <a:p>
            <a:r>
              <a:rPr lang="en-US" dirty="0"/>
              <a:t>Responsible for overall recovery of organization</a:t>
            </a:r>
          </a:p>
          <a:p>
            <a:r>
              <a:rPr lang="en-US" dirty="0"/>
              <a:t>Not concerned with day to day operations</a:t>
            </a:r>
          </a:p>
          <a:p>
            <a:r>
              <a:rPr lang="en-US" dirty="0"/>
              <a:t>Responds to and assists in the resolution of issues which need their direction</a:t>
            </a:r>
          </a:p>
          <a:p>
            <a:r>
              <a:rPr lang="en-US" dirty="0"/>
              <a:t>Spokesperson for the organization to the media</a:t>
            </a:r>
          </a:p>
          <a:p>
            <a:r>
              <a:rPr lang="en-US" dirty="0"/>
              <a:t>Decision maker on how the organization will manage the business impacts of the event</a:t>
            </a:r>
          </a:p>
        </p:txBody>
      </p:sp>
      <p:sp>
        <p:nvSpPr>
          <p:cNvPr id="2" name="Shape-1"/>
          <p:cNvSpPr>
            <a:spLocks noGrp="1"/>
          </p:cNvSpPr>
          <p:nvPr>
            <p:ph type="title"/>
          </p:nvPr>
        </p:nvSpPr>
        <p:spPr/>
        <p:txBody>
          <a:bodyPr>
            <a:normAutofit/>
          </a:bodyPr>
          <a:lstStyle/>
          <a:p>
            <a:r>
              <a:rPr lang="en-US" dirty="0"/>
              <a:t>Disaster Recovery Plan (DRP) – Executive Emergency Management Team</a:t>
            </a:r>
          </a:p>
        </p:txBody>
      </p:sp>
      <p:sp>
        <p:nvSpPr>
          <p:cNvPr id="5" name="Footer Placeholder 4"/>
          <p:cNvSpPr>
            <a:spLocks noGrp="1"/>
          </p:cNvSpPr>
          <p:nvPr>
            <p:ph type="ftr" sz="quarter" idx="11"/>
          </p:nvPr>
        </p:nvSpPr>
        <p:spPr/>
        <p:txBody>
          <a:bodyPr/>
          <a:lstStyle/>
          <a:p>
            <a:r>
              <a:rPr lang="en-US" altLang="en-US" dirty="0"/>
              <a:t>Domain 7: Security Operations</a:t>
            </a:r>
          </a:p>
        </p:txBody>
      </p:sp>
      <p:sp>
        <p:nvSpPr>
          <p:cNvPr id="6" name="Slide Number Placeholder 5"/>
          <p:cNvSpPr>
            <a:spLocks noGrp="1"/>
          </p:cNvSpPr>
          <p:nvPr>
            <p:ph type="sldNum" sz="quarter" idx="12"/>
          </p:nvPr>
        </p:nvSpPr>
        <p:spPr/>
        <p:txBody>
          <a:bodyPr/>
          <a:lstStyle/>
          <a:p>
            <a:fld id="{03B1F02D-B6B4-4C75-AB3C-C12486DA92C2}" type="slidenum">
              <a:rPr lang="en-US" smtClean="0"/>
              <a:pPr/>
              <a:t>94</a:t>
            </a:fld>
            <a:endParaRPr lang="en-US" dirty="0"/>
          </a:p>
        </p:txBody>
      </p:sp>
    </p:spTree>
    <p:extLst>
      <p:ext uri="{BB962C8B-B14F-4D97-AF65-F5344CB8AC3E}">
        <p14:creationId xmlns:p14="http://schemas.microsoft.com/office/powerpoint/2010/main" val="31744618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Provides effective coordination between managers in the event of a disruptive event</a:t>
            </a:r>
          </a:p>
          <a:p>
            <a:r>
              <a:rPr lang="en-US" dirty="0"/>
              <a:t>Consists of:</a:t>
            </a:r>
          </a:p>
          <a:p>
            <a:pPr lvl="1"/>
            <a:r>
              <a:rPr lang="en-US" dirty="0"/>
              <a:t>Crisis Communications Plan</a:t>
            </a:r>
          </a:p>
          <a:p>
            <a:pPr marL="457200" lvl="1" indent="0">
              <a:buNone/>
            </a:pPr>
            <a:endParaRPr lang="en-US" dirty="0"/>
          </a:p>
          <a:p>
            <a:pPr lvl="1"/>
            <a:r>
              <a:rPr lang="en-US" dirty="0"/>
              <a:t>Call Trees</a:t>
            </a:r>
          </a:p>
          <a:p>
            <a:pPr marL="457200" lvl="1" indent="0">
              <a:buNone/>
            </a:pPr>
            <a:endParaRPr lang="en-US" dirty="0"/>
          </a:p>
          <a:p>
            <a:pPr lvl="1"/>
            <a:r>
              <a:rPr lang="en-US" dirty="0"/>
              <a:t>Emergency Operations Center</a:t>
            </a:r>
          </a:p>
          <a:p>
            <a:pPr marL="457200" lvl="1" indent="0">
              <a:buNone/>
            </a:pPr>
            <a:endParaRPr lang="en-US" dirty="0"/>
          </a:p>
          <a:p>
            <a:pPr lvl="1"/>
            <a:r>
              <a:rPr lang="en-US" dirty="0"/>
              <a:t>Vital Records</a:t>
            </a:r>
          </a:p>
        </p:txBody>
      </p:sp>
      <p:sp>
        <p:nvSpPr>
          <p:cNvPr id="5" name="Footer Placeholder 4"/>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95</a:t>
            </a:fld>
            <a:endParaRPr lang="en-US" dirty="0"/>
          </a:p>
        </p:txBody>
      </p:sp>
      <p:sp>
        <p:nvSpPr>
          <p:cNvPr id="2" name="Title 1"/>
          <p:cNvSpPr>
            <a:spLocks noGrp="1"/>
          </p:cNvSpPr>
          <p:nvPr>
            <p:ph type="title"/>
          </p:nvPr>
        </p:nvSpPr>
        <p:spPr/>
        <p:txBody>
          <a:bodyPr/>
          <a:lstStyle/>
          <a:p>
            <a:r>
              <a:rPr lang="en-US" dirty="0"/>
              <a:t>Disaster Recovery Plan (DRP) – Crisis Management Plan</a:t>
            </a:r>
          </a:p>
        </p:txBody>
      </p:sp>
      <p:pic>
        <p:nvPicPr>
          <p:cNvPr id="6" name="Picture 5" descr="Crisis-Management1.jpg"/>
          <p:cNvPicPr>
            <a:picLocks noChangeAspect="1"/>
          </p:cNvPicPr>
          <p:nvPr/>
        </p:nvPicPr>
        <p:blipFill>
          <a:blip r:embed="rId3" cstate="print"/>
          <a:stretch>
            <a:fillRect/>
          </a:stretch>
        </p:blipFill>
        <p:spPr>
          <a:xfrm>
            <a:off x="7699799" y="3162299"/>
            <a:ext cx="2824783" cy="3039749"/>
          </a:xfrm>
          <a:prstGeom prst="rect">
            <a:avLst/>
          </a:prstGeom>
        </p:spPr>
      </p:pic>
    </p:spTree>
    <p:extLst>
      <p:ext uri="{BB962C8B-B14F-4D97-AF65-F5344CB8AC3E}">
        <p14:creationId xmlns:p14="http://schemas.microsoft.com/office/powerpoint/2010/main" val="34804925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Records needed to rebuild the business are stored offsite</a:t>
            </a:r>
          </a:p>
          <a:p>
            <a:pPr lvl="1"/>
            <a:r>
              <a:rPr lang="en-US" dirty="0"/>
              <a:t>Secure location accessible after a disaster</a:t>
            </a:r>
          </a:p>
          <a:p>
            <a:pPr marL="457200" lvl="1" indent="0">
              <a:buNone/>
            </a:pPr>
            <a:endParaRPr lang="en-US" dirty="0"/>
          </a:p>
          <a:p>
            <a:r>
              <a:rPr lang="en-US" dirty="0"/>
              <a:t>Common vital records (Legal)</a:t>
            </a:r>
          </a:p>
          <a:p>
            <a:pPr marL="0" indent="0">
              <a:buNone/>
            </a:pPr>
            <a:endParaRPr lang="en-US" dirty="0"/>
          </a:p>
          <a:p>
            <a:r>
              <a:rPr lang="en-US" dirty="0"/>
              <a:t>Common vital records (Business)</a:t>
            </a:r>
          </a:p>
        </p:txBody>
      </p:sp>
      <p:sp>
        <p:nvSpPr>
          <p:cNvPr id="5" name="Footer Placeholder 4"/>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96</a:t>
            </a:fld>
            <a:endParaRPr lang="en-US" dirty="0"/>
          </a:p>
        </p:txBody>
      </p:sp>
      <p:sp>
        <p:nvSpPr>
          <p:cNvPr id="2" name="Title 1"/>
          <p:cNvSpPr>
            <a:spLocks noGrp="1"/>
          </p:cNvSpPr>
          <p:nvPr>
            <p:ph type="title"/>
          </p:nvPr>
        </p:nvSpPr>
        <p:spPr/>
        <p:txBody>
          <a:bodyPr/>
          <a:lstStyle/>
          <a:p>
            <a:r>
              <a:rPr lang="en-US" dirty="0"/>
              <a:t>Disaster Recovery Plan (DRP) – Vital Records</a:t>
            </a:r>
          </a:p>
        </p:txBody>
      </p:sp>
      <p:pic>
        <p:nvPicPr>
          <p:cNvPr id="8" name="Picture 7" descr="vitalrecords.gif"/>
          <p:cNvPicPr>
            <a:picLocks noChangeAspect="1"/>
          </p:cNvPicPr>
          <p:nvPr/>
        </p:nvPicPr>
        <p:blipFill>
          <a:blip r:embed="rId3" cstate="print"/>
          <a:stretch>
            <a:fillRect/>
          </a:stretch>
        </p:blipFill>
        <p:spPr>
          <a:xfrm>
            <a:off x="7482051" y="3150543"/>
            <a:ext cx="3810000" cy="2381250"/>
          </a:xfrm>
          <a:prstGeom prst="rect">
            <a:avLst/>
          </a:prstGeom>
        </p:spPr>
      </p:pic>
    </p:spTree>
    <p:extLst>
      <p:ext uri="{BB962C8B-B14F-4D97-AF65-F5344CB8AC3E}">
        <p14:creationId xmlns:p14="http://schemas.microsoft.com/office/powerpoint/2010/main" val="4143526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22" name="Shape-2"/>
          <p:cNvSpPr>
            <a:spLocks noGrp="1" noChangeArrowheads="1"/>
          </p:cNvSpPr>
          <p:nvPr>
            <p:ph idx="1"/>
          </p:nvPr>
        </p:nvSpPr>
        <p:spPr/>
        <p:txBody>
          <a:bodyPr>
            <a:normAutofit fontScale="92500" lnSpcReduction="20000"/>
          </a:bodyPr>
          <a:lstStyle/>
          <a:p>
            <a:r>
              <a:rPr lang="en-US" dirty="0"/>
              <a:t>Human resource issues need to be addressed depending on the disaster and may include:</a:t>
            </a:r>
          </a:p>
          <a:p>
            <a:pPr lvl="1"/>
            <a:r>
              <a:rPr lang="en-US" dirty="0"/>
              <a:t>Providing temporary location of family</a:t>
            </a:r>
          </a:p>
          <a:p>
            <a:pPr lvl="1"/>
            <a:r>
              <a:rPr lang="en-US" dirty="0"/>
              <a:t>Facilitating dependent care services</a:t>
            </a:r>
          </a:p>
          <a:p>
            <a:pPr lvl="1"/>
            <a:r>
              <a:rPr lang="en-US" dirty="0"/>
              <a:t>Providing cash advances to provide for family needs</a:t>
            </a:r>
          </a:p>
          <a:p>
            <a:r>
              <a:rPr lang="en-US" dirty="0"/>
              <a:t>Administrative support do things no one else has time to do </a:t>
            </a:r>
          </a:p>
          <a:p>
            <a:pPr lvl="1"/>
            <a:r>
              <a:rPr lang="en-US" dirty="0"/>
              <a:t>Answering phones</a:t>
            </a:r>
          </a:p>
          <a:p>
            <a:pPr lvl="1"/>
            <a:r>
              <a:rPr lang="en-US" dirty="0"/>
              <a:t>Ordering food</a:t>
            </a:r>
          </a:p>
          <a:p>
            <a:pPr lvl="1"/>
            <a:r>
              <a:rPr lang="en-US" dirty="0"/>
              <a:t>Other administrative and personnel functions</a:t>
            </a:r>
          </a:p>
          <a:p>
            <a:r>
              <a:rPr lang="en-US" dirty="0"/>
              <a:t>Communications</a:t>
            </a:r>
          </a:p>
          <a:p>
            <a:pPr lvl="1"/>
            <a:r>
              <a:rPr lang="en-US" dirty="0"/>
              <a:t>Notify emergency team members listed on call tree</a:t>
            </a:r>
          </a:p>
          <a:p>
            <a:pPr lvl="1"/>
            <a:r>
              <a:rPr lang="en-US" dirty="0"/>
              <a:t>Notify stakeholders</a:t>
            </a:r>
          </a:p>
          <a:p>
            <a:pPr lvl="1"/>
            <a:r>
              <a:rPr lang="en-US" dirty="0"/>
              <a:t>Notify customers or clients</a:t>
            </a:r>
          </a:p>
        </p:txBody>
      </p:sp>
      <p:sp>
        <p:nvSpPr>
          <p:cNvPr id="39938" name="Shape-1"/>
          <p:cNvSpPr>
            <a:spLocks noGrp="1" noChangeArrowheads="1"/>
          </p:cNvSpPr>
          <p:nvPr>
            <p:ph type="title"/>
          </p:nvPr>
        </p:nvSpPr>
        <p:spPr/>
        <p:txBody>
          <a:bodyPr/>
          <a:lstStyle/>
          <a:p>
            <a:r>
              <a:rPr lang="en-US" dirty="0"/>
              <a:t>Disaster Recovery Plan (DRP) – Personnel and Communications</a:t>
            </a:r>
          </a:p>
        </p:txBody>
      </p:sp>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97</a:t>
            </a:fld>
            <a:endParaRPr lang="en-US" dirty="0"/>
          </a:p>
        </p:txBody>
      </p:sp>
    </p:spTree>
    <p:extLst>
      <p:ext uri="{BB962C8B-B14F-4D97-AF65-F5344CB8AC3E}">
        <p14:creationId xmlns:p14="http://schemas.microsoft.com/office/powerpoint/2010/main" val="3519838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2"/>
          <p:cNvSpPr>
            <a:spLocks noGrp="1"/>
          </p:cNvSpPr>
          <p:nvPr>
            <p:ph idx="1"/>
          </p:nvPr>
        </p:nvSpPr>
        <p:spPr/>
        <p:txBody>
          <a:bodyPr>
            <a:normAutofit fontScale="85000" lnSpcReduction="20000"/>
          </a:bodyPr>
          <a:lstStyle/>
          <a:p>
            <a:r>
              <a:rPr lang="en-US" dirty="0"/>
              <a:t>Team members report directly to the command center</a:t>
            </a:r>
          </a:p>
          <a:p>
            <a:r>
              <a:rPr lang="en-US" dirty="0"/>
              <a:t>Have responsibility to oversee the recovery and restoration process</a:t>
            </a:r>
          </a:p>
          <a:p>
            <a:r>
              <a:rPr lang="en-US" dirty="0"/>
              <a:t>Responsible for communicating the recovery status to the executive management team and making necessary decisions to support the recovery efforts</a:t>
            </a:r>
          </a:p>
          <a:p>
            <a:r>
              <a:rPr lang="en-US" dirty="0"/>
              <a:t>Objectives and functions include:</a:t>
            </a:r>
          </a:p>
          <a:p>
            <a:pPr lvl="1"/>
            <a:r>
              <a:rPr lang="en-US" dirty="0"/>
              <a:t>Preliminary assessment of damage</a:t>
            </a:r>
          </a:p>
          <a:p>
            <a:pPr lvl="1"/>
            <a:r>
              <a:rPr lang="en-US" dirty="0"/>
              <a:t>Notify senior management on current status</a:t>
            </a:r>
          </a:p>
          <a:p>
            <a:pPr lvl="1"/>
            <a:r>
              <a:rPr lang="en-US" dirty="0"/>
              <a:t>Declare the disaster if necessary</a:t>
            </a:r>
          </a:p>
          <a:p>
            <a:pPr lvl="1"/>
            <a:r>
              <a:rPr lang="en-US" dirty="0"/>
              <a:t>Initiate the plan</a:t>
            </a:r>
          </a:p>
          <a:p>
            <a:pPr lvl="1"/>
            <a:r>
              <a:rPr lang="en-US" dirty="0"/>
              <a:t>Organize and control the command centers</a:t>
            </a:r>
          </a:p>
          <a:p>
            <a:pPr lvl="1"/>
            <a:r>
              <a:rPr lang="en-US" dirty="0"/>
              <a:t>Organize and provide administrative support</a:t>
            </a:r>
          </a:p>
          <a:p>
            <a:pPr lvl="1"/>
            <a:r>
              <a:rPr lang="en-US" dirty="0"/>
              <a:t>Administer and direct the problem management function</a:t>
            </a:r>
          </a:p>
        </p:txBody>
      </p:sp>
      <p:sp>
        <p:nvSpPr>
          <p:cNvPr id="2" name="Shape-1"/>
          <p:cNvSpPr>
            <a:spLocks noGrp="1"/>
          </p:cNvSpPr>
          <p:nvPr>
            <p:ph type="title"/>
          </p:nvPr>
        </p:nvSpPr>
        <p:spPr/>
        <p:txBody>
          <a:bodyPr>
            <a:normAutofit/>
          </a:bodyPr>
          <a:lstStyle/>
          <a:p>
            <a:r>
              <a:rPr lang="en-US" dirty="0"/>
              <a:t>Disaster Recovery Plan (DRP) – Emergency Management Team</a:t>
            </a:r>
          </a:p>
        </p:txBody>
      </p:sp>
      <p:sp>
        <p:nvSpPr>
          <p:cNvPr id="5" name="Footer Placeholder 4"/>
          <p:cNvSpPr>
            <a:spLocks noGrp="1"/>
          </p:cNvSpPr>
          <p:nvPr>
            <p:ph type="ftr" sz="quarter" idx="11"/>
          </p:nvPr>
        </p:nvSpPr>
        <p:spPr/>
        <p:txBody>
          <a:bodyPr/>
          <a:lstStyle/>
          <a:p>
            <a:r>
              <a:rPr lang="en-US" altLang="en-US" dirty="0"/>
              <a:t>Domain 7: Security Operations</a:t>
            </a:r>
          </a:p>
        </p:txBody>
      </p:sp>
      <p:sp>
        <p:nvSpPr>
          <p:cNvPr id="6" name="Slide Number Placeholder 5"/>
          <p:cNvSpPr>
            <a:spLocks noGrp="1"/>
          </p:cNvSpPr>
          <p:nvPr>
            <p:ph type="sldNum" sz="quarter" idx="12"/>
          </p:nvPr>
        </p:nvSpPr>
        <p:spPr/>
        <p:txBody>
          <a:bodyPr/>
          <a:lstStyle/>
          <a:p>
            <a:fld id="{03B1F02D-B6B4-4C75-AB3C-C12486DA92C2}" type="slidenum">
              <a:rPr lang="en-US" smtClean="0"/>
              <a:pPr/>
              <a:t>98</a:t>
            </a:fld>
            <a:endParaRPr lang="en-US" dirty="0"/>
          </a:p>
        </p:txBody>
      </p:sp>
    </p:spTree>
    <p:extLst>
      <p:ext uri="{BB962C8B-B14F-4D97-AF65-F5344CB8AC3E}">
        <p14:creationId xmlns:p14="http://schemas.microsoft.com/office/powerpoint/2010/main" val="8865305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5506" name="Shape-2"/>
          <p:cNvSpPr>
            <a:spLocks noGrp="1" noChangeArrowheads="1"/>
          </p:cNvSpPr>
          <p:nvPr>
            <p:ph idx="1"/>
          </p:nvPr>
        </p:nvSpPr>
        <p:spPr/>
        <p:txBody>
          <a:bodyPr>
            <a:normAutofit lnSpcReduction="10000"/>
          </a:bodyPr>
          <a:lstStyle/>
          <a:p>
            <a:r>
              <a:rPr lang="en-US" dirty="0"/>
              <a:t>An organization’s people will determine if a continuity plan work or not:</a:t>
            </a:r>
          </a:p>
          <a:p>
            <a:pPr lvl="1"/>
            <a:r>
              <a:rPr lang="en-US" dirty="0"/>
              <a:t>It is the people who know the business processes</a:t>
            </a:r>
          </a:p>
          <a:p>
            <a:pPr marL="457200" lvl="1" indent="0">
              <a:buNone/>
            </a:pPr>
            <a:endParaRPr lang="en-US" dirty="0"/>
          </a:p>
          <a:p>
            <a:pPr lvl="1"/>
            <a:r>
              <a:rPr lang="en-US" dirty="0"/>
              <a:t>People create/document the recovery process</a:t>
            </a:r>
          </a:p>
          <a:p>
            <a:pPr marL="457200" lvl="1" indent="0">
              <a:buNone/>
            </a:pPr>
            <a:endParaRPr lang="en-US" dirty="0"/>
          </a:p>
          <a:p>
            <a:pPr lvl="1"/>
            <a:r>
              <a:rPr lang="en-US" dirty="0"/>
              <a:t>People test and maintain the plans</a:t>
            </a:r>
          </a:p>
          <a:p>
            <a:pPr marL="457200" lvl="1" indent="0">
              <a:buNone/>
            </a:pPr>
            <a:endParaRPr lang="en-US" dirty="0"/>
          </a:p>
          <a:p>
            <a:pPr lvl="1"/>
            <a:r>
              <a:rPr lang="en-US" dirty="0"/>
              <a:t>It is people who will be impacted by the event</a:t>
            </a:r>
          </a:p>
          <a:p>
            <a:pPr marL="457200" lvl="1" indent="0">
              <a:buNone/>
            </a:pPr>
            <a:endParaRPr lang="en-US" dirty="0"/>
          </a:p>
          <a:p>
            <a:pPr lvl="1"/>
            <a:r>
              <a:rPr lang="en-US" dirty="0"/>
              <a:t>The same people will recover the organization</a:t>
            </a:r>
          </a:p>
        </p:txBody>
      </p:sp>
      <p:sp>
        <p:nvSpPr>
          <p:cNvPr id="2" name="Title 1"/>
          <p:cNvSpPr>
            <a:spLocks noGrp="1"/>
          </p:cNvSpPr>
          <p:nvPr>
            <p:ph type="title"/>
          </p:nvPr>
        </p:nvSpPr>
        <p:spPr/>
        <p:txBody>
          <a:bodyPr/>
          <a:lstStyle/>
          <a:p>
            <a:r>
              <a:rPr lang="en-US" dirty="0"/>
              <a:t>Disaster Recovery Plan (DRP) – Assessment, Restoration, and Training</a:t>
            </a:r>
          </a:p>
        </p:txBody>
      </p:sp>
      <p:pic>
        <p:nvPicPr>
          <p:cNvPr id="6" name="Picture 5" descr="HairFire.jpg"/>
          <p:cNvPicPr>
            <a:picLocks noChangeAspect="1"/>
          </p:cNvPicPr>
          <p:nvPr/>
        </p:nvPicPr>
        <p:blipFill>
          <a:blip r:embed="rId3" cstate="print"/>
          <a:stretch>
            <a:fillRect/>
          </a:stretch>
        </p:blipFill>
        <p:spPr>
          <a:xfrm>
            <a:off x="9737240" y="3234867"/>
            <a:ext cx="2108200" cy="2108200"/>
          </a:xfrm>
          <a:prstGeom prst="rect">
            <a:avLst/>
          </a:prstGeom>
        </p:spPr>
      </p:pic>
      <p:sp>
        <p:nvSpPr>
          <p:cNvPr id="4" name="Footer Placeholder 3"/>
          <p:cNvSpPr>
            <a:spLocks noGrp="1"/>
          </p:cNvSpPr>
          <p:nvPr>
            <p:ph type="ftr" sz="quarter" idx="11"/>
          </p:nvPr>
        </p:nvSpPr>
        <p:spPr/>
        <p:txBody>
          <a:bodyPr/>
          <a:lstStyle/>
          <a:p>
            <a:r>
              <a:rPr lang="en-US" altLang="en-US" dirty="0"/>
              <a:t>Domain 7: Security Operations</a:t>
            </a:r>
          </a:p>
        </p:txBody>
      </p:sp>
      <p:sp>
        <p:nvSpPr>
          <p:cNvPr id="5" name="Slide Number Placeholder 4"/>
          <p:cNvSpPr>
            <a:spLocks noGrp="1"/>
          </p:cNvSpPr>
          <p:nvPr>
            <p:ph type="sldNum" sz="quarter" idx="12"/>
          </p:nvPr>
        </p:nvSpPr>
        <p:spPr/>
        <p:txBody>
          <a:bodyPr/>
          <a:lstStyle/>
          <a:p>
            <a:fld id="{03B1F02D-B6B4-4C75-AB3C-C12486DA92C2}" type="slidenum">
              <a:rPr lang="en-US" smtClean="0"/>
              <a:pPr/>
              <a:t>99</a:t>
            </a:fld>
            <a:endParaRPr lang="en-US" dirty="0"/>
          </a:p>
        </p:txBody>
      </p:sp>
    </p:spTree>
    <p:extLst>
      <p:ext uri="{BB962C8B-B14F-4D97-AF65-F5344CB8AC3E}">
        <p14:creationId xmlns:p14="http://schemas.microsoft.com/office/powerpoint/2010/main" val="350756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Organizational Contingency Planning Group</a:t>
            </a:r>
          </a:p>
          <a:p>
            <a:pPr lvl="1"/>
            <a:r>
              <a:rPr lang="en-US" dirty="0"/>
              <a:t>Develops, implements, and maintains the business contingency planning program</a:t>
            </a:r>
          </a:p>
          <a:p>
            <a:pPr lvl="1"/>
            <a:r>
              <a:rPr lang="en-US" dirty="0"/>
              <a:t>Provides leadership and guidance</a:t>
            </a:r>
          </a:p>
          <a:p>
            <a:pPr lvl="1"/>
            <a:r>
              <a:rPr lang="en-US" dirty="0"/>
              <a:t>Assist management in achieving timely recovery</a:t>
            </a:r>
          </a:p>
          <a:p>
            <a:pPr marL="457200" lvl="1" indent="0">
              <a:buNone/>
            </a:pPr>
            <a:endParaRPr lang="en-US" dirty="0"/>
          </a:p>
          <a:p>
            <a:r>
              <a:rPr lang="en-US" dirty="0"/>
              <a:t>Business Continuity Planner</a:t>
            </a:r>
          </a:p>
          <a:p>
            <a:pPr lvl="1"/>
            <a:r>
              <a:rPr lang="en-US" dirty="0"/>
              <a:t>Focal point for company in any situation involving contingency planning or emergency response</a:t>
            </a:r>
          </a:p>
          <a:p>
            <a:pPr marL="365760" lvl="1" indent="0">
              <a:buNone/>
            </a:pPr>
            <a:endParaRPr lang="en-US" dirty="0"/>
          </a:p>
        </p:txBody>
      </p:sp>
      <p:sp>
        <p:nvSpPr>
          <p:cNvPr id="3" name="Title 2"/>
          <p:cNvSpPr>
            <a:spLocks noGrp="1"/>
          </p:cNvSpPr>
          <p:nvPr>
            <p:ph type="title"/>
          </p:nvPr>
        </p:nvSpPr>
        <p:spPr/>
        <p:txBody>
          <a:bodyPr/>
          <a:lstStyle/>
          <a:p>
            <a:r>
              <a:rPr lang="en-US" dirty="0"/>
              <a:t>Update and Maintenance of the Plan – Roles and Responsibilities</a:t>
            </a:r>
          </a:p>
        </p:txBody>
      </p:sp>
      <p:sp>
        <p:nvSpPr>
          <p:cNvPr id="8" name="Footer Placeholder 7"/>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100</a:t>
            </a:fld>
            <a:endParaRPr lang="en-US" dirty="0"/>
          </a:p>
        </p:txBody>
      </p:sp>
    </p:spTree>
    <p:extLst>
      <p:ext uri="{BB962C8B-B14F-4D97-AF65-F5344CB8AC3E}">
        <p14:creationId xmlns:p14="http://schemas.microsoft.com/office/powerpoint/2010/main" val="3638592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2"/>
          <p:cNvSpPr>
            <a:spLocks noGrp="1"/>
          </p:cNvSpPr>
          <p:nvPr>
            <p:ph idx="1"/>
          </p:nvPr>
        </p:nvSpPr>
        <p:spPr/>
        <p:txBody>
          <a:bodyPr>
            <a:normAutofit/>
          </a:bodyPr>
          <a:lstStyle/>
          <a:p>
            <a:r>
              <a:rPr lang="en-US" dirty="0"/>
              <a:t>Executive Emergency Management Team</a:t>
            </a:r>
          </a:p>
          <a:p>
            <a:r>
              <a:rPr lang="en-US" dirty="0"/>
              <a:t>Emergency Management Team (recovery management team)</a:t>
            </a:r>
          </a:p>
          <a:p>
            <a:r>
              <a:rPr lang="en-US" dirty="0"/>
              <a:t>Damage Assessment Team</a:t>
            </a:r>
          </a:p>
          <a:p>
            <a:r>
              <a:rPr lang="en-US" dirty="0"/>
              <a:t>Emergency Response Team (Backup Activation Team)</a:t>
            </a:r>
          </a:p>
          <a:p>
            <a:r>
              <a:rPr lang="en-US" dirty="0"/>
              <a:t>Backup Operations Team</a:t>
            </a:r>
          </a:p>
          <a:p>
            <a:r>
              <a:rPr lang="en-US" dirty="0"/>
              <a:t>Restoration/Salvage Team</a:t>
            </a:r>
          </a:p>
          <a:p>
            <a:r>
              <a:rPr lang="en-US" dirty="0"/>
              <a:t>Primary Site/Service Reactivation Team</a:t>
            </a:r>
          </a:p>
        </p:txBody>
      </p:sp>
      <p:sp>
        <p:nvSpPr>
          <p:cNvPr id="2" name="Shape-1"/>
          <p:cNvSpPr>
            <a:spLocks noGrp="1"/>
          </p:cNvSpPr>
          <p:nvPr>
            <p:ph type="title"/>
          </p:nvPr>
        </p:nvSpPr>
        <p:spPr/>
        <p:txBody>
          <a:bodyPr/>
          <a:lstStyle/>
          <a:p>
            <a:r>
              <a:rPr lang="en-US" dirty="0"/>
              <a:t>Update and Maintenance of the Plan – Special Recovery Teams</a:t>
            </a:r>
          </a:p>
        </p:txBody>
      </p:sp>
      <p:sp>
        <p:nvSpPr>
          <p:cNvPr id="5" name="Footer Placeholder 4"/>
          <p:cNvSpPr>
            <a:spLocks noGrp="1"/>
          </p:cNvSpPr>
          <p:nvPr>
            <p:ph type="ftr" sz="quarter" idx="11"/>
          </p:nvPr>
        </p:nvSpPr>
        <p:spPr/>
        <p:txBody>
          <a:bodyPr/>
          <a:lstStyle/>
          <a:p>
            <a:r>
              <a:rPr lang="en-US" altLang="en-US" dirty="0"/>
              <a:t>Domain 7: Security Operations</a:t>
            </a:r>
          </a:p>
        </p:txBody>
      </p:sp>
      <p:sp>
        <p:nvSpPr>
          <p:cNvPr id="8" name="Slide Number Placeholder 7"/>
          <p:cNvSpPr>
            <a:spLocks noGrp="1"/>
          </p:cNvSpPr>
          <p:nvPr>
            <p:ph type="sldNum" sz="quarter" idx="12"/>
          </p:nvPr>
        </p:nvSpPr>
        <p:spPr/>
        <p:txBody>
          <a:bodyPr/>
          <a:lstStyle/>
          <a:p>
            <a:fld id="{03B1F02D-B6B4-4C75-AB3C-C12486DA92C2}" type="slidenum">
              <a:rPr lang="en-US" smtClean="0"/>
              <a:pPr/>
              <a:t>101</a:t>
            </a:fld>
            <a:endParaRPr lang="en-US" dirty="0"/>
          </a:p>
        </p:txBody>
      </p:sp>
    </p:spTree>
    <p:extLst>
      <p:ext uri="{BB962C8B-B14F-4D97-AF65-F5344CB8AC3E}">
        <p14:creationId xmlns:p14="http://schemas.microsoft.com/office/powerpoint/2010/main" val="19588576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Maintains a constant decision making capability</a:t>
            </a:r>
          </a:p>
          <a:p>
            <a:r>
              <a:rPr lang="en-US" dirty="0"/>
              <a:t>Identifies the next in line to make decisions should an executive be unavailable regardless of the purpose</a:t>
            </a:r>
          </a:p>
        </p:txBody>
      </p:sp>
      <p:sp>
        <p:nvSpPr>
          <p:cNvPr id="2" name="Title 1"/>
          <p:cNvSpPr>
            <a:spLocks noGrp="1"/>
          </p:cNvSpPr>
          <p:nvPr>
            <p:ph type="title"/>
          </p:nvPr>
        </p:nvSpPr>
        <p:spPr/>
        <p:txBody>
          <a:bodyPr/>
          <a:lstStyle/>
          <a:p>
            <a:r>
              <a:rPr lang="en-US" dirty="0"/>
              <a:t>Update and Maintenance of the Plan – Executive Succession Planning</a:t>
            </a:r>
          </a:p>
        </p:txBody>
      </p:sp>
      <p:pic>
        <p:nvPicPr>
          <p:cNvPr id="6" name="Picture 5" descr="3F.jpg"/>
          <p:cNvPicPr>
            <a:picLocks noChangeAspect="1"/>
          </p:cNvPicPr>
          <p:nvPr/>
        </p:nvPicPr>
        <p:blipFill>
          <a:blip r:embed="rId3" cstate="print"/>
          <a:stretch>
            <a:fillRect/>
          </a:stretch>
        </p:blipFill>
        <p:spPr>
          <a:xfrm>
            <a:off x="3945760" y="3242733"/>
            <a:ext cx="4676775" cy="2809875"/>
          </a:xfrm>
          <a:prstGeom prst="rect">
            <a:avLst/>
          </a:prstGeom>
        </p:spPr>
      </p:pic>
      <p:sp>
        <p:nvSpPr>
          <p:cNvPr id="5" name="Footer Placeholder 4"/>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102</a:t>
            </a:fld>
            <a:endParaRPr lang="en-US" dirty="0"/>
          </a:p>
        </p:txBody>
      </p:sp>
    </p:spTree>
    <p:extLst>
      <p:ext uri="{BB962C8B-B14F-4D97-AF65-F5344CB8AC3E}">
        <p14:creationId xmlns:p14="http://schemas.microsoft.com/office/powerpoint/2010/main" val="18688232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739775" indent="-739775">
              <a:buNone/>
            </a:pPr>
            <a:r>
              <a:rPr lang="en-US" dirty="0" smtClean="0"/>
              <a:t>7.12  Test </a:t>
            </a:r>
            <a:r>
              <a:rPr lang="en-US" dirty="0"/>
              <a:t>disaster recovery </a:t>
            </a:r>
            <a:r>
              <a:rPr lang="en-US" dirty="0" smtClean="0"/>
              <a:t>plans (DRP)</a:t>
            </a:r>
          </a:p>
          <a:p>
            <a:pPr lvl="1"/>
            <a:r>
              <a:rPr lang="en-US" dirty="0" smtClean="0"/>
              <a:t>Read-through/tabletop</a:t>
            </a:r>
            <a:endParaRPr lang="en-US" dirty="0"/>
          </a:p>
          <a:p>
            <a:pPr lvl="1"/>
            <a:r>
              <a:rPr lang="en-US" dirty="0" smtClean="0"/>
              <a:t>Walkthrough</a:t>
            </a:r>
            <a:endParaRPr lang="en-US" dirty="0"/>
          </a:p>
          <a:p>
            <a:pPr lvl="1"/>
            <a:r>
              <a:rPr lang="en-US" dirty="0" smtClean="0"/>
              <a:t>Simulation</a:t>
            </a:r>
            <a:endParaRPr lang="en-US" dirty="0"/>
          </a:p>
          <a:p>
            <a:pPr lvl="1"/>
            <a:r>
              <a:rPr lang="en-US" dirty="0" smtClean="0"/>
              <a:t>Parallel</a:t>
            </a:r>
            <a:endParaRPr lang="en-US" dirty="0"/>
          </a:p>
          <a:p>
            <a:pPr lvl="1"/>
            <a:r>
              <a:rPr lang="en-US" dirty="0" smtClean="0"/>
              <a:t>Full interruption</a:t>
            </a:r>
            <a:endParaRPr lang="en-US" dirty="0"/>
          </a:p>
        </p:txBody>
      </p:sp>
      <p:sp>
        <p:nvSpPr>
          <p:cNvPr id="3" name="Title 2"/>
          <p:cNvSpPr>
            <a:spLocks noGrp="1"/>
          </p:cNvSpPr>
          <p:nvPr>
            <p:ph type="title"/>
          </p:nvPr>
        </p:nvSpPr>
        <p:spPr>
          <a:solidFill>
            <a:srgbClr val="0070C0"/>
          </a:solidFill>
        </p:spPr>
        <p:txBody>
          <a:bodyPr/>
          <a:lstStyle/>
          <a:p>
            <a:r>
              <a:rPr lang="en-US" dirty="0"/>
              <a:t>Domain Objectives </a:t>
            </a:r>
            <a:r>
              <a:rPr lang="en-US" dirty="0" smtClean="0"/>
              <a:t> 7.12</a:t>
            </a:r>
            <a:endParaRPr lang="en-US" dirty="0"/>
          </a:p>
        </p:txBody>
      </p:sp>
      <p:sp>
        <p:nvSpPr>
          <p:cNvPr id="8" name="Footer Placeholder 7"/>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103</a:t>
            </a:fld>
            <a:endParaRPr lang="en-US" dirty="0"/>
          </a:p>
        </p:txBody>
      </p:sp>
    </p:spTree>
    <p:extLst>
      <p:ext uri="{BB962C8B-B14F-4D97-AF65-F5344CB8AC3E}">
        <p14:creationId xmlns:p14="http://schemas.microsoft.com/office/powerpoint/2010/main" val="173816082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1410" name="Shape-2"/>
          <p:cNvSpPr>
            <a:spLocks noGrp="1" noChangeArrowheads="1"/>
          </p:cNvSpPr>
          <p:nvPr>
            <p:ph idx="1"/>
          </p:nvPr>
        </p:nvSpPr>
        <p:spPr/>
        <p:txBody>
          <a:bodyPr>
            <a:normAutofit fontScale="92500" lnSpcReduction="20000"/>
          </a:bodyPr>
          <a:lstStyle/>
          <a:p>
            <a:r>
              <a:rPr lang="en-US" dirty="0"/>
              <a:t>Demonstrates effectiveness, trains personnel in recovery operations, informs planner if updates are needed</a:t>
            </a:r>
          </a:p>
          <a:p>
            <a:r>
              <a:rPr lang="en-US" dirty="0"/>
              <a:t>Types of tests</a:t>
            </a:r>
          </a:p>
          <a:p>
            <a:pPr lvl="1"/>
            <a:r>
              <a:rPr lang="en-US" dirty="0"/>
              <a:t>Checklist Test (a.k.a. consistency)</a:t>
            </a:r>
          </a:p>
          <a:p>
            <a:pPr marL="457200" lvl="1" indent="0">
              <a:buNone/>
            </a:pPr>
            <a:endParaRPr lang="en-US" dirty="0"/>
          </a:p>
          <a:p>
            <a:pPr lvl="1"/>
            <a:r>
              <a:rPr lang="en-US" dirty="0"/>
              <a:t>Tabletop Exercise/Structured Walk-Through Test</a:t>
            </a:r>
          </a:p>
          <a:p>
            <a:pPr lvl="1"/>
            <a:endParaRPr lang="en-US" dirty="0"/>
          </a:p>
          <a:p>
            <a:pPr lvl="1"/>
            <a:r>
              <a:rPr lang="en-US" dirty="0"/>
              <a:t>Walk-Through Drill/Simulation Test</a:t>
            </a:r>
          </a:p>
          <a:p>
            <a:pPr marL="457200" lvl="1" indent="0">
              <a:buNone/>
            </a:pPr>
            <a:endParaRPr lang="en-US" dirty="0"/>
          </a:p>
          <a:p>
            <a:pPr lvl="1"/>
            <a:r>
              <a:rPr lang="en-US" dirty="0"/>
              <a:t>Functional Drill/Parallel Test</a:t>
            </a:r>
          </a:p>
          <a:p>
            <a:pPr marL="457200" lvl="1" indent="0">
              <a:buNone/>
            </a:pPr>
            <a:endParaRPr lang="en-US" dirty="0"/>
          </a:p>
          <a:p>
            <a:pPr lvl="1"/>
            <a:r>
              <a:rPr lang="en-US" dirty="0"/>
              <a:t>Full interruption/Full-Scale Test </a:t>
            </a:r>
          </a:p>
          <a:p>
            <a:pPr lvl="2"/>
            <a:r>
              <a:rPr lang="en-US" sz="2200" dirty="0"/>
              <a:t>Partial interruption also exists</a:t>
            </a:r>
          </a:p>
        </p:txBody>
      </p:sp>
      <p:sp>
        <p:nvSpPr>
          <p:cNvPr id="9" name="Shape-1"/>
          <p:cNvSpPr>
            <a:spLocks noGrp="1" noChangeArrowheads="1"/>
          </p:cNvSpPr>
          <p:nvPr>
            <p:ph type="title"/>
          </p:nvPr>
        </p:nvSpPr>
        <p:spPr/>
        <p:txBody>
          <a:bodyPr/>
          <a:lstStyle/>
          <a:p>
            <a:r>
              <a:rPr lang="en-US" dirty="0"/>
              <a:t>Disaster Recovery Plan (DRP) – Test Plan Review</a:t>
            </a:r>
          </a:p>
        </p:txBody>
      </p:sp>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104</a:t>
            </a:fld>
            <a:endParaRPr lang="en-US" dirty="0"/>
          </a:p>
        </p:txBody>
      </p:sp>
    </p:spTree>
    <p:extLst>
      <p:ext uri="{BB962C8B-B14F-4D97-AF65-F5344CB8AC3E}">
        <p14:creationId xmlns:p14="http://schemas.microsoft.com/office/powerpoint/2010/main" val="4202530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02" name="Shape-2"/>
          <p:cNvSpPr>
            <a:spLocks noGrp="1" noChangeArrowheads="1"/>
          </p:cNvSpPr>
          <p:nvPr>
            <p:ph idx="1"/>
          </p:nvPr>
        </p:nvSpPr>
        <p:spPr/>
        <p:txBody>
          <a:bodyPr>
            <a:normAutofit fontScale="92500" lnSpcReduction="20000"/>
          </a:bodyPr>
          <a:lstStyle/>
          <a:p>
            <a:r>
              <a:rPr lang="en-US" dirty="0"/>
              <a:t>After each exercise and after each material change to production systems</a:t>
            </a:r>
          </a:p>
          <a:p>
            <a:pPr marL="57150" indent="0">
              <a:buNone/>
            </a:pPr>
            <a:endParaRPr lang="en-US" dirty="0"/>
          </a:p>
          <a:p>
            <a:r>
              <a:rPr lang="en-US" dirty="0"/>
              <a:t>Formal audit should be conducted annually</a:t>
            </a:r>
          </a:p>
          <a:p>
            <a:pPr marL="57150" indent="0">
              <a:buNone/>
            </a:pPr>
            <a:endParaRPr lang="en-US" dirty="0"/>
          </a:p>
          <a:p>
            <a:r>
              <a:rPr lang="en-US" dirty="0"/>
              <a:t>Produce reports following each exercise</a:t>
            </a:r>
          </a:p>
          <a:p>
            <a:pPr lvl="1"/>
            <a:r>
              <a:rPr lang="en-US" sz="2200" dirty="0"/>
              <a:t>Provide to internal auditing for review</a:t>
            </a:r>
          </a:p>
          <a:p>
            <a:pPr marL="514350" lvl="1" indent="0">
              <a:buNone/>
            </a:pPr>
            <a:endParaRPr lang="en-US" sz="1800" dirty="0"/>
          </a:p>
          <a:p>
            <a:r>
              <a:rPr lang="en-US" dirty="0"/>
              <a:t>Use version control to ensure use of current version</a:t>
            </a:r>
          </a:p>
          <a:p>
            <a:pPr marL="57150" indent="0">
              <a:buNone/>
            </a:pPr>
            <a:endParaRPr lang="en-US" dirty="0"/>
          </a:p>
          <a:p>
            <a:r>
              <a:rPr lang="en-US" dirty="0"/>
              <a:t>Distribute to BCDR team</a:t>
            </a:r>
          </a:p>
        </p:txBody>
      </p:sp>
      <p:sp>
        <p:nvSpPr>
          <p:cNvPr id="9" name="Shape-1"/>
          <p:cNvSpPr>
            <a:spLocks noGrp="1" noChangeArrowheads="1"/>
          </p:cNvSpPr>
          <p:nvPr>
            <p:ph type="title"/>
          </p:nvPr>
        </p:nvSpPr>
        <p:spPr/>
        <p:txBody>
          <a:bodyPr/>
          <a:lstStyle/>
          <a:p>
            <a:r>
              <a:rPr lang="en-US" dirty="0"/>
              <a:t>Test Plan Review – Update and Maintenance of the Plan</a:t>
            </a:r>
          </a:p>
        </p:txBody>
      </p:sp>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105</a:t>
            </a:fld>
            <a:endParaRPr lang="en-US" dirty="0"/>
          </a:p>
        </p:txBody>
      </p:sp>
    </p:spTree>
    <p:extLst>
      <p:ext uri="{BB962C8B-B14F-4D97-AF65-F5344CB8AC3E}">
        <p14:creationId xmlns:p14="http://schemas.microsoft.com/office/powerpoint/2010/main" val="27479159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02" name="Shape-2"/>
          <p:cNvSpPr>
            <a:spLocks noGrp="1" noChangeArrowheads="1"/>
          </p:cNvSpPr>
          <p:nvPr>
            <p:ph idx="1"/>
          </p:nvPr>
        </p:nvSpPr>
        <p:spPr/>
        <p:txBody>
          <a:bodyPr>
            <a:normAutofit/>
          </a:bodyPr>
          <a:lstStyle/>
          <a:p>
            <a:r>
              <a:rPr lang="en-US" dirty="0"/>
              <a:t>The Contingency Planning Program is designed to serve as an aid in developing and maintaining viable organizational function contingency plans</a:t>
            </a:r>
          </a:p>
          <a:p>
            <a:pPr lvl="1"/>
            <a:r>
              <a:rPr lang="en-US" dirty="0"/>
              <a:t>Is an ongoing process</a:t>
            </a:r>
          </a:p>
          <a:p>
            <a:pPr lvl="2"/>
            <a:r>
              <a:rPr lang="en-US" dirty="0"/>
              <a:t>Tasks are repeated on a regular basis</a:t>
            </a:r>
          </a:p>
          <a:p>
            <a:pPr lvl="2"/>
            <a:r>
              <a:rPr lang="en-US" dirty="0"/>
              <a:t>Has annual requirements to remain in compliance</a:t>
            </a:r>
          </a:p>
          <a:p>
            <a:pPr lvl="1"/>
            <a:r>
              <a:rPr lang="en-US" dirty="0"/>
              <a:t>Provides for the continuation of the company’s critical organization functions in the event of an interruption</a:t>
            </a:r>
          </a:p>
          <a:p>
            <a:pPr lvl="1"/>
            <a:r>
              <a:rPr lang="en-US" dirty="0"/>
              <a:t>Assists and prepares various areas of the company to document and exercise emergency response and recovery plans</a:t>
            </a:r>
          </a:p>
        </p:txBody>
      </p:sp>
      <p:sp>
        <p:nvSpPr>
          <p:cNvPr id="8" name="Shape-1"/>
          <p:cNvSpPr>
            <a:spLocks noGrp="1" noChangeArrowheads="1"/>
          </p:cNvSpPr>
          <p:nvPr>
            <p:ph type="title"/>
          </p:nvPr>
        </p:nvSpPr>
        <p:spPr/>
        <p:txBody>
          <a:bodyPr/>
          <a:lstStyle/>
          <a:p>
            <a:r>
              <a:rPr lang="en-US" dirty="0"/>
              <a:t>Update and Maintenance of the Plan – Transitioning from Project to Program</a:t>
            </a:r>
          </a:p>
        </p:txBody>
      </p:sp>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106</a:t>
            </a:fld>
            <a:endParaRPr lang="en-US" dirty="0"/>
          </a:p>
        </p:txBody>
      </p:sp>
    </p:spTree>
    <p:extLst>
      <p:ext uri="{BB962C8B-B14F-4D97-AF65-F5344CB8AC3E}">
        <p14:creationId xmlns:p14="http://schemas.microsoft.com/office/powerpoint/2010/main" val="12524505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2"/>
          <p:cNvSpPr>
            <a:spLocks noGrp="1"/>
          </p:cNvSpPr>
          <p:nvPr>
            <p:ph idx="1"/>
          </p:nvPr>
        </p:nvSpPr>
        <p:spPr/>
        <p:txBody>
          <a:bodyPr>
            <a:normAutofit fontScale="92500" lnSpcReduction="20000"/>
          </a:bodyPr>
          <a:lstStyle/>
          <a:p>
            <a:r>
              <a:rPr lang="en-US" dirty="0"/>
              <a:t>Lack of management support</a:t>
            </a:r>
          </a:p>
          <a:p>
            <a:r>
              <a:rPr lang="en-US" dirty="0"/>
              <a:t>Lack of business unit involvement</a:t>
            </a:r>
          </a:p>
          <a:p>
            <a:r>
              <a:rPr lang="en-US" dirty="0"/>
              <a:t>Lack of prioritization among critical staff</a:t>
            </a:r>
          </a:p>
          <a:p>
            <a:r>
              <a:rPr lang="en-US" dirty="0"/>
              <a:t>Improper scope</a:t>
            </a:r>
          </a:p>
          <a:p>
            <a:r>
              <a:rPr lang="en-US" dirty="0"/>
              <a:t>Inadequate communications management</a:t>
            </a:r>
          </a:p>
          <a:p>
            <a:r>
              <a:rPr lang="en-US" dirty="0"/>
              <a:t>Inadequate supply chain Management</a:t>
            </a:r>
          </a:p>
          <a:p>
            <a:r>
              <a:rPr lang="en-US" dirty="0"/>
              <a:t>Incomplete Crisis Management Plan</a:t>
            </a:r>
          </a:p>
          <a:p>
            <a:r>
              <a:rPr lang="en-US" dirty="0"/>
              <a:t>Lack of Testing</a:t>
            </a:r>
          </a:p>
          <a:p>
            <a:r>
              <a:rPr lang="en-US" dirty="0"/>
              <a:t>Lack of awareness and training </a:t>
            </a:r>
          </a:p>
          <a:p>
            <a:r>
              <a:rPr lang="en-US" dirty="0"/>
              <a:t>Failure to keep the plan up to date</a:t>
            </a:r>
          </a:p>
        </p:txBody>
      </p:sp>
      <p:sp>
        <p:nvSpPr>
          <p:cNvPr id="2" name="Shape-1"/>
          <p:cNvSpPr>
            <a:spLocks noGrp="1"/>
          </p:cNvSpPr>
          <p:nvPr>
            <p:ph type="title"/>
          </p:nvPr>
        </p:nvSpPr>
        <p:spPr/>
        <p:txBody>
          <a:bodyPr/>
          <a:lstStyle/>
          <a:p>
            <a:r>
              <a:rPr lang="en-US" dirty="0"/>
              <a:t>Business Continuity Plan (BCP) / Disaster Recovery Plan (DRP) Mistakes</a:t>
            </a:r>
          </a:p>
        </p:txBody>
      </p:sp>
      <p:sp>
        <p:nvSpPr>
          <p:cNvPr id="8" name="Slide Number Placeholder 7"/>
          <p:cNvSpPr>
            <a:spLocks noGrp="1"/>
          </p:cNvSpPr>
          <p:nvPr>
            <p:ph type="sldNum" sz="quarter" idx="12"/>
          </p:nvPr>
        </p:nvSpPr>
        <p:spPr/>
        <p:txBody>
          <a:bodyPr/>
          <a:lstStyle/>
          <a:p>
            <a:fld id="{03B1F02D-B6B4-4C75-AB3C-C12486DA92C2}" type="slidenum">
              <a:rPr lang="en-US" smtClean="0"/>
              <a:pPr/>
              <a:t>107</a:t>
            </a:fld>
            <a:endParaRPr lang="en-US" dirty="0"/>
          </a:p>
        </p:txBody>
      </p:sp>
      <p:sp>
        <p:nvSpPr>
          <p:cNvPr id="6" name="Footer Placeholder 2"/>
          <p:cNvSpPr>
            <a:spLocks noGrp="1"/>
          </p:cNvSpPr>
          <p:nvPr>
            <p:ph type="ftr" sz="quarter" idx="11"/>
          </p:nvPr>
        </p:nvSpPr>
        <p:spPr>
          <a:xfrm>
            <a:off x="3221184" y="6310170"/>
            <a:ext cx="5608782" cy="501650"/>
          </a:xfrm>
        </p:spPr>
        <p:txBody>
          <a:bodyPr/>
          <a:lstStyle/>
          <a:p>
            <a:r>
              <a:rPr lang="en-US" altLang="en-US" dirty="0"/>
              <a:t>Domain 7: Security Operations</a:t>
            </a:r>
          </a:p>
        </p:txBody>
      </p:sp>
    </p:spTree>
    <p:extLst>
      <p:ext uri="{BB962C8B-B14F-4D97-AF65-F5344CB8AC3E}">
        <p14:creationId xmlns:p14="http://schemas.microsoft.com/office/powerpoint/2010/main" val="20729774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lvl="1" indent="0">
              <a:buNone/>
            </a:pPr>
            <a:r>
              <a:rPr lang="en-US" dirty="0" smtClean="0"/>
              <a:t>Based on the regulatory environment, tests may have to be conducted at a certain frequency and reported on.  Tests should be arranged to train alternate staff and account for situations where primary personnel are not available.  Debriefings should be held at the end of all tests</a:t>
            </a:r>
          </a:p>
          <a:p>
            <a:pPr marL="457200" lvl="1" indent="0">
              <a:buNone/>
            </a:pPr>
            <a:r>
              <a:rPr lang="en-US" u="sng" dirty="0" smtClean="0"/>
              <a:t>Accepted test methods</a:t>
            </a:r>
          </a:p>
          <a:p>
            <a:pPr lvl="1"/>
            <a:r>
              <a:rPr lang="en-US" dirty="0" smtClean="0"/>
              <a:t>Read-through/tabletop</a:t>
            </a:r>
            <a:endParaRPr lang="en-US" dirty="0"/>
          </a:p>
          <a:p>
            <a:pPr lvl="1"/>
            <a:r>
              <a:rPr lang="en-US" dirty="0"/>
              <a:t>Walkthrough</a:t>
            </a:r>
          </a:p>
          <a:p>
            <a:pPr lvl="1"/>
            <a:r>
              <a:rPr lang="en-US" dirty="0"/>
              <a:t>Simulation</a:t>
            </a:r>
          </a:p>
          <a:p>
            <a:pPr lvl="1"/>
            <a:r>
              <a:rPr lang="en-US" dirty="0"/>
              <a:t>Parallel</a:t>
            </a:r>
          </a:p>
          <a:p>
            <a:pPr lvl="1"/>
            <a:r>
              <a:rPr lang="en-US" dirty="0"/>
              <a:t>Full interruption</a:t>
            </a:r>
          </a:p>
          <a:p>
            <a:endParaRPr lang="en-US" dirty="0"/>
          </a:p>
        </p:txBody>
      </p:sp>
      <p:sp>
        <p:nvSpPr>
          <p:cNvPr id="3" name="Footer Placeholder 2"/>
          <p:cNvSpPr>
            <a:spLocks noGrp="1"/>
          </p:cNvSpPr>
          <p:nvPr>
            <p:ph type="ftr" sz="quarter" idx="11"/>
          </p:nvPr>
        </p:nvSpPr>
        <p:spPr/>
        <p:txBody>
          <a:bodyPr/>
          <a:lstStyle/>
          <a:p>
            <a:r>
              <a:rPr lang="en-US" altLang="en-US" b="1" smtClean="0"/>
              <a:t>Domain 7: Security Operations</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108</a:t>
            </a:fld>
            <a:endParaRPr lang="en-US" dirty="0"/>
          </a:p>
        </p:txBody>
      </p:sp>
      <p:sp>
        <p:nvSpPr>
          <p:cNvPr id="5" name="Title 4"/>
          <p:cNvSpPr>
            <a:spLocks noGrp="1"/>
          </p:cNvSpPr>
          <p:nvPr>
            <p:ph type="title"/>
          </p:nvPr>
        </p:nvSpPr>
        <p:spPr/>
        <p:txBody>
          <a:bodyPr/>
          <a:lstStyle/>
          <a:p>
            <a:r>
              <a:rPr lang="en-US" dirty="0"/>
              <a:t>Test disaster recovery plans (DRP)</a:t>
            </a:r>
          </a:p>
        </p:txBody>
      </p:sp>
    </p:spTree>
    <p:extLst>
      <p:ext uri="{BB962C8B-B14F-4D97-AF65-F5344CB8AC3E}">
        <p14:creationId xmlns:p14="http://schemas.microsoft.com/office/powerpoint/2010/main" val="147683315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739775" indent="-739775">
              <a:buNone/>
            </a:pPr>
            <a:r>
              <a:rPr lang="en-US" dirty="0" smtClean="0"/>
              <a:t>7.13  Participate </a:t>
            </a:r>
            <a:r>
              <a:rPr lang="en-US" dirty="0"/>
              <a:t>in </a:t>
            </a:r>
            <a:r>
              <a:rPr lang="en-US" dirty="0" smtClean="0"/>
              <a:t>Business Continuity (BC) </a:t>
            </a:r>
            <a:r>
              <a:rPr lang="en-US" dirty="0"/>
              <a:t>planning and </a:t>
            </a:r>
            <a:r>
              <a:rPr lang="en-US" dirty="0" smtClean="0"/>
              <a:t>exercises</a:t>
            </a:r>
            <a:endParaRPr lang="en-US" dirty="0"/>
          </a:p>
        </p:txBody>
      </p:sp>
      <p:sp>
        <p:nvSpPr>
          <p:cNvPr id="3" name="Title 2"/>
          <p:cNvSpPr>
            <a:spLocks noGrp="1"/>
          </p:cNvSpPr>
          <p:nvPr>
            <p:ph type="title"/>
          </p:nvPr>
        </p:nvSpPr>
        <p:spPr>
          <a:solidFill>
            <a:srgbClr val="0070C0"/>
          </a:solidFill>
        </p:spPr>
        <p:txBody>
          <a:bodyPr/>
          <a:lstStyle/>
          <a:p>
            <a:r>
              <a:rPr lang="en-US" dirty="0"/>
              <a:t>Domain Objectives </a:t>
            </a:r>
            <a:r>
              <a:rPr lang="en-US" dirty="0" smtClean="0"/>
              <a:t> 7.13</a:t>
            </a:r>
            <a:endParaRPr lang="en-US" dirty="0"/>
          </a:p>
        </p:txBody>
      </p:sp>
      <p:sp>
        <p:nvSpPr>
          <p:cNvPr id="8" name="Footer Placeholder 7"/>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109</a:t>
            </a:fld>
            <a:endParaRPr lang="en-US" dirty="0"/>
          </a:p>
        </p:txBody>
      </p:sp>
    </p:spTree>
    <p:extLst>
      <p:ext uri="{BB962C8B-B14F-4D97-AF65-F5344CB8AC3E}">
        <p14:creationId xmlns:p14="http://schemas.microsoft.com/office/powerpoint/2010/main" val="133787581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Reasons plans become outdated.</a:t>
            </a:r>
          </a:p>
          <a:p>
            <a:pPr lvl="1"/>
            <a:r>
              <a:rPr lang="en-US" sz="2800" dirty="0" smtClean="0"/>
              <a:t>Changes in staff</a:t>
            </a:r>
          </a:p>
          <a:p>
            <a:pPr lvl="1"/>
            <a:r>
              <a:rPr lang="en-US" sz="2800" dirty="0" smtClean="0"/>
              <a:t>Changes in business processes</a:t>
            </a:r>
          </a:p>
          <a:p>
            <a:pPr lvl="1"/>
            <a:r>
              <a:rPr lang="en-US" sz="2800" dirty="0" smtClean="0"/>
              <a:t>Changes in technology</a:t>
            </a:r>
          </a:p>
          <a:p>
            <a:pPr lvl="1"/>
            <a:r>
              <a:rPr lang="en-US" sz="2800" dirty="0" smtClean="0"/>
              <a:t>Changes in business priorities</a:t>
            </a:r>
          </a:p>
          <a:p>
            <a:pPr lvl="1"/>
            <a:r>
              <a:rPr lang="en-US" sz="2800" dirty="0" smtClean="0"/>
              <a:t>Regulations</a:t>
            </a:r>
          </a:p>
          <a:p>
            <a:pPr lvl="1"/>
            <a:r>
              <a:rPr lang="en-US" sz="2800" dirty="0" smtClean="0"/>
              <a:t>Results of past incidents</a:t>
            </a:r>
            <a:endParaRPr lang="en-US" sz="2800" dirty="0"/>
          </a:p>
        </p:txBody>
      </p:sp>
      <p:sp>
        <p:nvSpPr>
          <p:cNvPr id="3" name="Footer Placeholder 2"/>
          <p:cNvSpPr>
            <a:spLocks noGrp="1"/>
          </p:cNvSpPr>
          <p:nvPr>
            <p:ph type="ftr" sz="quarter" idx="11"/>
          </p:nvPr>
        </p:nvSpPr>
        <p:spPr/>
        <p:txBody>
          <a:bodyPr/>
          <a:lstStyle/>
          <a:p>
            <a:r>
              <a:rPr lang="en-US" altLang="en-US" b="1" smtClean="0"/>
              <a:t>Domain 7: Security Operations</a:t>
            </a:r>
            <a:endParaRPr lang="en-US" altLang="en-US" b="1"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110</a:t>
            </a:fld>
            <a:endParaRPr lang="en-US" dirty="0"/>
          </a:p>
        </p:txBody>
      </p:sp>
      <p:sp>
        <p:nvSpPr>
          <p:cNvPr id="5" name="Title 4"/>
          <p:cNvSpPr>
            <a:spLocks noGrp="1"/>
          </p:cNvSpPr>
          <p:nvPr>
            <p:ph type="title"/>
          </p:nvPr>
        </p:nvSpPr>
        <p:spPr/>
        <p:txBody>
          <a:bodyPr/>
          <a:lstStyle/>
          <a:p>
            <a:r>
              <a:rPr lang="en-US" dirty="0" smtClean="0"/>
              <a:t>Business Continuity Disaster Recovery Plans become outdated quickly</a:t>
            </a:r>
            <a:endParaRPr lang="en-US" dirty="0"/>
          </a:p>
        </p:txBody>
      </p:sp>
    </p:spTree>
    <p:extLst>
      <p:ext uri="{BB962C8B-B14F-4D97-AF65-F5344CB8AC3E}">
        <p14:creationId xmlns:p14="http://schemas.microsoft.com/office/powerpoint/2010/main" val="10545317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9858" name="Rectangle 3"/>
          <p:cNvSpPr>
            <a:spLocks noGrp="1" noChangeArrowheads="1"/>
          </p:cNvSpPr>
          <p:nvPr>
            <p:ph idx="1"/>
          </p:nvPr>
        </p:nvSpPr>
        <p:spPr/>
        <p:txBody>
          <a:bodyPr>
            <a:normAutofit/>
          </a:bodyPr>
          <a:lstStyle/>
          <a:p>
            <a:r>
              <a:rPr lang="en-US" dirty="0"/>
              <a:t>Audits, Drills, Exercises, and Testing</a:t>
            </a:r>
          </a:p>
          <a:p>
            <a:pPr lvl="1"/>
            <a:r>
              <a:rPr lang="en-US" dirty="0"/>
              <a:t>May be paper based to review the practical effectiveness of physical and procedural measures</a:t>
            </a:r>
          </a:p>
          <a:p>
            <a:pPr marL="400050" lvl="1" indent="0">
              <a:buNone/>
            </a:pPr>
            <a:endParaRPr lang="en-US" dirty="0"/>
          </a:p>
          <a:p>
            <a:pPr lvl="1"/>
            <a:r>
              <a:rPr lang="en-US" dirty="0"/>
              <a:t>Interviews with staff</a:t>
            </a:r>
          </a:p>
          <a:p>
            <a:pPr marL="400050" lvl="1" indent="0">
              <a:buNone/>
            </a:pPr>
            <a:endParaRPr lang="en-US" dirty="0"/>
          </a:p>
          <a:p>
            <a:pPr lvl="1"/>
            <a:r>
              <a:rPr lang="en-US" dirty="0"/>
              <a:t>Conducted annually or when any significant     	            breach of security or change in the risk 		        indicates that it may be needed</a:t>
            </a:r>
          </a:p>
        </p:txBody>
      </p:sp>
      <p:sp>
        <p:nvSpPr>
          <p:cNvPr id="3" name="Title 2"/>
          <p:cNvSpPr>
            <a:spLocks noGrp="1"/>
          </p:cNvSpPr>
          <p:nvPr>
            <p:ph type="title"/>
          </p:nvPr>
        </p:nvSpPr>
        <p:spPr/>
        <p:txBody>
          <a:bodyPr>
            <a:normAutofit/>
          </a:bodyPr>
          <a:lstStyle/>
          <a:p>
            <a:r>
              <a:rPr lang="en-US" dirty="0"/>
              <a:t>System Resilience and Fault Tolerance Requirements – Staffing for Resilience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0726" y="2816062"/>
            <a:ext cx="2292500" cy="3360901"/>
          </a:xfrm>
          <a:prstGeom prst="rect">
            <a:avLst/>
          </a:prstGeom>
        </p:spPr>
      </p:pic>
      <p:sp>
        <p:nvSpPr>
          <p:cNvPr id="5" name="Footer Placeholder 4"/>
          <p:cNvSpPr>
            <a:spLocks noGrp="1"/>
          </p:cNvSpPr>
          <p:nvPr>
            <p:ph type="ftr" sz="quarter" idx="11"/>
          </p:nvPr>
        </p:nvSpPr>
        <p:spPr/>
        <p:txBody>
          <a:bodyPr/>
          <a:lstStyle/>
          <a:p>
            <a:r>
              <a:rPr lang="en-US" altLang="en-US" dirty="0"/>
              <a:t>Domain 7: Security Operations</a:t>
            </a:r>
          </a:p>
        </p:txBody>
      </p:sp>
      <p:sp>
        <p:nvSpPr>
          <p:cNvPr id="10" name="Slide Number Placeholder 9"/>
          <p:cNvSpPr>
            <a:spLocks noGrp="1"/>
          </p:cNvSpPr>
          <p:nvPr>
            <p:ph type="sldNum" sz="quarter" idx="12"/>
          </p:nvPr>
        </p:nvSpPr>
        <p:spPr/>
        <p:txBody>
          <a:bodyPr/>
          <a:lstStyle/>
          <a:p>
            <a:fld id="{03B1F02D-B6B4-4C75-AB3C-C12486DA92C2}" type="slidenum">
              <a:rPr lang="en-US" smtClean="0"/>
              <a:pPr/>
              <a:t>111</a:t>
            </a:fld>
            <a:endParaRPr lang="en-US" dirty="0"/>
          </a:p>
        </p:txBody>
      </p:sp>
    </p:spTree>
    <p:extLst>
      <p:ext uri="{BB962C8B-B14F-4D97-AF65-F5344CB8AC3E}">
        <p14:creationId xmlns:p14="http://schemas.microsoft.com/office/powerpoint/2010/main" val="291102223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739775" indent="-739775">
              <a:buNone/>
            </a:pPr>
            <a:r>
              <a:rPr lang="en-US" dirty="0" smtClean="0"/>
              <a:t>7.14  Implement </a:t>
            </a:r>
            <a:r>
              <a:rPr lang="en-US" dirty="0"/>
              <a:t>and manage physical </a:t>
            </a:r>
            <a:r>
              <a:rPr lang="en-US" dirty="0" smtClean="0"/>
              <a:t>security</a:t>
            </a:r>
          </a:p>
          <a:p>
            <a:pPr lvl="1"/>
            <a:r>
              <a:rPr lang="en-US" dirty="0" smtClean="0"/>
              <a:t>Perimeter </a:t>
            </a:r>
            <a:r>
              <a:rPr lang="en-US" dirty="0"/>
              <a:t>security controls</a:t>
            </a:r>
          </a:p>
          <a:p>
            <a:pPr lvl="1"/>
            <a:r>
              <a:rPr lang="en-US" dirty="0" smtClean="0"/>
              <a:t>Internal </a:t>
            </a:r>
            <a:r>
              <a:rPr lang="en-US" dirty="0"/>
              <a:t>security </a:t>
            </a:r>
            <a:r>
              <a:rPr lang="en-US" dirty="0" smtClean="0"/>
              <a:t>controls</a:t>
            </a:r>
            <a:endParaRPr lang="en-US" dirty="0"/>
          </a:p>
        </p:txBody>
      </p:sp>
      <p:sp>
        <p:nvSpPr>
          <p:cNvPr id="3" name="Title 2"/>
          <p:cNvSpPr>
            <a:spLocks noGrp="1"/>
          </p:cNvSpPr>
          <p:nvPr>
            <p:ph type="title"/>
          </p:nvPr>
        </p:nvSpPr>
        <p:spPr>
          <a:solidFill>
            <a:srgbClr val="0070C0"/>
          </a:solidFill>
        </p:spPr>
        <p:txBody>
          <a:bodyPr/>
          <a:lstStyle/>
          <a:p>
            <a:r>
              <a:rPr lang="en-US" dirty="0"/>
              <a:t>Domain Objectives </a:t>
            </a:r>
            <a:r>
              <a:rPr lang="en-US" dirty="0" smtClean="0"/>
              <a:t> 7.14</a:t>
            </a:r>
            <a:endParaRPr lang="en-US" dirty="0"/>
          </a:p>
        </p:txBody>
      </p:sp>
      <p:sp>
        <p:nvSpPr>
          <p:cNvPr id="8" name="Footer Placeholder 7"/>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112</a:t>
            </a:fld>
            <a:endParaRPr lang="en-US" dirty="0"/>
          </a:p>
        </p:txBody>
      </p:sp>
    </p:spTree>
    <p:extLst>
      <p:ext uri="{BB962C8B-B14F-4D97-AF65-F5344CB8AC3E}">
        <p14:creationId xmlns:p14="http://schemas.microsoft.com/office/powerpoint/2010/main" val="218094129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2514" name="Rectangle 3"/>
          <p:cNvSpPr>
            <a:spLocks noGrp="1" noChangeArrowheads="1"/>
          </p:cNvSpPr>
          <p:nvPr>
            <p:ph idx="1"/>
          </p:nvPr>
        </p:nvSpPr>
        <p:spPr/>
        <p:txBody>
          <a:bodyPr>
            <a:noAutofit/>
          </a:bodyPr>
          <a:lstStyle/>
          <a:p>
            <a:r>
              <a:rPr lang="en-US" sz="2600" dirty="0"/>
              <a:t>Threats and Vulnerabilities</a:t>
            </a:r>
          </a:p>
          <a:p>
            <a:pPr lvl="1"/>
            <a:r>
              <a:rPr lang="en-US" sz="2600" dirty="0"/>
              <a:t>Threat Types</a:t>
            </a:r>
          </a:p>
          <a:p>
            <a:pPr lvl="2"/>
            <a:r>
              <a:rPr lang="en-US" sz="2600" dirty="0"/>
              <a:t>Natural and Environmental Threats</a:t>
            </a:r>
          </a:p>
          <a:p>
            <a:pPr lvl="2"/>
            <a:r>
              <a:rPr lang="en-US" sz="2600" dirty="0"/>
              <a:t>Supply System Threats</a:t>
            </a:r>
          </a:p>
          <a:p>
            <a:pPr lvl="2"/>
            <a:r>
              <a:rPr lang="en-US" sz="2600" dirty="0"/>
              <a:t>Manmade Threats</a:t>
            </a:r>
          </a:p>
          <a:p>
            <a:pPr lvl="3"/>
            <a:r>
              <a:rPr lang="en-US" sz="2600" dirty="0"/>
              <a:t>Malicious Threats</a:t>
            </a:r>
          </a:p>
          <a:p>
            <a:pPr lvl="3"/>
            <a:r>
              <a:rPr lang="en-US" sz="2600" dirty="0"/>
              <a:t>Accidental Threats</a:t>
            </a:r>
          </a:p>
          <a:p>
            <a:pPr lvl="2"/>
            <a:r>
              <a:rPr lang="en-US" sz="2600" dirty="0"/>
              <a:t>Politically Motivated Threats</a:t>
            </a:r>
          </a:p>
          <a:p>
            <a:pPr marL="914400" lvl="2" indent="0">
              <a:buNone/>
            </a:pPr>
            <a:endParaRPr lang="en-US" sz="2600" dirty="0"/>
          </a:p>
          <a:p>
            <a:pPr lvl="1"/>
            <a:r>
              <a:rPr lang="en-US" sz="2600" dirty="0"/>
              <a:t>Vulnerabilities</a:t>
            </a:r>
          </a:p>
          <a:p>
            <a:pPr lvl="2"/>
            <a:r>
              <a:rPr lang="en-US" sz="2600" dirty="0"/>
              <a:t>Inadequate or lapsed security working practices</a:t>
            </a:r>
          </a:p>
          <a:p>
            <a:pPr lvl="2"/>
            <a:endParaRPr lang="en-US" sz="2600" dirty="0"/>
          </a:p>
        </p:txBody>
      </p:sp>
      <p:sp>
        <p:nvSpPr>
          <p:cNvPr id="14338" name="Rectangle 2"/>
          <p:cNvSpPr>
            <a:spLocks noGrp="1" noChangeArrowheads="1"/>
          </p:cNvSpPr>
          <p:nvPr>
            <p:ph type="title"/>
          </p:nvPr>
        </p:nvSpPr>
        <p:spPr/>
        <p:txBody>
          <a:bodyPr>
            <a:normAutofit/>
          </a:bodyPr>
          <a:lstStyle/>
          <a:p>
            <a:r>
              <a:rPr lang="en-US" dirty="0"/>
              <a:t>Physical (Environmental) Security Challenges</a:t>
            </a:r>
          </a:p>
        </p:txBody>
      </p:sp>
      <p:pic>
        <p:nvPicPr>
          <p:cNvPr id="5" name="Picture 4" descr="Nuclear_explosion_620.jpg"/>
          <p:cNvPicPr>
            <a:picLocks noChangeAspect="1"/>
          </p:cNvPicPr>
          <p:nvPr/>
        </p:nvPicPr>
        <p:blipFill>
          <a:blip r:embed="rId3" cstate="print"/>
          <a:stretch>
            <a:fillRect/>
          </a:stretch>
        </p:blipFill>
        <p:spPr>
          <a:xfrm>
            <a:off x="7916633" y="3372797"/>
            <a:ext cx="3042053" cy="1810512"/>
          </a:xfrm>
          <a:prstGeom prst="rect">
            <a:avLst/>
          </a:prstGeom>
        </p:spPr>
      </p:pic>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113</a:t>
            </a:fld>
            <a:endParaRPr lang="en-US" dirty="0"/>
          </a:p>
        </p:txBody>
      </p:sp>
    </p:spTree>
    <p:extLst>
      <p:ext uri="{BB962C8B-B14F-4D97-AF65-F5344CB8AC3E}">
        <p14:creationId xmlns:p14="http://schemas.microsoft.com/office/powerpoint/2010/main" val="7168787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a:t>The primary goal of a physical security protection program is to:</a:t>
            </a:r>
          </a:p>
          <a:p>
            <a:pPr lvl="1"/>
            <a:r>
              <a:rPr lang="en-US" dirty="0"/>
              <a:t>Control access into the facility</a:t>
            </a:r>
          </a:p>
          <a:p>
            <a:pPr lvl="2"/>
            <a:r>
              <a:rPr lang="en-US" dirty="0"/>
              <a:t>Use defense-in-depth strategies</a:t>
            </a:r>
          </a:p>
          <a:p>
            <a:r>
              <a:rPr lang="en-US" dirty="0"/>
              <a:t>The key to a successful system is the integration of people, procedures, and equipment into a system that protects the target from the threat and the system itself has elements that falls into the essence of:</a:t>
            </a:r>
          </a:p>
          <a:p>
            <a:pPr lvl="1"/>
            <a:r>
              <a:rPr lang="en-US" dirty="0"/>
              <a:t>Deter</a:t>
            </a:r>
          </a:p>
          <a:p>
            <a:pPr lvl="1"/>
            <a:r>
              <a:rPr lang="en-US" dirty="0"/>
              <a:t>Detect </a:t>
            </a:r>
          </a:p>
          <a:p>
            <a:pPr lvl="1"/>
            <a:r>
              <a:rPr lang="en-US" dirty="0"/>
              <a:t>Delay </a:t>
            </a:r>
          </a:p>
          <a:p>
            <a:pPr lvl="1"/>
            <a:r>
              <a:rPr lang="en-US" dirty="0"/>
              <a:t>Respond</a:t>
            </a:r>
          </a:p>
        </p:txBody>
      </p:sp>
      <p:sp>
        <p:nvSpPr>
          <p:cNvPr id="2" name="Title 1"/>
          <p:cNvSpPr>
            <a:spLocks noGrp="1"/>
          </p:cNvSpPr>
          <p:nvPr>
            <p:ph type="title"/>
          </p:nvPr>
        </p:nvSpPr>
        <p:spPr>
          <a:xfrm>
            <a:off x="2228849" y="371021"/>
            <a:ext cx="9124949" cy="1454604"/>
          </a:xfrm>
        </p:spPr>
        <p:txBody>
          <a:bodyPr>
            <a:normAutofit fontScale="90000"/>
          </a:bodyPr>
          <a:lstStyle/>
          <a:p>
            <a:r>
              <a:rPr lang="en-US" dirty="0"/>
              <a:t>Business Continuity and Other Risk Areas – Implementation and Operation of Perimeter Security</a:t>
            </a:r>
          </a:p>
        </p:txBody>
      </p:sp>
      <p:sp>
        <p:nvSpPr>
          <p:cNvPr id="5" name="Footer Placeholder 4"/>
          <p:cNvSpPr>
            <a:spLocks noGrp="1"/>
          </p:cNvSpPr>
          <p:nvPr>
            <p:ph type="ftr" sz="quarter" idx="11"/>
          </p:nvPr>
        </p:nvSpPr>
        <p:spPr/>
        <p:txBody>
          <a:bodyPr/>
          <a:lstStyle/>
          <a:p>
            <a:r>
              <a:rPr lang="en-US" altLang="en-US" dirty="0"/>
              <a:t>Domain 7: Security Operations</a:t>
            </a:r>
          </a:p>
        </p:txBody>
      </p:sp>
      <p:sp>
        <p:nvSpPr>
          <p:cNvPr id="10" name="Slide Number Placeholder 9"/>
          <p:cNvSpPr>
            <a:spLocks noGrp="1"/>
          </p:cNvSpPr>
          <p:nvPr>
            <p:ph type="sldNum" sz="quarter" idx="12"/>
          </p:nvPr>
        </p:nvSpPr>
        <p:spPr/>
        <p:txBody>
          <a:bodyPr/>
          <a:lstStyle/>
          <a:p>
            <a:fld id="{03B1F02D-B6B4-4C75-AB3C-C12486DA92C2}" type="slidenum">
              <a:rPr lang="en-US" smtClean="0"/>
              <a:pPr/>
              <a:t>114</a:t>
            </a:fld>
            <a:endParaRPr lang="en-US" dirty="0"/>
          </a:p>
        </p:txBody>
      </p:sp>
    </p:spTree>
    <p:extLst>
      <p:ext uri="{BB962C8B-B14F-4D97-AF65-F5344CB8AC3E}">
        <p14:creationId xmlns:p14="http://schemas.microsoft.com/office/powerpoint/2010/main" val="13189673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7330" name="Rectangle 3"/>
          <p:cNvSpPr>
            <a:spLocks noGrp="1" noChangeArrowheads="1"/>
          </p:cNvSpPr>
          <p:nvPr>
            <p:ph idx="1"/>
          </p:nvPr>
        </p:nvSpPr>
        <p:spPr/>
        <p:txBody>
          <a:bodyPr>
            <a:normAutofit lnSpcReduction="10000"/>
          </a:bodyPr>
          <a:lstStyle/>
          <a:p>
            <a:r>
              <a:rPr lang="en-US" dirty="0"/>
              <a:t>Barriers are meant to impede or deny access until a security team can respond and may be: </a:t>
            </a:r>
          </a:p>
          <a:p>
            <a:pPr lvl="1"/>
            <a:r>
              <a:rPr lang="en-US" dirty="0"/>
              <a:t>Natural (i.e. a river)</a:t>
            </a:r>
          </a:p>
          <a:p>
            <a:pPr lvl="1"/>
            <a:r>
              <a:rPr lang="en-US" dirty="0"/>
              <a:t>Manufactured (i.e. a wall)</a:t>
            </a:r>
          </a:p>
          <a:p>
            <a:r>
              <a:rPr lang="en-US" dirty="0"/>
              <a:t>Fence construction</a:t>
            </a:r>
          </a:p>
          <a:p>
            <a:pPr lvl="1"/>
            <a:r>
              <a:rPr lang="en-US" dirty="0"/>
              <a:t>Perimeter Walls and Fences (Heights)</a:t>
            </a:r>
          </a:p>
          <a:p>
            <a:pPr lvl="2"/>
            <a:r>
              <a:rPr lang="en-US" dirty="0"/>
              <a:t>3 to 4 ft (1 m):  Deters casual trespassers</a:t>
            </a:r>
          </a:p>
          <a:p>
            <a:pPr lvl="2"/>
            <a:r>
              <a:rPr lang="en-US" dirty="0"/>
              <a:t>6 to 7 ft (2 m):  Too hard to climb easily</a:t>
            </a:r>
          </a:p>
          <a:p>
            <a:pPr lvl="2"/>
            <a:r>
              <a:rPr lang="en-US" dirty="0"/>
              <a:t>8 ft (2.4 m) w/ 3 strands barbed wire(top guard):  Deters intruders</a:t>
            </a:r>
          </a:p>
          <a:p>
            <a:pPr lvl="2"/>
            <a:r>
              <a:rPr lang="en-US" dirty="0"/>
              <a:t>Most fencing is largely a psychological deterrent</a:t>
            </a:r>
          </a:p>
          <a:p>
            <a:pPr marL="742950" lvl="2" indent="-342900"/>
            <a:endParaRPr lang="en-US" sz="1600" dirty="0"/>
          </a:p>
          <a:p>
            <a:pPr marL="742950" lvl="2" indent="-342900"/>
            <a:r>
              <a:rPr lang="en-US" sz="2400" dirty="0"/>
              <a:t>Perimeter Intrusion Detection and Assessment System (PIDAS)</a:t>
            </a:r>
          </a:p>
          <a:p>
            <a:pPr marL="0" lvl="1" indent="0">
              <a:buNone/>
            </a:pPr>
            <a:endParaRPr lang="en-US" dirty="0"/>
          </a:p>
          <a:p>
            <a:pPr marL="457200" lvl="1" indent="0">
              <a:buNone/>
            </a:pPr>
            <a:endParaRPr lang="en-US" dirty="0"/>
          </a:p>
          <a:p>
            <a:pPr lvl="1"/>
            <a:endParaRPr lang="en-US" dirty="0"/>
          </a:p>
        </p:txBody>
      </p:sp>
      <p:sp>
        <p:nvSpPr>
          <p:cNvPr id="31746" name="Rectangle 2"/>
          <p:cNvSpPr>
            <a:spLocks noGrp="1" noChangeArrowheads="1"/>
          </p:cNvSpPr>
          <p:nvPr>
            <p:ph type="title"/>
          </p:nvPr>
        </p:nvSpPr>
        <p:spPr/>
        <p:txBody>
          <a:bodyPr/>
          <a:lstStyle/>
          <a:p>
            <a:r>
              <a:rPr lang="en-US" dirty="0"/>
              <a:t>Implementation and Operation of Perimeter Security – Gates and Fences</a:t>
            </a:r>
          </a:p>
        </p:txBody>
      </p:sp>
      <p:pic>
        <p:nvPicPr>
          <p:cNvPr id="10" name="Picture 9" descr="imagesCAMXJG9M.jpg"/>
          <p:cNvPicPr>
            <a:picLocks noChangeAspect="1"/>
          </p:cNvPicPr>
          <p:nvPr/>
        </p:nvPicPr>
        <p:blipFill>
          <a:blip r:embed="rId3" cstate="print"/>
          <a:stretch>
            <a:fillRect/>
          </a:stretch>
        </p:blipFill>
        <p:spPr>
          <a:xfrm>
            <a:off x="8404965" y="2615852"/>
            <a:ext cx="3327742" cy="1855940"/>
          </a:xfrm>
          <a:prstGeom prst="rect">
            <a:avLst/>
          </a:prstGeom>
        </p:spPr>
      </p:pic>
      <p:sp>
        <p:nvSpPr>
          <p:cNvPr id="4" name="Footer Placeholder 3"/>
          <p:cNvSpPr>
            <a:spLocks noGrp="1"/>
          </p:cNvSpPr>
          <p:nvPr>
            <p:ph type="ftr" sz="quarter" idx="11"/>
          </p:nvPr>
        </p:nvSpPr>
        <p:spPr/>
        <p:txBody>
          <a:bodyPr/>
          <a:lstStyle/>
          <a:p>
            <a:r>
              <a:rPr lang="en-US" altLang="en-US" dirty="0"/>
              <a:t>Domain 7: Security Operations</a:t>
            </a:r>
          </a:p>
        </p:txBody>
      </p:sp>
      <p:sp>
        <p:nvSpPr>
          <p:cNvPr id="5" name="Slide Number Placeholder 4"/>
          <p:cNvSpPr>
            <a:spLocks noGrp="1"/>
          </p:cNvSpPr>
          <p:nvPr>
            <p:ph type="sldNum" sz="quarter" idx="12"/>
          </p:nvPr>
        </p:nvSpPr>
        <p:spPr/>
        <p:txBody>
          <a:bodyPr/>
          <a:lstStyle/>
          <a:p>
            <a:fld id="{03B1F02D-B6B4-4C75-AB3C-C12486DA92C2}" type="slidenum">
              <a:rPr lang="en-US" smtClean="0"/>
              <a:pPr/>
              <a:t>115</a:t>
            </a:fld>
            <a:endParaRPr lang="en-US" dirty="0"/>
          </a:p>
        </p:txBody>
      </p:sp>
    </p:spTree>
    <p:extLst>
      <p:ext uri="{BB962C8B-B14F-4D97-AF65-F5344CB8AC3E}">
        <p14:creationId xmlns:p14="http://schemas.microsoft.com/office/powerpoint/2010/main" val="33196988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a:spLocks noGrp="1"/>
          </p:cNvSpPr>
          <p:nvPr>
            <p:ph idx="1"/>
          </p:nvPr>
        </p:nvSpPr>
        <p:spPr/>
        <p:txBody>
          <a:bodyPr>
            <a:normAutofit/>
          </a:bodyPr>
          <a:lstStyle/>
          <a:p>
            <a:r>
              <a:rPr lang="en-US" dirty="0"/>
              <a:t>Vehicular Gates</a:t>
            </a:r>
          </a:p>
          <a:p>
            <a:pPr lvl="1"/>
            <a:r>
              <a:rPr lang="en-US" dirty="0"/>
              <a:t>Class I: residential gate operation</a:t>
            </a:r>
          </a:p>
          <a:p>
            <a:pPr lvl="1"/>
            <a:endParaRPr lang="en-US" dirty="0"/>
          </a:p>
          <a:p>
            <a:pPr lvl="1"/>
            <a:r>
              <a:rPr lang="en-US" dirty="0"/>
              <a:t>Class II: commercial (parking lot or garage)</a:t>
            </a:r>
          </a:p>
          <a:p>
            <a:pPr lvl="1"/>
            <a:endParaRPr lang="en-US" dirty="0"/>
          </a:p>
          <a:p>
            <a:pPr lvl="1"/>
            <a:r>
              <a:rPr lang="en-US" dirty="0"/>
              <a:t>Class III: industrial or limited access (warehouse, factory, loading dock)</a:t>
            </a:r>
          </a:p>
          <a:p>
            <a:pPr lvl="1"/>
            <a:endParaRPr lang="en-US" dirty="0"/>
          </a:p>
          <a:p>
            <a:pPr lvl="1"/>
            <a:r>
              <a:rPr lang="en-US" dirty="0"/>
              <a:t>Class IV: restricted access requiring security personnel (prison, airport)</a:t>
            </a:r>
          </a:p>
          <a:p>
            <a:endParaRPr lang="en-US" dirty="0"/>
          </a:p>
        </p:txBody>
      </p:sp>
      <p:sp>
        <p:nvSpPr>
          <p:cNvPr id="8" name="Rectangle 2"/>
          <p:cNvSpPr>
            <a:spLocks noGrp="1" noChangeArrowheads="1"/>
          </p:cNvSpPr>
          <p:nvPr>
            <p:ph type="title"/>
          </p:nvPr>
        </p:nvSpPr>
        <p:spPr/>
        <p:txBody>
          <a:bodyPr/>
          <a:lstStyle/>
          <a:p>
            <a:r>
              <a:rPr lang="en-US" dirty="0"/>
              <a:t>Implementation and Operation of Perimeter Security – Gates and Fences</a:t>
            </a:r>
          </a:p>
        </p:txBody>
      </p:sp>
      <p:pic>
        <p:nvPicPr>
          <p:cNvPr id="11" name="Picture 10" descr="l_slimlarge.jpg"/>
          <p:cNvPicPr>
            <a:picLocks noChangeAspect="1"/>
          </p:cNvPicPr>
          <p:nvPr/>
        </p:nvPicPr>
        <p:blipFill>
          <a:blip r:embed="rId3" cstate="print"/>
          <a:stretch>
            <a:fillRect/>
          </a:stretch>
        </p:blipFill>
        <p:spPr>
          <a:xfrm>
            <a:off x="8302152" y="1875971"/>
            <a:ext cx="3783168" cy="1883547"/>
          </a:xfrm>
          <a:prstGeom prst="rect">
            <a:avLst/>
          </a:prstGeom>
        </p:spPr>
      </p:pic>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116</a:t>
            </a:fld>
            <a:endParaRPr lang="en-US" dirty="0"/>
          </a:p>
        </p:txBody>
      </p:sp>
    </p:spTree>
    <p:extLst>
      <p:ext uri="{BB962C8B-B14F-4D97-AF65-F5344CB8AC3E}">
        <p14:creationId xmlns:p14="http://schemas.microsoft.com/office/powerpoint/2010/main" val="229330892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p:txBody>
          <a:bodyPr>
            <a:normAutofit/>
          </a:bodyPr>
          <a:lstStyle/>
          <a:p>
            <a:r>
              <a:rPr lang="en-US" dirty="0"/>
              <a:t>Implementation and Operation of Perimeter Security – Perimeter Intrusion Detection</a:t>
            </a:r>
          </a:p>
        </p:txBody>
      </p:sp>
      <p:pic>
        <p:nvPicPr>
          <p:cNvPr id="1026" name="Picture 2" descr="https://pirtechnology.files.wordpress.com/2011/09/sneak-by-guard.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3195" y="2168209"/>
            <a:ext cx="2515587" cy="2251146"/>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p:txBody>
          <a:bodyPr/>
          <a:lstStyle/>
          <a:p>
            <a:r>
              <a:rPr lang="en-US" spc="-125" dirty="0">
                <a:cs typeface="Trebuchet MS"/>
              </a:rPr>
              <a:t>Infrared Sensors</a:t>
            </a:r>
            <a:endParaRPr lang="en-US" dirty="0"/>
          </a:p>
          <a:p>
            <a:pPr lvl="1"/>
            <a:r>
              <a:rPr lang="en-US" spc="-125" dirty="0">
                <a:cs typeface="Trebuchet MS"/>
              </a:rPr>
              <a:t>P</a:t>
            </a:r>
            <a:r>
              <a:rPr lang="en-US" spc="-15" dirty="0">
                <a:cs typeface="Trebuchet MS"/>
              </a:rPr>
              <a:t>assive</a:t>
            </a:r>
            <a:r>
              <a:rPr lang="en-US" spc="-5" dirty="0">
                <a:cs typeface="Trebuchet MS"/>
              </a:rPr>
              <a:t> </a:t>
            </a:r>
            <a:r>
              <a:rPr lang="en-US" spc="-15" dirty="0">
                <a:cs typeface="Trebuchet MS"/>
              </a:rPr>
              <a:t>Infrared</a:t>
            </a:r>
            <a:r>
              <a:rPr lang="en-US" spc="5" dirty="0">
                <a:cs typeface="Trebuchet MS"/>
              </a:rPr>
              <a:t> </a:t>
            </a:r>
            <a:r>
              <a:rPr lang="en-US" spc="-15" dirty="0">
                <a:cs typeface="Trebuchet MS"/>
              </a:rPr>
              <a:t>Senso</a:t>
            </a:r>
            <a:r>
              <a:rPr lang="en-US" spc="-20" dirty="0">
                <a:cs typeface="Trebuchet MS"/>
              </a:rPr>
              <a:t>r</a:t>
            </a:r>
            <a:r>
              <a:rPr lang="en-US" spc="-10" dirty="0">
                <a:cs typeface="Trebuchet MS"/>
              </a:rPr>
              <a:t>s</a:t>
            </a:r>
            <a:r>
              <a:rPr lang="en-US" spc="-5" dirty="0">
                <a:cs typeface="Trebuchet MS"/>
              </a:rPr>
              <a:t> </a:t>
            </a:r>
            <a:r>
              <a:rPr lang="en-US" spc="-15" dirty="0">
                <a:cs typeface="Trebuchet MS"/>
              </a:rPr>
              <a:t>(PIR</a:t>
            </a:r>
            <a:r>
              <a:rPr lang="en-US" dirty="0">
                <a:cs typeface="Trebuchet MS"/>
              </a:rPr>
              <a:t> </a:t>
            </a:r>
            <a:r>
              <a:rPr lang="en-US" spc="-15" dirty="0">
                <a:cs typeface="Trebuchet MS"/>
              </a:rPr>
              <a:t>or</a:t>
            </a:r>
            <a:r>
              <a:rPr lang="en-US" spc="-5" dirty="0">
                <a:cs typeface="Trebuchet MS"/>
              </a:rPr>
              <a:t> </a:t>
            </a:r>
            <a:r>
              <a:rPr lang="en-US" spc="-25" dirty="0">
                <a:cs typeface="Trebuchet MS"/>
              </a:rPr>
              <a:t>P</a:t>
            </a:r>
            <a:r>
              <a:rPr lang="en-US" spc="-15" dirty="0">
                <a:cs typeface="Trebuchet MS"/>
              </a:rPr>
              <a:t>ID)</a:t>
            </a:r>
            <a:endParaRPr lang="en-US" dirty="0"/>
          </a:p>
          <a:p>
            <a:pPr lvl="1"/>
            <a:r>
              <a:rPr lang="en-US" spc="-15" dirty="0">
                <a:cs typeface="Trebuchet MS"/>
              </a:rPr>
              <a:t>Active Infrared Sensors</a:t>
            </a:r>
            <a:endParaRPr lang="en-US" dirty="0"/>
          </a:p>
          <a:p>
            <a:r>
              <a:rPr lang="en-US" spc="-20" dirty="0">
                <a:cs typeface="Trebuchet MS"/>
              </a:rPr>
              <a:t>Microwav</a:t>
            </a:r>
            <a:r>
              <a:rPr lang="en-US" spc="-15" dirty="0">
                <a:cs typeface="Trebuchet MS"/>
              </a:rPr>
              <a:t>e</a:t>
            </a:r>
            <a:endParaRPr lang="en-US" dirty="0"/>
          </a:p>
          <a:p>
            <a:r>
              <a:rPr lang="en-US" spc="-5" dirty="0">
                <a:cs typeface="Trebuchet MS"/>
              </a:rPr>
              <a:t>Coa</a:t>
            </a:r>
            <a:r>
              <a:rPr lang="en-US" spc="-10" dirty="0">
                <a:cs typeface="Trebuchet MS"/>
              </a:rPr>
              <a:t>x</a:t>
            </a:r>
            <a:r>
              <a:rPr lang="en-US" spc="-5" dirty="0">
                <a:cs typeface="Trebuchet MS"/>
              </a:rPr>
              <a:t>ia</a:t>
            </a:r>
            <a:r>
              <a:rPr lang="en-US" dirty="0">
                <a:cs typeface="Trebuchet MS"/>
              </a:rPr>
              <a:t>l Strai</a:t>
            </a:r>
            <a:r>
              <a:rPr lang="en-US" spc="-10" dirty="0">
                <a:cs typeface="Trebuchet MS"/>
              </a:rPr>
              <a:t>n-</a:t>
            </a:r>
            <a:r>
              <a:rPr lang="en-US" dirty="0">
                <a:cs typeface="Trebuchet MS"/>
              </a:rPr>
              <a:t>Se</a:t>
            </a:r>
            <a:r>
              <a:rPr lang="en-US" spc="-15" dirty="0">
                <a:cs typeface="Trebuchet MS"/>
              </a:rPr>
              <a:t>n</a:t>
            </a:r>
            <a:r>
              <a:rPr lang="en-US" dirty="0">
                <a:cs typeface="Trebuchet MS"/>
              </a:rPr>
              <a:t>sitive</a:t>
            </a:r>
            <a:r>
              <a:rPr lang="en-US" spc="30" dirty="0">
                <a:cs typeface="Trebuchet MS"/>
              </a:rPr>
              <a:t> </a:t>
            </a:r>
            <a:r>
              <a:rPr lang="en-US" spc="-5" dirty="0">
                <a:cs typeface="Trebuchet MS"/>
              </a:rPr>
              <a:t>Cable</a:t>
            </a:r>
          </a:p>
          <a:p>
            <a:r>
              <a:rPr lang="en-US" spc="-114" dirty="0">
                <a:cs typeface="Trebuchet MS"/>
              </a:rPr>
              <a:t>T</a:t>
            </a:r>
            <a:r>
              <a:rPr lang="en-US" spc="-5" dirty="0">
                <a:cs typeface="Trebuchet MS"/>
              </a:rPr>
              <a:t>im</a:t>
            </a:r>
            <a:r>
              <a:rPr lang="en-US" dirty="0">
                <a:cs typeface="Trebuchet MS"/>
              </a:rPr>
              <a:t>e</a:t>
            </a:r>
            <a:r>
              <a:rPr lang="en-US" spc="-15" dirty="0">
                <a:cs typeface="Trebuchet MS"/>
              </a:rPr>
              <a:t> </a:t>
            </a:r>
            <a:r>
              <a:rPr lang="en-US" spc="-5" dirty="0">
                <a:cs typeface="Trebuchet MS"/>
              </a:rPr>
              <a:t>Domai</a:t>
            </a:r>
            <a:r>
              <a:rPr lang="en-US" dirty="0">
                <a:cs typeface="Trebuchet MS"/>
              </a:rPr>
              <a:t>n</a:t>
            </a:r>
            <a:r>
              <a:rPr lang="en-US" spc="10" dirty="0">
                <a:cs typeface="Trebuchet MS"/>
              </a:rPr>
              <a:t> </a:t>
            </a:r>
            <a:r>
              <a:rPr lang="en-US" spc="-105" dirty="0">
                <a:cs typeface="Trebuchet MS"/>
              </a:rPr>
              <a:t>R</a:t>
            </a:r>
            <a:r>
              <a:rPr lang="en-US" spc="-5" dirty="0">
                <a:cs typeface="Trebuchet MS"/>
              </a:rPr>
              <a:t>eflectomet</a:t>
            </a:r>
            <a:r>
              <a:rPr lang="en-US" spc="-15" dirty="0">
                <a:cs typeface="Trebuchet MS"/>
              </a:rPr>
              <a:t>ry</a:t>
            </a:r>
            <a:r>
              <a:rPr lang="en-US" spc="40" dirty="0">
                <a:cs typeface="Trebuchet MS"/>
              </a:rPr>
              <a:t> </a:t>
            </a:r>
            <a:r>
              <a:rPr lang="en-US" spc="-5" dirty="0">
                <a:cs typeface="Trebuchet MS"/>
              </a:rPr>
              <a:t>(TD</a:t>
            </a:r>
            <a:r>
              <a:rPr lang="en-US" spc="-10" dirty="0">
                <a:cs typeface="Trebuchet MS"/>
              </a:rPr>
              <a:t>R</a:t>
            </a:r>
            <a:r>
              <a:rPr lang="en-US" dirty="0">
                <a:cs typeface="Trebuchet MS"/>
              </a:rPr>
              <a:t>)</a:t>
            </a:r>
            <a:r>
              <a:rPr lang="en-US" spc="10" dirty="0">
                <a:cs typeface="Trebuchet MS"/>
              </a:rPr>
              <a:t> </a:t>
            </a:r>
            <a:r>
              <a:rPr lang="en-US" dirty="0">
                <a:cs typeface="Trebuchet MS"/>
              </a:rPr>
              <a:t>Systems</a:t>
            </a:r>
          </a:p>
          <a:p>
            <a:r>
              <a:rPr lang="en-US" dirty="0">
                <a:cs typeface="Trebuchet MS"/>
              </a:rPr>
              <a:t>Video Content Analysis and Motion Path Analysis</a:t>
            </a:r>
          </a:p>
          <a:p>
            <a:endParaRPr lang="en-US" dirty="0"/>
          </a:p>
        </p:txBody>
      </p:sp>
      <p:sp>
        <p:nvSpPr>
          <p:cNvPr id="4" name="Footer Placeholder 3"/>
          <p:cNvSpPr>
            <a:spLocks noGrp="1"/>
          </p:cNvSpPr>
          <p:nvPr>
            <p:ph type="ftr" sz="quarter" idx="11"/>
          </p:nvPr>
        </p:nvSpPr>
        <p:spPr/>
        <p:txBody>
          <a:bodyPr/>
          <a:lstStyle/>
          <a:p>
            <a:r>
              <a:rPr lang="en-US" altLang="en-US" dirty="0"/>
              <a:t>Domain 7: Security Operations</a:t>
            </a:r>
          </a:p>
        </p:txBody>
      </p:sp>
      <p:sp>
        <p:nvSpPr>
          <p:cNvPr id="5" name="Slide Number Placeholder 4"/>
          <p:cNvSpPr>
            <a:spLocks noGrp="1"/>
          </p:cNvSpPr>
          <p:nvPr>
            <p:ph type="sldNum" sz="quarter" idx="12"/>
          </p:nvPr>
        </p:nvSpPr>
        <p:spPr/>
        <p:txBody>
          <a:bodyPr/>
          <a:lstStyle/>
          <a:p>
            <a:fld id="{03B1F02D-B6B4-4C75-AB3C-C12486DA92C2}" type="slidenum">
              <a:rPr lang="en-US" smtClean="0"/>
              <a:pPr/>
              <a:t>117</a:t>
            </a:fld>
            <a:endParaRPr lang="en-US" dirty="0"/>
          </a:p>
        </p:txBody>
      </p:sp>
    </p:spTree>
    <p:extLst>
      <p:ext uri="{BB962C8B-B14F-4D97-AF65-F5344CB8AC3E}">
        <p14:creationId xmlns:p14="http://schemas.microsoft.com/office/powerpoint/2010/main" val="234375646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US" sz="2400" dirty="0"/>
              <a:t>Types of lighting used for security systems</a:t>
            </a:r>
          </a:p>
          <a:p>
            <a:pPr marL="566738" indent="-334963"/>
            <a:r>
              <a:rPr lang="en-US" sz="2400" dirty="0"/>
              <a:t>Continuous lighting (most common)</a:t>
            </a:r>
          </a:p>
          <a:p>
            <a:pPr marL="566738" indent="-334963"/>
            <a:r>
              <a:rPr lang="en-US" sz="2400" dirty="0"/>
              <a:t>Standby lighting (automatically or manually turned on)</a:t>
            </a:r>
          </a:p>
          <a:p>
            <a:pPr marL="566738" indent="-334963"/>
            <a:r>
              <a:rPr lang="en-US" sz="2400" dirty="0"/>
              <a:t>Movable lighting (movable searchlights or lighting)</a:t>
            </a:r>
          </a:p>
          <a:p>
            <a:pPr marL="566738" indent="-334963"/>
            <a:r>
              <a:rPr lang="en-US" sz="2400" dirty="0"/>
              <a:t>Emergency lighting (backup to any of the previous)</a:t>
            </a:r>
          </a:p>
          <a:p>
            <a:r>
              <a:rPr lang="en-US" sz="2400" dirty="0"/>
              <a:t>Types of lights used in protected areas</a:t>
            </a:r>
          </a:p>
          <a:p>
            <a:pPr marL="566738" indent="-334963"/>
            <a:r>
              <a:rPr lang="en-US" sz="2400" dirty="0"/>
              <a:t>Fluorescent (highly efficient and cost effective, temperature 	             sensitive, not good for outdoors)</a:t>
            </a:r>
          </a:p>
          <a:p>
            <a:pPr marL="566738" indent="-334963"/>
            <a:r>
              <a:rPr lang="en-US" sz="2400" dirty="0"/>
              <a:t>Mercury vapor (bluish cast, preferred, extended life, take time to warm up)</a:t>
            </a:r>
          </a:p>
          <a:p>
            <a:pPr marL="566738" indent="-334963"/>
            <a:r>
              <a:rPr lang="en-US" sz="2400" dirty="0"/>
              <a:t>Sodium vapor (soft yellow, more efficient than mercury, good for fog)</a:t>
            </a:r>
          </a:p>
          <a:p>
            <a:pPr marL="566738" indent="-334963"/>
            <a:r>
              <a:rPr lang="en-US" sz="2400" dirty="0"/>
              <a:t>Quartz lamps (produce daylight quality for high visibility)</a:t>
            </a:r>
          </a:p>
          <a:p>
            <a:pPr marL="566738" indent="-334963"/>
            <a:r>
              <a:rPr lang="en-US" sz="2400" dirty="0"/>
              <a:t>Fresnel lamps (lighthouses/search lights)</a:t>
            </a:r>
          </a:p>
          <a:p>
            <a:r>
              <a:rPr lang="en-US" sz="2400" dirty="0"/>
              <a:t>Infrared Illuminators allow night surveillance without using additional lighting</a:t>
            </a:r>
          </a:p>
          <a:p>
            <a:pPr marL="231775" indent="0">
              <a:buNone/>
            </a:pPr>
            <a:endParaRPr lang="en-US" sz="1600" dirty="0"/>
          </a:p>
          <a:p>
            <a:pPr marL="231775" indent="0">
              <a:buNone/>
            </a:pPr>
            <a:endParaRPr lang="en-US" sz="1600" dirty="0"/>
          </a:p>
          <a:p>
            <a:pPr marL="566738" indent="-334963"/>
            <a:endParaRPr lang="en-US" sz="1600" dirty="0"/>
          </a:p>
          <a:p>
            <a:pPr marL="566738" indent="-334963"/>
            <a:endParaRPr lang="en-US" sz="1600" dirty="0"/>
          </a:p>
        </p:txBody>
      </p:sp>
      <p:sp>
        <p:nvSpPr>
          <p:cNvPr id="2" name="Title 1"/>
          <p:cNvSpPr>
            <a:spLocks noGrp="1"/>
          </p:cNvSpPr>
          <p:nvPr>
            <p:ph type="title"/>
          </p:nvPr>
        </p:nvSpPr>
        <p:spPr/>
        <p:txBody>
          <a:bodyPr>
            <a:normAutofit/>
          </a:bodyPr>
          <a:lstStyle/>
          <a:p>
            <a:r>
              <a:rPr lang="en-US" dirty="0"/>
              <a:t>Implementation and Operation of Perimeter Security – Lighting</a:t>
            </a:r>
          </a:p>
        </p:txBody>
      </p:sp>
      <p:grpSp>
        <p:nvGrpSpPr>
          <p:cNvPr id="5" name="Group 4"/>
          <p:cNvGrpSpPr/>
          <p:nvPr/>
        </p:nvGrpSpPr>
        <p:grpSpPr>
          <a:xfrm>
            <a:off x="9087228" y="2106680"/>
            <a:ext cx="2431554" cy="2270609"/>
            <a:chOff x="9207145" y="1688766"/>
            <a:chExt cx="2431554" cy="2270609"/>
          </a:xfrm>
        </p:grpSpPr>
        <p:pic>
          <p:nvPicPr>
            <p:cNvPr id="6" name="Picture 5" descr="lights3.jpg"/>
            <p:cNvPicPr>
              <a:picLocks noChangeAspect="1"/>
            </p:cNvPicPr>
            <p:nvPr/>
          </p:nvPicPr>
          <p:blipFill>
            <a:blip r:embed="rId3" cstate="print"/>
            <a:stretch>
              <a:fillRect/>
            </a:stretch>
          </p:blipFill>
          <p:spPr>
            <a:xfrm>
              <a:off x="9207145" y="1688766"/>
              <a:ext cx="2431554" cy="1624278"/>
            </a:xfrm>
            <a:prstGeom prst="rect">
              <a:avLst/>
            </a:prstGeom>
          </p:spPr>
        </p:pic>
        <p:sp>
          <p:nvSpPr>
            <p:cNvPr id="7" name="TextBox 6"/>
            <p:cNvSpPr txBox="1"/>
            <p:nvPr/>
          </p:nvSpPr>
          <p:spPr>
            <a:xfrm>
              <a:off x="9455767" y="3313044"/>
              <a:ext cx="2064989" cy="646331"/>
            </a:xfrm>
            <a:prstGeom prst="rect">
              <a:avLst/>
            </a:prstGeom>
            <a:noFill/>
          </p:spPr>
          <p:txBody>
            <a:bodyPr wrap="none" rtlCol="0">
              <a:spAutoFit/>
            </a:bodyPr>
            <a:lstStyle/>
            <a:p>
              <a:r>
                <a:rPr lang="en-US" sz="1200" dirty="0">
                  <a:solidFill>
                    <a:srgbClr val="C00000"/>
                  </a:solidFill>
                </a:rPr>
                <a:t>Lumen=1 candle</a:t>
              </a:r>
            </a:p>
            <a:p>
              <a:r>
                <a:rPr lang="en-US" sz="1200" dirty="0">
                  <a:solidFill>
                    <a:srgbClr val="C00000"/>
                  </a:solidFill>
                </a:rPr>
                <a:t>Footcandle=1 lumen/sqft</a:t>
              </a:r>
            </a:p>
            <a:p>
              <a:r>
                <a:rPr lang="en-US" sz="1200" dirty="0">
                  <a:solidFill>
                    <a:srgbClr val="C00000"/>
                  </a:solidFill>
                </a:rPr>
                <a:t>Lux=1 lumen/sq meter</a:t>
              </a:r>
            </a:p>
          </p:txBody>
        </p:sp>
      </p:grpSp>
      <p:sp>
        <p:nvSpPr>
          <p:cNvPr id="12" name="Footer Placeholder 11"/>
          <p:cNvSpPr>
            <a:spLocks noGrp="1"/>
          </p:cNvSpPr>
          <p:nvPr>
            <p:ph type="ftr" sz="quarter" idx="11"/>
          </p:nvPr>
        </p:nvSpPr>
        <p:spPr/>
        <p:txBody>
          <a:bodyPr/>
          <a:lstStyle/>
          <a:p>
            <a:r>
              <a:rPr lang="en-US" altLang="en-US" dirty="0"/>
              <a:t>Domain 7: Security Operations</a:t>
            </a:r>
          </a:p>
        </p:txBody>
      </p:sp>
      <p:sp>
        <p:nvSpPr>
          <p:cNvPr id="13" name="Slide Number Placeholder 12"/>
          <p:cNvSpPr>
            <a:spLocks noGrp="1"/>
          </p:cNvSpPr>
          <p:nvPr>
            <p:ph type="sldNum" sz="quarter" idx="12"/>
          </p:nvPr>
        </p:nvSpPr>
        <p:spPr/>
        <p:txBody>
          <a:bodyPr/>
          <a:lstStyle/>
          <a:p>
            <a:fld id="{03B1F02D-B6B4-4C75-AB3C-C12486DA92C2}" type="slidenum">
              <a:rPr lang="en-US" smtClean="0"/>
              <a:pPr/>
              <a:t>118</a:t>
            </a:fld>
            <a:endParaRPr lang="en-US" dirty="0"/>
          </a:p>
        </p:txBody>
      </p:sp>
    </p:spTree>
    <p:extLst>
      <p:ext uri="{BB962C8B-B14F-4D97-AF65-F5344CB8AC3E}">
        <p14:creationId xmlns:p14="http://schemas.microsoft.com/office/powerpoint/2010/main" val="83507471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7570" name="Rectangle 3"/>
          <p:cNvSpPr>
            <a:spLocks noGrp="1" noChangeArrowheads="1"/>
          </p:cNvSpPr>
          <p:nvPr>
            <p:ph idx="1"/>
          </p:nvPr>
        </p:nvSpPr>
        <p:spPr/>
        <p:txBody>
          <a:bodyPr>
            <a:normAutofit fontScale="77500" lnSpcReduction="20000"/>
          </a:bodyPr>
          <a:lstStyle/>
          <a:p>
            <a:r>
              <a:rPr lang="en-US" dirty="0"/>
              <a:t>An Access Control System (ACS) ensures that only authorized personnel are permitted inside a controlled area</a:t>
            </a:r>
          </a:p>
          <a:p>
            <a:r>
              <a:rPr lang="en-US" dirty="0"/>
              <a:t>Basic components:</a:t>
            </a:r>
          </a:p>
          <a:p>
            <a:pPr lvl="1"/>
            <a:r>
              <a:rPr lang="en-US" dirty="0"/>
              <a:t>Card reader</a:t>
            </a:r>
          </a:p>
          <a:p>
            <a:pPr lvl="1"/>
            <a:r>
              <a:rPr lang="en-US" dirty="0"/>
              <a:t>Electric Locks</a:t>
            </a:r>
          </a:p>
          <a:p>
            <a:pPr lvl="1"/>
            <a:r>
              <a:rPr lang="en-US" dirty="0"/>
              <a:t>Alarms</a:t>
            </a:r>
          </a:p>
          <a:p>
            <a:pPr lvl="1"/>
            <a:r>
              <a:rPr lang="en-US" dirty="0"/>
              <a:t>Computer systems to monitor and control the ACS</a:t>
            </a:r>
          </a:p>
          <a:p>
            <a:r>
              <a:rPr lang="en-US" dirty="0"/>
              <a:t>Card Types</a:t>
            </a:r>
          </a:p>
          <a:p>
            <a:pPr lvl="1"/>
            <a:r>
              <a:rPr lang="en-US" dirty="0"/>
              <a:t>Magnetic stripe</a:t>
            </a:r>
          </a:p>
          <a:p>
            <a:pPr lvl="1"/>
            <a:r>
              <a:rPr lang="en-US" dirty="0"/>
              <a:t>Proximity card</a:t>
            </a:r>
          </a:p>
          <a:p>
            <a:pPr lvl="1"/>
            <a:r>
              <a:rPr lang="en-US" dirty="0"/>
              <a:t>Smart cards</a:t>
            </a:r>
          </a:p>
          <a:p>
            <a:r>
              <a:rPr lang="en-US" dirty="0"/>
              <a:t>Access Control Head End</a:t>
            </a:r>
          </a:p>
          <a:p>
            <a:pPr lvl="1"/>
            <a:r>
              <a:rPr lang="en-US" dirty="0"/>
              <a:t>Is the application SW housed in the CPU and provides the intelligent controller where all ACS activity is monitored, recorded, commanded, and controlled by the operator</a:t>
            </a:r>
          </a:p>
          <a:p>
            <a:endParaRPr lang="en-US" dirty="0"/>
          </a:p>
          <a:p>
            <a:endParaRPr lang="en-US" dirty="0"/>
          </a:p>
        </p:txBody>
      </p:sp>
      <p:sp>
        <p:nvSpPr>
          <p:cNvPr id="36866" name="Rectangle 2"/>
          <p:cNvSpPr>
            <a:spLocks noGrp="1" noChangeArrowheads="1"/>
          </p:cNvSpPr>
          <p:nvPr>
            <p:ph type="title"/>
          </p:nvPr>
        </p:nvSpPr>
        <p:spPr/>
        <p:txBody>
          <a:bodyPr/>
          <a:lstStyle/>
          <a:p>
            <a:r>
              <a:rPr lang="en-US" dirty="0"/>
              <a:t>Implementation and Operation of Perimeter Security – Access Control</a:t>
            </a:r>
          </a:p>
        </p:txBody>
      </p:sp>
      <p:sp>
        <p:nvSpPr>
          <p:cNvPr id="36868" name="Rectangle 4"/>
          <p:cNvSpPr>
            <a:spLocks noChangeArrowheads="1"/>
          </p:cNvSpPr>
          <p:nvPr/>
        </p:nvSpPr>
        <p:spPr bwMode="auto">
          <a:xfrm>
            <a:off x="2133600" y="1752601"/>
            <a:ext cx="8229600" cy="4525963"/>
          </a:xfrm>
          <a:prstGeom prst="rect">
            <a:avLst/>
          </a:prstGeom>
          <a:noFill/>
          <a:ln w="9525">
            <a:noFill/>
            <a:miter lim="800000"/>
            <a:headEnd/>
            <a:tailEnd/>
          </a:ln>
        </p:spPr>
        <p:txBody>
          <a:bodyPr/>
          <a:lstStyle/>
          <a:p>
            <a:pPr marL="342900" indent="-342900" algn="ctr">
              <a:spcBef>
                <a:spcPct val="20000"/>
              </a:spcBef>
              <a:buFontTx/>
              <a:buChar char="•"/>
              <a:defRPr/>
            </a:pPr>
            <a:endParaRPr lang="en-US" sz="3200" dirty="0">
              <a:solidFill>
                <a:prstClr val="black"/>
              </a:solidFill>
              <a:effectLst>
                <a:outerShdw blurRad="38100" dist="38100" dir="2700000" algn="tl">
                  <a:srgbClr val="000000">
                    <a:alpha val="43137"/>
                  </a:srgbClr>
                </a:outerShdw>
              </a:effectLst>
              <a:latin typeface="Arial" pitchFamily="34" charset="0"/>
            </a:endParaRPr>
          </a:p>
        </p:txBody>
      </p:sp>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119</a:t>
            </a:fld>
            <a:endParaRPr lang="en-US" dirty="0"/>
          </a:p>
        </p:txBody>
      </p:sp>
    </p:spTree>
    <p:extLst>
      <p:ext uri="{BB962C8B-B14F-4D97-AF65-F5344CB8AC3E}">
        <p14:creationId xmlns:p14="http://schemas.microsoft.com/office/powerpoint/2010/main" val="308428463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7570" name="Rectangle 3"/>
          <p:cNvSpPr>
            <a:spLocks noGrp="1" noChangeArrowheads="1"/>
          </p:cNvSpPr>
          <p:nvPr>
            <p:ph idx="1"/>
          </p:nvPr>
        </p:nvSpPr>
        <p:spPr/>
        <p:txBody>
          <a:bodyPr>
            <a:normAutofit fontScale="92500" lnSpcReduction="20000"/>
          </a:bodyPr>
          <a:lstStyle/>
          <a:p>
            <a:r>
              <a:rPr lang="en-US" dirty="0"/>
              <a:t>Is a collection of cameras, recorders, switches, keyboards, and monitors that allow viewing and recording of security events</a:t>
            </a:r>
          </a:p>
          <a:p>
            <a:endParaRPr lang="en-US" dirty="0"/>
          </a:p>
          <a:p>
            <a:r>
              <a:rPr lang="en-US" dirty="0"/>
              <a:t>Is integrated into the overall security program</a:t>
            </a:r>
          </a:p>
          <a:p>
            <a:endParaRPr lang="en-US" dirty="0"/>
          </a:p>
          <a:p>
            <a:r>
              <a:rPr lang="en-US" dirty="0"/>
              <a:t>Security functions:</a:t>
            </a:r>
          </a:p>
          <a:p>
            <a:pPr lvl="1"/>
            <a:r>
              <a:rPr lang="en-US" dirty="0"/>
              <a:t>Surveillance</a:t>
            </a:r>
          </a:p>
          <a:p>
            <a:pPr lvl="1"/>
            <a:endParaRPr lang="en-US" dirty="0"/>
          </a:p>
          <a:p>
            <a:pPr lvl="1"/>
            <a:r>
              <a:rPr lang="en-US" dirty="0"/>
              <a:t>Assessment</a:t>
            </a:r>
          </a:p>
          <a:p>
            <a:pPr lvl="1"/>
            <a:endParaRPr lang="en-US" dirty="0"/>
          </a:p>
          <a:p>
            <a:pPr lvl="1"/>
            <a:r>
              <a:rPr lang="en-US" dirty="0"/>
              <a:t>Deterrence</a:t>
            </a:r>
          </a:p>
          <a:p>
            <a:pPr lvl="1"/>
            <a:endParaRPr lang="en-US" dirty="0"/>
          </a:p>
          <a:p>
            <a:pPr lvl="1"/>
            <a:r>
              <a:rPr lang="en-US" dirty="0"/>
              <a:t>Evidentiary Archives</a:t>
            </a:r>
          </a:p>
          <a:p>
            <a:endParaRPr lang="en-US" dirty="0"/>
          </a:p>
          <a:p>
            <a:endParaRPr lang="en-US" dirty="0"/>
          </a:p>
        </p:txBody>
      </p:sp>
      <p:sp>
        <p:nvSpPr>
          <p:cNvPr id="36866" name="Rectangle 2"/>
          <p:cNvSpPr>
            <a:spLocks noGrp="1" noChangeArrowheads="1"/>
          </p:cNvSpPr>
          <p:nvPr>
            <p:ph type="title"/>
          </p:nvPr>
        </p:nvSpPr>
        <p:spPr/>
        <p:txBody>
          <a:bodyPr/>
          <a:lstStyle/>
          <a:p>
            <a:r>
              <a:rPr lang="en-US" dirty="0"/>
              <a:t>Implementation and Operation of Perimeter Security – Closed-Circuit Television (CCTV)</a:t>
            </a:r>
          </a:p>
        </p:txBody>
      </p:sp>
      <p:pic>
        <p:nvPicPr>
          <p:cNvPr id="10" name="Picture 9" descr="survillance-security-camera1.jpg"/>
          <p:cNvPicPr>
            <a:picLocks noChangeAspect="1"/>
          </p:cNvPicPr>
          <p:nvPr/>
        </p:nvPicPr>
        <p:blipFill>
          <a:blip r:embed="rId3" cstate="print"/>
          <a:stretch>
            <a:fillRect/>
          </a:stretch>
        </p:blipFill>
        <p:spPr>
          <a:xfrm rot="19631623">
            <a:off x="8312686" y="3134764"/>
            <a:ext cx="2773455" cy="1608877"/>
          </a:xfrm>
          <a:prstGeom prst="rect">
            <a:avLst/>
          </a:prstGeom>
        </p:spPr>
      </p:pic>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120</a:t>
            </a:fld>
            <a:endParaRPr lang="en-US" dirty="0"/>
          </a:p>
        </p:txBody>
      </p:sp>
    </p:spTree>
    <p:extLst>
      <p:ext uri="{BB962C8B-B14F-4D97-AF65-F5344CB8AC3E}">
        <p14:creationId xmlns:p14="http://schemas.microsoft.com/office/powerpoint/2010/main" val="421343738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7570" name="Rectangle 3"/>
          <p:cNvSpPr>
            <a:spLocks noGrp="1" noChangeArrowheads="1"/>
          </p:cNvSpPr>
          <p:nvPr>
            <p:ph idx="1"/>
          </p:nvPr>
        </p:nvSpPr>
        <p:spPr>
          <a:xfrm>
            <a:off x="2228848" y="1825624"/>
            <a:ext cx="9124951" cy="4530725"/>
          </a:xfrm>
        </p:spPr>
        <p:txBody>
          <a:bodyPr>
            <a:normAutofit fontScale="77500" lnSpcReduction="20000"/>
          </a:bodyPr>
          <a:lstStyle/>
          <a:p>
            <a:r>
              <a:rPr lang="en-US" sz="3100" dirty="0"/>
              <a:t>Fixed position cameras</a:t>
            </a:r>
          </a:p>
          <a:p>
            <a:pPr marL="0" indent="0">
              <a:buNone/>
            </a:pPr>
            <a:endParaRPr lang="en-US" sz="3100" dirty="0"/>
          </a:p>
          <a:p>
            <a:r>
              <a:rPr lang="en-US" sz="3100" dirty="0"/>
              <a:t>Pan Tilt Zoom (PTZ)</a:t>
            </a:r>
          </a:p>
          <a:p>
            <a:endParaRPr lang="en-US" sz="3100" dirty="0"/>
          </a:p>
          <a:p>
            <a:r>
              <a:rPr lang="en-US" sz="3100" dirty="0"/>
              <a:t>Ability to be recorded (DVR or NVR)</a:t>
            </a:r>
          </a:p>
          <a:p>
            <a:pPr lvl="1"/>
            <a:r>
              <a:rPr lang="en-US" sz="2600" dirty="0"/>
              <a:t>DVR uses internal storage where a NVR uses TCP/IP and network storage</a:t>
            </a:r>
          </a:p>
          <a:p>
            <a:pPr marL="457200" lvl="1" indent="0">
              <a:buNone/>
            </a:pPr>
            <a:endParaRPr lang="en-US" sz="2600" dirty="0"/>
          </a:p>
          <a:p>
            <a:r>
              <a:rPr lang="en-US" sz="3100" dirty="0"/>
              <a:t>CCTV displays</a:t>
            </a:r>
          </a:p>
          <a:p>
            <a:pPr lvl="1"/>
            <a:r>
              <a:rPr lang="en-US" sz="2600" dirty="0"/>
              <a:t>Fixed</a:t>
            </a:r>
          </a:p>
          <a:p>
            <a:pPr lvl="1"/>
            <a:r>
              <a:rPr lang="en-US" sz="2600" dirty="0"/>
              <a:t>Autoscan</a:t>
            </a:r>
          </a:p>
          <a:p>
            <a:pPr lvl="1"/>
            <a:r>
              <a:rPr lang="en-US" sz="2600" dirty="0"/>
              <a:t>Multiplex</a:t>
            </a:r>
          </a:p>
          <a:p>
            <a:endParaRPr lang="en-US" sz="3100" dirty="0"/>
          </a:p>
          <a:p>
            <a:r>
              <a:rPr lang="en-US" sz="3100" dirty="0"/>
              <a:t>Alarm monitoring (i.e. human intervention)</a:t>
            </a:r>
          </a:p>
          <a:p>
            <a:endParaRPr lang="en-US" dirty="0"/>
          </a:p>
          <a:p>
            <a:endParaRPr lang="en-US" dirty="0"/>
          </a:p>
          <a:p>
            <a:endParaRPr lang="en-US" dirty="0"/>
          </a:p>
        </p:txBody>
      </p:sp>
      <p:sp>
        <p:nvSpPr>
          <p:cNvPr id="36866" name="Rectangle 2"/>
          <p:cNvSpPr>
            <a:spLocks noGrp="1" noChangeArrowheads="1"/>
          </p:cNvSpPr>
          <p:nvPr>
            <p:ph type="title"/>
          </p:nvPr>
        </p:nvSpPr>
        <p:spPr/>
        <p:txBody>
          <a:bodyPr/>
          <a:lstStyle/>
          <a:p>
            <a:r>
              <a:rPr lang="en-US" dirty="0"/>
              <a:t>Closed-Circuit Television (CCTV) – Cameras</a:t>
            </a:r>
          </a:p>
        </p:txBody>
      </p:sp>
      <p:pic>
        <p:nvPicPr>
          <p:cNvPr id="7" name="Picture 6" descr="CCTV%20nice.gif"/>
          <p:cNvPicPr>
            <a:picLocks noChangeAspect="1"/>
          </p:cNvPicPr>
          <p:nvPr/>
        </p:nvPicPr>
        <p:blipFill>
          <a:blip r:embed="rId3" cstate="print"/>
          <a:stretch>
            <a:fillRect/>
          </a:stretch>
        </p:blipFill>
        <p:spPr>
          <a:xfrm>
            <a:off x="8179436" y="4090986"/>
            <a:ext cx="3689866" cy="2107883"/>
          </a:xfrm>
          <a:prstGeom prst="rect">
            <a:avLst/>
          </a:prstGeom>
        </p:spPr>
      </p:pic>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121</a:t>
            </a:fld>
            <a:endParaRPr lang="en-US" dirty="0"/>
          </a:p>
        </p:txBody>
      </p:sp>
    </p:spTree>
    <p:extLst>
      <p:ext uri="{BB962C8B-B14F-4D97-AF65-F5344CB8AC3E}">
        <p14:creationId xmlns:p14="http://schemas.microsoft.com/office/powerpoint/2010/main" val="299330030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42" name="Rectangle 3"/>
          <p:cNvSpPr>
            <a:spLocks noGrp="1" noChangeArrowheads="1"/>
          </p:cNvSpPr>
          <p:nvPr>
            <p:ph idx="1"/>
          </p:nvPr>
        </p:nvSpPr>
        <p:spPr/>
        <p:txBody>
          <a:bodyPr>
            <a:normAutofit/>
          </a:bodyPr>
          <a:lstStyle/>
          <a:p>
            <a:r>
              <a:rPr lang="en-US" dirty="0"/>
              <a:t>Guard post</a:t>
            </a:r>
          </a:p>
          <a:p>
            <a:pPr lvl="1"/>
            <a:r>
              <a:rPr lang="en-US" dirty="0"/>
              <a:t>Gate control</a:t>
            </a:r>
          </a:p>
          <a:p>
            <a:pPr lvl="1"/>
            <a:r>
              <a:rPr lang="en-US" dirty="0"/>
              <a:t>Shift overlap</a:t>
            </a:r>
          </a:p>
          <a:p>
            <a:pPr lvl="1"/>
            <a:r>
              <a:rPr lang="en-US" dirty="0"/>
              <a:t>Glare protection</a:t>
            </a:r>
          </a:p>
          <a:p>
            <a:r>
              <a:rPr lang="en-US" dirty="0"/>
              <a:t>Checking and escorting visitors on Site</a:t>
            </a:r>
          </a:p>
          <a:p>
            <a:pPr lvl="1"/>
            <a:r>
              <a:rPr lang="en-US" dirty="0"/>
              <a:t>Defend against unauthorized access</a:t>
            </a:r>
          </a:p>
          <a:p>
            <a:r>
              <a:rPr lang="en-US" dirty="0"/>
              <a:t>Managing deliveries to the Site</a:t>
            </a:r>
          </a:p>
          <a:p>
            <a:pPr lvl="1"/>
            <a:r>
              <a:rPr lang="en-US" dirty="0"/>
              <a:t>Different levels of security </a:t>
            </a:r>
          </a:p>
          <a:p>
            <a:pPr lvl="2"/>
            <a:r>
              <a:rPr lang="en-US" dirty="0"/>
              <a:t>Reception areas, CCTV, management of entry and exit points</a:t>
            </a:r>
          </a:p>
        </p:txBody>
      </p:sp>
      <p:sp>
        <p:nvSpPr>
          <p:cNvPr id="25602" name="Rectangle 2"/>
          <p:cNvSpPr>
            <a:spLocks noGrp="1" noChangeArrowheads="1"/>
          </p:cNvSpPr>
          <p:nvPr>
            <p:ph type="title"/>
          </p:nvPr>
        </p:nvSpPr>
        <p:spPr/>
        <p:txBody>
          <a:bodyPr/>
          <a:lstStyle/>
          <a:p>
            <a:r>
              <a:rPr lang="en-US" dirty="0"/>
              <a:t>Implementation and Operation of Perimeter Security – Guards</a:t>
            </a:r>
          </a:p>
        </p:txBody>
      </p:sp>
      <p:pic>
        <p:nvPicPr>
          <p:cNvPr id="5" name="Picture 4" descr="1574913604.jpg"/>
          <p:cNvPicPr>
            <a:picLocks noChangeAspect="1"/>
          </p:cNvPicPr>
          <p:nvPr/>
        </p:nvPicPr>
        <p:blipFill>
          <a:blip r:embed="rId3" cstate="print"/>
          <a:stretch>
            <a:fillRect/>
          </a:stretch>
        </p:blipFill>
        <p:spPr>
          <a:xfrm>
            <a:off x="8319652" y="2454851"/>
            <a:ext cx="3199130" cy="2514600"/>
          </a:xfrm>
          <a:prstGeom prst="rect">
            <a:avLst/>
          </a:prstGeom>
        </p:spPr>
      </p:pic>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122</a:t>
            </a:fld>
            <a:endParaRPr lang="en-US" dirty="0"/>
          </a:p>
        </p:txBody>
      </p:sp>
    </p:spTree>
    <p:extLst>
      <p:ext uri="{BB962C8B-B14F-4D97-AF65-F5344CB8AC3E}">
        <p14:creationId xmlns:p14="http://schemas.microsoft.com/office/powerpoint/2010/main" val="272057612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Good perimeter defense in a controlled area</a:t>
            </a:r>
          </a:p>
          <a:p>
            <a:pPr marL="0" indent="0">
              <a:buNone/>
            </a:pPr>
            <a:endParaRPr lang="en-US" dirty="0"/>
          </a:p>
          <a:p>
            <a:r>
              <a:rPr lang="en-US" dirty="0"/>
              <a:t>Deterrent and detective measure</a:t>
            </a:r>
          </a:p>
          <a:p>
            <a:pPr marL="0" indent="0">
              <a:buNone/>
            </a:pPr>
            <a:endParaRPr lang="en-US" dirty="0"/>
          </a:p>
          <a:p>
            <a:r>
              <a:rPr lang="en-US" dirty="0"/>
              <a:t>Dogs present a legal liability</a:t>
            </a:r>
          </a:p>
          <a:p>
            <a:pPr lvl="1"/>
            <a:r>
              <a:rPr lang="en-US" dirty="0"/>
              <a:t>Most trained dogs will not attack if the suspect		          is stationary</a:t>
            </a:r>
          </a:p>
          <a:p>
            <a:pPr lvl="1"/>
            <a:r>
              <a:rPr lang="en-US" dirty="0"/>
              <a:t>Most victims of dog attacks do not know this</a:t>
            </a:r>
          </a:p>
          <a:p>
            <a:endParaRPr lang="en-US" dirty="0"/>
          </a:p>
        </p:txBody>
      </p:sp>
      <p:sp>
        <p:nvSpPr>
          <p:cNvPr id="2" name="Title 1"/>
          <p:cNvSpPr>
            <a:spLocks noGrp="1"/>
          </p:cNvSpPr>
          <p:nvPr>
            <p:ph type="title"/>
          </p:nvPr>
        </p:nvSpPr>
        <p:spPr/>
        <p:txBody>
          <a:bodyPr/>
          <a:lstStyle/>
          <a:p>
            <a:r>
              <a:rPr lang="en-US" dirty="0"/>
              <a:t>Implementation and Operation of Perimeter Security – Dogs</a:t>
            </a:r>
          </a:p>
        </p:txBody>
      </p:sp>
      <p:pic>
        <p:nvPicPr>
          <p:cNvPr id="6" name="Picture 5" descr="Elf-Dog-Costume.png"/>
          <p:cNvPicPr>
            <a:picLocks noChangeAspect="1"/>
          </p:cNvPicPr>
          <p:nvPr/>
        </p:nvPicPr>
        <p:blipFill>
          <a:blip r:embed="rId2" cstate="print"/>
          <a:stretch>
            <a:fillRect/>
          </a:stretch>
        </p:blipFill>
        <p:spPr>
          <a:xfrm>
            <a:off x="9018108" y="2663321"/>
            <a:ext cx="2820714" cy="2927022"/>
          </a:xfrm>
          <a:prstGeom prst="rect">
            <a:avLst/>
          </a:prstGeom>
        </p:spPr>
      </p:pic>
      <p:sp>
        <p:nvSpPr>
          <p:cNvPr id="5" name="Footer Placeholder 4"/>
          <p:cNvSpPr>
            <a:spLocks noGrp="1"/>
          </p:cNvSpPr>
          <p:nvPr>
            <p:ph type="ftr" sz="quarter" idx="11"/>
          </p:nvPr>
        </p:nvSpPr>
        <p:spPr/>
        <p:txBody>
          <a:bodyPr/>
          <a:lstStyle/>
          <a:p>
            <a:r>
              <a:rPr lang="en-US" altLang="en-US"/>
              <a:t>Domain 7: Security Operations</a:t>
            </a:r>
            <a:endParaRPr lang="en-US" altLang="en-US" dirty="0"/>
          </a:p>
        </p:txBody>
      </p:sp>
      <p:sp>
        <p:nvSpPr>
          <p:cNvPr id="9" name="Slide Number Placeholder 8"/>
          <p:cNvSpPr>
            <a:spLocks noGrp="1"/>
          </p:cNvSpPr>
          <p:nvPr>
            <p:ph type="sldNum" sz="quarter" idx="12"/>
          </p:nvPr>
        </p:nvSpPr>
        <p:spPr/>
        <p:txBody>
          <a:bodyPr/>
          <a:lstStyle/>
          <a:p>
            <a:fld id="{03B1F02D-B6B4-4C75-AB3C-C12486DA92C2}" type="slidenum">
              <a:rPr lang="en-US" smtClean="0"/>
              <a:pPr/>
              <a:t>123</a:t>
            </a:fld>
            <a:endParaRPr lang="en-US" dirty="0"/>
          </a:p>
        </p:txBody>
      </p:sp>
    </p:spTree>
    <p:extLst>
      <p:ext uri="{BB962C8B-B14F-4D97-AF65-F5344CB8AC3E}">
        <p14:creationId xmlns:p14="http://schemas.microsoft.com/office/powerpoint/2010/main" val="69174255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Shared Tenancy and Adjacent Buildings</a:t>
            </a:r>
          </a:p>
          <a:p>
            <a:pPr lvl="1"/>
            <a:r>
              <a:rPr lang="en-US" dirty="0"/>
              <a:t>Difficult for territorial reinforcement</a:t>
            </a:r>
          </a:p>
          <a:p>
            <a:pPr lvl="1"/>
            <a:endParaRPr lang="en-US" dirty="0"/>
          </a:p>
          <a:p>
            <a:pPr lvl="1"/>
            <a:r>
              <a:rPr lang="en-US" dirty="0"/>
              <a:t>Lax security in one company or building can impact others</a:t>
            </a:r>
          </a:p>
          <a:p>
            <a:pPr lvl="1"/>
            <a:endParaRPr lang="en-US" dirty="0"/>
          </a:p>
          <a:p>
            <a:pPr lvl="1"/>
            <a:r>
              <a:rPr lang="en-US" dirty="0"/>
              <a:t>Wireless systems may be causing interference or 	            provide a location for monitoring</a:t>
            </a:r>
          </a:p>
          <a:p>
            <a:endParaRPr lang="en-US" dirty="0"/>
          </a:p>
          <a:p>
            <a:r>
              <a:rPr lang="en-US" dirty="0"/>
              <a:t>Shared demarcs require Strong physical access control</a:t>
            </a:r>
          </a:p>
          <a:p>
            <a:pPr marL="0" indent="0">
              <a:buNone/>
            </a:pPr>
            <a:endParaRPr lang="en-US" dirty="0"/>
          </a:p>
          <a:p>
            <a:endParaRPr lang="en-US" dirty="0"/>
          </a:p>
        </p:txBody>
      </p:sp>
      <p:sp>
        <p:nvSpPr>
          <p:cNvPr id="2" name="Title 1"/>
          <p:cNvSpPr>
            <a:spLocks noGrp="1"/>
          </p:cNvSpPr>
          <p:nvPr>
            <p:ph type="title"/>
          </p:nvPr>
        </p:nvSpPr>
        <p:spPr/>
        <p:txBody>
          <a:bodyPr>
            <a:normAutofit/>
          </a:bodyPr>
          <a:lstStyle/>
          <a:p>
            <a:r>
              <a:rPr lang="en-US" dirty="0"/>
              <a:t>Shared Tenancy, Adjacent Buildings, and Shared Demarc</a:t>
            </a:r>
          </a:p>
        </p:txBody>
      </p:sp>
      <p:pic>
        <p:nvPicPr>
          <p:cNvPr id="6" name="Picture 5" descr="Image100.jpg"/>
          <p:cNvPicPr>
            <a:picLocks noChangeAspect="1"/>
          </p:cNvPicPr>
          <p:nvPr/>
        </p:nvPicPr>
        <p:blipFill>
          <a:blip r:embed="rId3" cstate="print"/>
          <a:stretch>
            <a:fillRect/>
          </a:stretch>
        </p:blipFill>
        <p:spPr>
          <a:xfrm>
            <a:off x="9194547" y="3510097"/>
            <a:ext cx="2385195" cy="1454151"/>
          </a:xfrm>
          <a:prstGeom prst="rect">
            <a:avLst/>
          </a:prstGeom>
        </p:spPr>
      </p:pic>
      <p:sp>
        <p:nvSpPr>
          <p:cNvPr id="5" name="Footer Placeholder 4"/>
          <p:cNvSpPr>
            <a:spLocks noGrp="1"/>
          </p:cNvSpPr>
          <p:nvPr>
            <p:ph type="ftr" sz="quarter" idx="11"/>
          </p:nvPr>
        </p:nvSpPr>
        <p:spPr/>
        <p:txBody>
          <a:bodyPr/>
          <a:lstStyle/>
          <a:p>
            <a:r>
              <a:rPr lang="en-US" altLang="en-US"/>
              <a:t>Domain 7: Security Operations</a:t>
            </a:r>
            <a:endParaRPr lang="en-US" altLang="en-US" dirty="0"/>
          </a:p>
        </p:txBody>
      </p:sp>
      <p:sp>
        <p:nvSpPr>
          <p:cNvPr id="9" name="Slide Number Placeholder 8"/>
          <p:cNvSpPr>
            <a:spLocks noGrp="1"/>
          </p:cNvSpPr>
          <p:nvPr>
            <p:ph type="sldNum" sz="quarter" idx="12"/>
          </p:nvPr>
        </p:nvSpPr>
        <p:spPr/>
        <p:txBody>
          <a:bodyPr/>
          <a:lstStyle/>
          <a:p>
            <a:fld id="{03B1F02D-B6B4-4C75-AB3C-C12486DA92C2}" type="slidenum">
              <a:rPr lang="en-US" smtClean="0"/>
              <a:pPr/>
              <a:t>124</a:t>
            </a:fld>
            <a:endParaRPr lang="en-US" dirty="0"/>
          </a:p>
        </p:txBody>
      </p:sp>
    </p:spTree>
    <p:extLst>
      <p:ext uri="{BB962C8B-B14F-4D97-AF65-F5344CB8AC3E}">
        <p14:creationId xmlns:p14="http://schemas.microsoft.com/office/powerpoint/2010/main" val="47037977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p:cNvSpPr>
            <a:spLocks noGrp="1"/>
          </p:cNvSpPr>
          <p:nvPr>
            <p:ph idx="1"/>
          </p:nvPr>
        </p:nvSpPr>
        <p:spPr/>
        <p:txBody>
          <a:bodyPr>
            <a:normAutofit fontScale="92500" lnSpcReduction="20000"/>
          </a:bodyPr>
          <a:lstStyle/>
          <a:p>
            <a:pPr>
              <a:spcBef>
                <a:spcPts val="310"/>
              </a:spcBef>
              <a:buClr>
                <a:schemeClr val="tx1"/>
              </a:buClr>
              <a:buSzPct val="85416"/>
              <a:tabLst>
                <a:tab pos="287020" algn="l"/>
              </a:tabLst>
            </a:pPr>
            <a:r>
              <a:rPr lang="en-US" sz="3000" dirty="0"/>
              <a:t>Interior Intrusion Detection Systems provide an additional layer of protection within the facility</a:t>
            </a:r>
          </a:p>
          <a:p>
            <a:pPr>
              <a:spcBef>
                <a:spcPts val="310"/>
              </a:spcBef>
              <a:buClr>
                <a:schemeClr val="tx1"/>
              </a:buClr>
              <a:buSzPct val="85416"/>
              <a:tabLst>
                <a:tab pos="287020" algn="l"/>
              </a:tabLst>
            </a:pPr>
            <a:endParaRPr lang="en-US" sz="3000" dirty="0"/>
          </a:p>
          <a:p>
            <a:pPr lvl="1">
              <a:buClr>
                <a:schemeClr val="tx1"/>
              </a:buClr>
            </a:pPr>
            <a:r>
              <a:rPr lang="en-US" sz="2600" dirty="0"/>
              <a:t>Balanced Magnetic Switch (BMS)</a:t>
            </a:r>
          </a:p>
          <a:p>
            <a:pPr lvl="1">
              <a:buClr>
                <a:schemeClr val="tx1"/>
              </a:buClr>
            </a:pPr>
            <a:endParaRPr lang="en-US" sz="2600" dirty="0"/>
          </a:p>
          <a:p>
            <a:pPr lvl="1">
              <a:buClr>
                <a:schemeClr val="tx1"/>
              </a:buClr>
            </a:pPr>
            <a:r>
              <a:rPr lang="en-US" sz="2600" dirty="0"/>
              <a:t>Motion Activated Cameras</a:t>
            </a:r>
          </a:p>
          <a:p>
            <a:pPr lvl="1">
              <a:buClr>
                <a:schemeClr val="tx1"/>
              </a:buClr>
            </a:pPr>
            <a:endParaRPr lang="en-US" sz="2600" dirty="0"/>
          </a:p>
          <a:p>
            <a:pPr lvl="1">
              <a:buClr>
                <a:schemeClr val="tx1"/>
              </a:buClr>
            </a:pPr>
            <a:r>
              <a:rPr lang="en-US" sz="2600" dirty="0"/>
              <a:t>Acoustic Sensors</a:t>
            </a:r>
          </a:p>
          <a:p>
            <a:pPr lvl="1"/>
            <a:endParaRPr lang="en-US" sz="2600" dirty="0"/>
          </a:p>
          <a:p>
            <a:pPr lvl="1"/>
            <a:r>
              <a:rPr lang="en-US" sz="2600" dirty="0"/>
              <a:t>Infrared Linear Light Beam Sensors</a:t>
            </a:r>
          </a:p>
          <a:p>
            <a:pPr lvl="1"/>
            <a:endParaRPr lang="en-US" sz="2600" dirty="0"/>
          </a:p>
          <a:p>
            <a:pPr lvl="1"/>
            <a:r>
              <a:rPr lang="en-US" sz="2600" dirty="0"/>
              <a:t>Passive Infrared (PIR or PID) Sensors </a:t>
            </a:r>
          </a:p>
          <a:p>
            <a:pPr lvl="2"/>
            <a:r>
              <a:rPr lang="en-US" sz="2200" dirty="0"/>
              <a:t>Dual-Technology Sensors</a:t>
            </a:r>
          </a:p>
          <a:p>
            <a:pPr>
              <a:buClr>
                <a:srgbClr val="990000"/>
              </a:buClr>
            </a:pPr>
            <a:endParaRPr lang="en-US" dirty="0"/>
          </a:p>
          <a:p>
            <a:pPr>
              <a:buClr>
                <a:srgbClr val="990000"/>
              </a:buClr>
            </a:pPr>
            <a:endParaRPr lang="en-US" dirty="0"/>
          </a:p>
        </p:txBody>
      </p:sp>
      <p:sp>
        <p:nvSpPr>
          <p:cNvPr id="7" name="object 7"/>
          <p:cNvSpPr/>
          <p:nvPr/>
        </p:nvSpPr>
        <p:spPr>
          <a:xfrm rot="20662146">
            <a:off x="8780761" y="3052074"/>
            <a:ext cx="2292364" cy="2398027"/>
          </a:xfrm>
          <a:prstGeom prst="rect">
            <a:avLst/>
          </a:prstGeom>
          <a:blipFill>
            <a:blip r:embed="rId3" cstate="print"/>
            <a:stretch>
              <a:fillRect/>
            </a:stretch>
          </a:blipFill>
        </p:spPr>
        <p:txBody>
          <a:bodyPr wrap="square" lIns="0" tIns="0" rIns="0" bIns="0" rtlCol="0"/>
          <a:lstStyle/>
          <a:p>
            <a:endParaRPr dirty="0"/>
          </a:p>
        </p:txBody>
      </p:sp>
      <p:sp>
        <p:nvSpPr>
          <p:cNvPr id="12" name="Rectangle 2"/>
          <p:cNvSpPr>
            <a:spLocks noGrp="1" noChangeArrowheads="1"/>
          </p:cNvSpPr>
          <p:nvPr>
            <p:ph type="title"/>
          </p:nvPr>
        </p:nvSpPr>
        <p:spPr/>
        <p:txBody>
          <a:bodyPr>
            <a:normAutofit/>
          </a:bodyPr>
          <a:lstStyle/>
          <a:p>
            <a:r>
              <a:rPr lang="en-US" dirty="0"/>
              <a:t>Access Control – Internal Security</a:t>
            </a:r>
          </a:p>
        </p:txBody>
      </p:sp>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125</a:t>
            </a:fld>
            <a:endParaRPr lang="en-US" dirty="0"/>
          </a:p>
        </p:txBody>
      </p:sp>
    </p:spTree>
    <p:extLst>
      <p:ext uri="{BB962C8B-B14F-4D97-AF65-F5344CB8AC3E}">
        <p14:creationId xmlns:p14="http://schemas.microsoft.com/office/powerpoint/2010/main" val="39049876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Beware of attempts to reuse old badges, stolen badges, fabricated badges or social engineering</a:t>
            </a:r>
          </a:p>
          <a:p>
            <a:pPr marL="0" indent="0">
              <a:buNone/>
            </a:pPr>
            <a:endParaRPr lang="en-US" dirty="0"/>
          </a:p>
          <a:p>
            <a:r>
              <a:rPr lang="en-US" dirty="0"/>
              <a:t>Mitigation methods:</a:t>
            </a:r>
          </a:p>
          <a:p>
            <a:pPr lvl="1"/>
            <a:r>
              <a:rPr lang="en-US" dirty="0"/>
              <a:t>Time based badges</a:t>
            </a:r>
          </a:p>
          <a:p>
            <a:pPr lvl="1"/>
            <a:r>
              <a:rPr lang="en-US" dirty="0"/>
              <a:t>Color coded badges for different days of the week</a:t>
            </a:r>
          </a:p>
          <a:p>
            <a:pPr lvl="1"/>
            <a:r>
              <a:rPr lang="en-US" dirty="0"/>
              <a:t>Electronic badges</a:t>
            </a:r>
          </a:p>
          <a:p>
            <a:pPr lvl="1"/>
            <a:r>
              <a:rPr lang="en-US" dirty="0"/>
              <a:t>Provide guards to escort visitors</a:t>
            </a:r>
          </a:p>
        </p:txBody>
      </p:sp>
      <p:sp>
        <p:nvSpPr>
          <p:cNvPr id="9" name="Rectangle 2"/>
          <p:cNvSpPr>
            <a:spLocks noGrp="1" noChangeArrowheads="1"/>
          </p:cNvSpPr>
          <p:nvPr>
            <p:ph type="title"/>
          </p:nvPr>
        </p:nvSpPr>
        <p:spPr/>
        <p:txBody>
          <a:bodyPr>
            <a:normAutofit/>
          </a:bodyPr>
          <a:lstStyle/>
          <a:p>
            <a:r>
              <a:rPr lang="en-US" dirty="0"/>
              <a:t>Access Control – Escort and Visitor Control</a:t>
            </a:r>
          </a:p>
        </p:txBody>
      </p:sp>
      <p:pic>
        <p:nvPicPr>
          <p:cNvPr id="6" name="Picture 5" descr="Restricted-Area-Signs-M0829-ba.gif"/>
          <p:cNvPicPr>
            <a:picLocks noChangeAspect="1"/>
          </p:cNvPicPr>
          <p:nvPr/>
        </p:nvPicPr>
        <p:blipFill>
          <a:blip r:embed="rId2" cstate="print"/>
          <a:stretch>
            <a:fillRect/>
          </a:stretch>
        </p:blipFill>
        <p:spPr>
          <a:xfrm>
            <a:off x="9422966" y="3889728"/>
            <a:ext cx="2619375" cy="1847850"/>
          </a:xfrm>
          <a:prstGeom prst="rect">
            <a:avLst/>
          </a:prstGeom>
        </p:spPr>
      </p:pic>
      <p:sp>
        <p:nvSpPr>
          <p:cNvPr id="4" name="Footer Placeholder 3"/>
          <p:cNvSpPr>
            <a:spLocks noGrp="1"/>
          </p:cNvSpPr>
          <p:nvPr>
            <p:ph type="ftr" sz="quarter" idx="11"/>
          </p:nvPr>
        </p:nvSpPr>
        <p:spPr/>
        <p:txBody>
          <a:bodyPr/>
          <a:lstStyle/>
          <a:p>
            <a:r>
              <a:rPr lang="en-US" altLang="en-US"/>
              <a:t>Domain 7: Security Operations</a:t>
            </a:r>
            <a:endParaRPr lang="en-US" altLang="en-US" dirty="0"/>
          </a:p>
        </p:txBody>
      </p:sp>
      <p:sp>
        <p:nvSpPr>
          <p:cNvPr id="5" name="Slide Number Placeholder 4"/>
          <p:cNvSpPr>
            <a:spLocks noGrp="1"/>
          </p:cNvSpPr>
          <p:nvPr>
            <p:ph type="sldNum" sz="quarter" idx="12"/>
          </p:nvPr>
        </p:nvSpPr>
        <p:spPr/>
        <p:txBody>
          <a:bodyPr/>
          <a:lstStyle/>
          <a:p>
            <a:fld id="{03B1F02D-B6B4-4C75-AB3C-C12486DA92C2}" type="slidenum">
              <a:rPr lang="en-US" smtClean="0"/>
              <a:pPr/>
              <a:t>126</a:t>
            </a:fld>
            <a:endParaRPr lang="en-US" dirty="0"/>
          </a:p>
        </p:txBody>
      </p:sp>
    </p:spTree>
    <p:extLst>
      <p:ext uri="{BB962C8B-B14F-4D97-AF65-F5344CB8AC3E}">
        <p14:creationId xmlns:p14="http://schemas.microsoft.com/office/powerpoint/2010/main" val="143659415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Portable devices can be used to move large amounts of data both legally and illegally</a:t>
            </a:r>
          </a:p>
          <a:p>
            <a:pPr marL="0" indent="0">
              <a:buNone/>
            </a:pPr>
            <a:endParaRPr lang="en-US" dirty="0"/>
          </a:p>
          <a:p>
            <a:r>
              <a:rPr lang="en-US" sz="2400" dirty="0"/>
              <a:t>Methods to control their use:</a:t>
            </a:r>
          </a:p>
          <a:p>
            <a:pPr lvl="1"/>
            <a:r>
              <a:rPr lang="en-US" dirty="0"/>
              <a:t>Physically disable port</a:t>
            </a:r>
          </a:p>
          <a:p>
            <a:pPr lvl="2"/>
            <a:r>
              <a:rPr lang="en-US" sz="2400" dirty="0"/>
              <a:t>Disconnect </a:t>
            </a:r>
          </a:p>
          <a:p>
            <a:pPr lvl="2"/>
            <a:r>
              <a:rPr lang="en-US" sz="2400" dirty="0"/>
              <a:t>Physically block access to it </a:t>
            </a:r>
          </a:p>
          <a:p>
            <a:pPr marL="914400" lvl="2" indent="0">
              <a:buNone/>
            </a:pPr>
            <a:endParaRPr lang="en-US" sz="2400" dirty="0"/>
          </a:p>
          <a:p>
            <a:pPr lvl="1"/>
            <a:r>
              <a:rPr lang="en-US" dirty="0"/>
              <a:t>Electronically lock the port</a:t>
            </a:r>
          </a:p>
          <a:p>
            <a:pPr lvl="2"/>
            <a:r>
              <a:rPr lang="en-US" sz="2400" dirty="0"/>
              <a:t>Disable in software</a:t>
            </a:r>
          </a:p>
          <a:p>
            <a:pPr lvl="1"/>
            <a:endParaRPr lang="en-US" dirty="0"/>
          </a:p>
        </p:txBody>
      </p:sp>
      <p:sp>
        <p:nvSpPr>
          <p:cNvPr id="2" name="Title 1"/>
          <p:cNvSpPr>
            <a:spLocks noGrp="1"/>
          </p:cNvSpPr>
          <p:nvPr>
            <p:ph type="title"/>
          </p:nvPr>
        </p:nvSpPr>
        <p:spPr/>
        <p:txBody>
          <a:bodyPr/>
          <a:lstStyle/>
          <a:p>
            <a:r>
              <a:rPr lang="en-US" dirty="0"/>
              <a:t>Access Control – Port Controls</a:t>
            </a:r>
          </a:p>
        </p:txBody>
      </p:sp>
      <p:sp>
        <p:nvSpPr>
          <p:cNvPr id="5" name="Footer Placeholder 4"/>
          <p:cNvSpPr>
            <a:spLocks noGrp="1"/>
          </p:cNvSpPr>
          <p:nvPr>
            <p:ph type="ftr" sz="quarter" idx="11"/>
          </p:nvPr>
        </p:nvSpPr>
        <p:spPr/>
        <p:txBody>
          <a:bodyPr/>
          <a:lstStyle/>
          <a:p>
            <a:r>
              <a:rPr lang="en-US" altLang="en-US" dirty="0"/>
              <a:t>Domain 7: Security Operations</a:t>
            </a:r>
          </a:p>
        </p:txBody>
      </p:sp>
      <p:sp>
        <p:nvSpPr>
          <p:cNvPr id="8" name="Slide Number Placeholder 7"/>
          <p:cNvSpPr>
            <a:spLocks noGrp="1"/>
          </p:cNvSpPr>
          <p:nvPr>
            <p:ph type="sldNum" sz="quarter" idx="12"/>
          </p:nvPr>
        </p:nvSpPr>
        <p:spPr/>
        <p:txBody>
          <a:bodyPr/>
          <a:lstStyle/>
          <a:p>
            <a:fld id="{03B1F02D-B6B4-4C75-AB3C-C12486DA92C2}" type="slidenum">
              <a:rPr lang="en-US" smtClean="0"/>
              <a:pPr/>
              <a:t>127</a:t>
            </a:fld>
            <a:endParaRPr lang="en-US" dirty="0"/>
          </a:p>
        </p:txBody>
      </p:sp>
    </p:spTree>
    <p:extLst>
      <p:ext uri="{BB962C8B-B14F-4D97-AF65-F5344CB8AC3E}">
        <p14:creationId xmlns:p14="http://schemas.microsoft.com/office/powerpoint/2010/main" val="384848424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US" dirty="0"/>
              <a:t>Doors (includes the door, its frame and anchorage to the building)</a:t>
            </a:r>
          </a:p>
          <a:p>
            <a:pPr lvl="1"/>
            <a:r>
              <a:rPr lang="en-US" sz="2800" dirty="0"/>
              <a:t>Should fit snuggly in the frame</a:t>
            </a:r>
          </a:p>
          <a:p>
            <a:pPr lvl="1"/>
            <a:r>
              <a:rPr lang="en-US" sz="2800" dirty="0"/>
              <a:t>Doorframes and locks must be as secure as the door</a:t>
            </a:r>
          </a:p>
          <a:p>
            <a:pPr lvl="1"/>
            <a:r>
              <a:rPr lang="en-US" sz="2800" dirty="0"/>
              <a:t>Perimeter doors</a:t>
            </a:r>
          </a:p>
          <a:p>
            <a:pPr lvl="2"/>
            <a:r>
              <a:rPr lang="en-US" sz="2800" dirty="0"/>
              <a:t>Consist of hollow steel doors or steel-clad doors with steel frames</a:t>
            </a:r>
          </a:p>
          <a:p>
            <a:pPr lvl="1"/>
            <a:r>
              <a:rPr lang="en-US" sz="2800" dirty="0"/>
              <a:t>Exterior doors</a:t>
            </a:r>
          </a:p>
          <a:p>
            <a:pPr lvl="2"/>
            <a:r>
              <a:rPr lang="en-US" sz="2800" dirty="0"/>
              <a:t>Should open outward if in an inhabited area</a:t>
            </a:r>
          </a:p>
          <a:p>
            <a:pPr lvl="2"/>
            <a:r>
              <a:rPr lang="en-US" sz="2800" dirty="0"/>
              <a:t>Hinges should be located on the interior of restricted areas</a:t>
            </a:r>
          </a:p>
          <a:p>
            <a:pPr lvl="1"/>
            <a:r>
              <a:rPr lang="en-US" sz="2800" dirty="0"/>
              <a:t>Glass doors</a:t>
            </a:r>
          </a:p>
          <a:p>
            <a:pPr lvl="2"/>
            <a:r>
              <a:rPr lang="en-US" sz="2800" dirty="0"/>
              <a:t>Material should be of a laminate material or stronger</a:t>
            </a:r>
          </a:p>
          <a:p>
            <a:pPr lvl="1"/>
            <a:r>
              <a:rPr lang="en-US" sz="2800" dirty="0"/>
              <a:t>Sensitive areas should have an automatic door closing device</a:t>
            </a:r>
          </a:p>
          <a:p>
            <a:pPr marL="914400" lvl="2" indent="0">
              <a:buNone/>
            </a:pPr>
            <a:endParaRPr lang="en-US" dirty="0"/>
          </a:p>
        </p:txBody>
      </p:sp>
      <p:sp>
        <p:nvSpPr>
          <p:cNvPr id="9" name="Rectangle 2"/>
          <p:cNvSpPr>
            <a:spLocks noGrp="1" noChangeArrowheads="1"/>
          </p:cNvSpPr>
          <p:nvPr>
            <p:ph type="title"/>
          </p:nvPr>
        </p:nvSpPr>
        <p:spPr/>
        <p:txBody>
          <a:bodyPr>
            <a:normAutofit/>
          </a:bodyPr>
          <a:lstStyle/>
          <a:p>
            <a:r>
              <a:rPr lang="en-US" dirty="0"/>
              <a:t>Access Control – Building and Inside Security</a:t>
            </a:r>
          </a:p>
        </p:txBody>
      </p:sp>
      <p:sp>
        <p:nvSpPr>
          <p:cNvPr id="4" name="Footer Placeholder 3"/>
          <p:cNvSpPr>
            <a:spLocks noGrp="1"/>
          </p:cNvSpPr>
          <p:nvPr>
            <p:ph type="ftr" sz="quarter" idx="11"/>
          </p:nvPr>
        </p:nvSpPr>
        <p:spPr/>
        <p:txBody>
          <a:bodyPr/>
          <a:lstStyle/>
          <a:p>
            <a:r>
              <a:rPr lang="en-US" altLang="en-US" dirty="0"/>
              <a:t>Domain 7: Security Operations</a:t>
            </a:r>
          </a:p>
        </p:txBody>
      </p:sp>
      <p:sp>
        <p:nvSpPr>
          <p:cNvPr id="5" name="Slide Number Placeholder 4"/>
          <p:cNvSpPr>
            <a:spLocks noGrp="1"/>
          </p:cNvSpPr>
          <p:nvPr>
            <p:ph type="sldNum" sz="quarter" idx="12"/>
          </p:nvPr>
        </p:nvSpPr>
        <p:spPr/>
        <p:txBody>
          <a:bodyPr/>
          <a:lstStyle/>
          <a:p>
            <a:fld id="{03B1F02D-B6B4-4C75-AB3C-C12486DA92C2}" type="slidenum">
              <a:rPr lang="en-US" smtClean="0"/>
              <a:pPr/>
              <a:t>128</a:t>
            </a:fld>
            <a:endParaRPr lang="en-US" dirty="0"/>
          </a:p>
        </p:txBody>
      </p:sp>
    </p:spTree>
    <p:extLst>
      <p:ext uri="{BB962C8B-B14F-4D97-AF65-F5344CB8AC3E}">
        <p14:creationId xmlns:p14="http://schemas.microsoft.com/office/powerpoint/2010/main" val="121510637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a:t>Electric Locks</a:t>
            </a:r>
          </a:p>
          <a:p>
            <a:pPr lvl="1"/>
            <a:r>
              <a:rPr lang="en-US" dirty="0"/>
              <a:t>Is a secure method to control a door </a:t>
            </a:r>
          </a:p>
          <a:p>
            <a:pPr lvl="1"/>
            <a:r>
              <a:rPr lang="en-US" dirty="0"/>
              <a:t>An electronic lock actuates the door bolt</a:t>
            </a:r>
          </a:p>
          <a:p>
            <a:r>
              <a:rPr lang="en-US" dirty="0"/>
              <a:t>Electric Strikes</a:t>
            </a:r>
          </a:p>
          <a:p>
            <a:pPr marL="742950" lvl="2" indent="-342900"/>
            <a:r>
              <a:rPr lang="en-US" dirty="0"/>
              <a:t>The door and bolt remain stationary and the strike is retracted</a:t>
            </a:r>
          </a:p>
          <a:p>
            <a:r>
              <a:rPr lang="en-US" dirty="0"/>
              <a:t>Magnetic Locks</a:t>
            </a:r>
          </a:p>
          <a:p>
            <a:pPr lvl="1"/>
            <a:r>
              <a:rPr lang="en-US" dirty="0"/>
              <a:t>Power is applied to the magnets to hold the door closed</a:t>
            </a:r>
          </a:p>
          <a:p>
            <a:pPr lvl="1"/>
            <a:r>
              <a:rPr lang="en-US" dirty="0"/>
              <a:t>Per the U.S. Life Safety Codes</a:t>
            </a:r>
          </a:p>
          <a:p>
            <a:pPr lvl="2"/>
            <a:r>
              <a:rPr lang="en-US" dirty="0"/>
              <a:t>Magnetic locks require an emergency manual override button</a:t>
            </a:r>
          </a:p>
          <a:p>
            <a:pPr lvl="3"/>
            <a:r>
              <a:rPr lang="en-US" sz="2000" dirty="0"/>
              <a:t>When someone approaches the door in the exit direction</a:t>
            </a:r>
          </a:p>
          <a:p>
            <a:r>
              <a:rPr lang="en-US" dirty="0"/>
              <a:t>Anti-Passlock</a:t>
            </a:r>
          </a:p>
          <a:p>
            <a:pPr lvl="1"/>
            <a:r>
              <a:rPr lang="en-US" dirty="0"/>
              <a:t>Used in high security areas and users must badge in and out</a:t>
            </a:r>
          </a:p>
          <a:p>
            <a:pPr marL="914400" lvl="2" indent="0">
              <a:buNone/>
            </a:pPr>
            <a:endParaRPr lang="en-US" dirty="0"/>
          </a:p>
        </p:txBody>
      </p:sp>
      <p:sp>
        <p:nvSpPr>
          <p:cNvPr id="9" name="Rectangle 2"/>
          <p:cNvSpPr>
            <a:spLocks noGrp="1" noChangeArrowheads="1"/>
          </p:cNvSpPr>
          <p:nvPr>
            <p:ph type="title"/>
          </p:nvPr>
        </p:nvSpPr>
        <p:spPr/>
        <p:txBody>
          <a:bodyPr>
            <a:normAutofit/>
          </a:bodyPr>
          <a:lstStyle/>
          <a:p>
            <a:r>
              <a:rPr lang="en-US" dirty="0"/>
              <a:t>Building and Inside Security – Door Locks</a:t>
            </a:r>
          </a:p>
        </p:txBody>
      </p:sp>
      <p:sp>
        <p:nvSpPr>
          <p:cNvPr id="4" name="Footer Placeholder 3"/>
          <p:cNvSpPr>
            <a:spLocks noGrp="1"/>
          </p:cNvSpPr>
          <p:nvPr>
            <p:ph type="ftr" sz="quarter" idx="11"/>
          </p:nvPr>
        </p:nvSpPr>
        <p:spPr/>
        <p:txBody>
          <a:bodyPr/>
          <a:lstStyle/>
          <a:p>
            <a:r>
              <a:rPr lang="en-US" altLang="en-US" dirty="0"/>
              <a:t>Domain 7: Security Operations</a:t>
            </a:r>
          </a:p>
        </p:txBody>
      </p:sp>
      <p:sp>
        <p:nvSpPr>
          <p:cNvPr id="5" name="Slide Number Placeholder 4"/>
          <p:cNvSpPr>
            <a:spLocks noGrp="1"/>
          </p:cNvSpPr>
          <p:nvPr>
            <p:ph type="sldNum" sz="quarter" idx="12"/>
          </p:nvPr>
        </p:nvSpPr>
        <p:spPr/>
        <p:txBody>
          <a:bodyPr/>
          <a:lstStyle/>
          <a:p>
            <a:fld id="{03B1F02D-B6B4-4C75-AB3C-C12486DA92C2}" type="slidenum">
              <a:rPr lang="en-US" smtClean="0"/>
              <a:pPr/>
              <a:t>129</a:t>
            </a:fld>
            <a:endParaRPr lang="en-US" dirty="0"/>
          </a:p>
        </p:txBody>
      </p:sp>
    </p:spTree>
    <p:extLst>
      <p:ext uri="{BB962C8B-B14F-4D97-AF65-F5344CB8AC3E}">
        <p14:creationId xmlns:p14="http://schemas.microsoft.com/office/powerpoint/2010/main" val="126643817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28848" y="1825624"/>
            <a:ext cx="9124951" cy="4806529"/>
          </a:xfrm>
        </p:spPr>
        <p:txBody>
          <a:bodyPr>
            <a:normAutofit fontScale="85000" lnSpcReduction="20000"/>
          </a:bodyPr>
          <a:lstStyle/>
          <a:p>
            <a:r>
              <a:rPr lang="en-US" dirty="0"/>
              <a:t>Mantrap</a:t>
            </a:r>
          </a:p>
          <a:p>
            <a:pPr lvl="1"/>
            <a:r>
              <a:rPr lang="en-US" dirty="0"/>
              <a:t>Entry with two doors</a:t>
            </a:r>
          </a:p>
          <a:p>
            <a:pPr lvl="2"/>
            <a:r>
              <a:rPr lang="en-US" sz="2200" dirty="0"/>
              <a:t>First door must close and log prior to the second door opening</a:t>
            </a:r>
          </a:p>
          <a:p>
            <a:pPr lvl="2"/>
            <a:r>
              <a:rPr lang="en-US" sz="2200" dirty="0"/>
              <a:t>Each door must require a different form of authentication to open</a:t>
            </a:r>
          </a:p>
          <a:p>
            <a:pPr marL="914400" lvl="2" indent="0">
              <a:buNone/>
            </a:pPr>
            <a:endParaRPr lang="en-US" sz="1600" dirty="0"/>
          </a:p>
          <a:p>
            <a:r>
              <a:rPr lang="en-US" dirty="0"/>
              <a:t>Turnstile</a:t>
            </a:r>
          </a:p>
          <a:p>
            <a:pPr lvl="1"/>
            <a:r>
              <a:rPr lang="en-US" dirty="0"/>
              <a:t>Designed to prevent tailgating </a:t>
            </a:r>
          </a:p>
          <a:p>
            <a:pPr lvl="1"/>
            <a:r>
              <a:rPr lang="en-US" dirty="0"/>
              <a:t>Allow only one person at a time to </a:t>
            </a:r>
            <a:r>
              <a:rPr lang="en-US" dirty="0" smtClean="0"/>
              <a:t>access</a:t>
            </a:r>
          </a:p>
          <a:p>
            <a:pPr marL="457200" lvl="1" indent="0">
              <a:buNone/>
            </a:pPr>
            <a:endParaRPr lang="en-US" sz="1800" dirty="0" smtClean="0"/>
          </a:p>
          <a:p>
            <a:r>
              <a:rPr lang="en-US" dirty="0" smtClean="0"/>
              <a:t>Vehicle </a:t>
            </a:r>
            <a:r>
              <a:rPr lang="en-US" dirty="0"/>
              <a:t>and Personnel Entries and </a:t>
            </a:r>
            <a:r>
              <a:rPr lang="en-US" dirty="0" smtClean="0"/>
              <a:t>Exits</a:t>
            </a:r>
          </a:p>
          <a:p>
            <a:pPr lvl="1"/>
            <a:r>
              <a:rPr lang="en-US" dirty="0" smtClean="0"/>
              <a:t>Bollards </a:t>
            </a:r>
            <a:r>
              <a:rPr lang="en-US" dirty="0"/>
              <a:t>(small concrete pillars)</a:t>
            </a:r>
          </a:p>
          <a:p>
            <a:endParaRPr lang="en-US" sz="1800" dirty="0" smtClean="0"/>
          </a:p>
          <a:p>
            <a:r>
              <a:rPr lang="en-US" dirty="0" smtClean="0"/>
              <a:t>Both </a:t>
            </a:r>
            <a:r>
              <a:rPr lang="en-US" dirty="0"/>
              <a:t>must allow safe egress in case of an emergency</a:t>
            </a:r>
          </a:p>
          <a:p>
            <a:endParaRPr lang="en-US" sz="1600" dirty="0"/>
          </a:p>
          <a:p>
            <a:r>
              <a:rPr lang="en-US" dirty="0"/>
              <a:t>No system should require authentication in order to exit during an emergency</a:t>
            </a:r>
          </a:p>
          <a:p>
            <a:endParaRPr lang="en-US" dirty="0"/>
          </a:p>
          <a:p>
            <a:endParaRPr lang="en-US" dirty="0"/>
          </a:p>
          <a:p>
            <a:endParaRPr lang="en-US" dirty="0"/>
          </a:p>
          <a:p>
            <a:endParaRPr lang="en-US" dirty="0"/>
          </a:p>
        </p:txBody>
      </p:sp>
      <p:sp>
        <p:nvSpPr>
          <p:cNvPr id="2" name="Title 1"/>
          <p:cNvSpPr>
            <a:spLocks noGrp="1"/>
          </p:cNvSpPr>
          <p:nvPr>
            <p:ph type="title"/>
          </p:nvPr>
        </p:nvSpPr>
        <p:spPr/>
        <p:txBody>
          <a:bodyPr/>
          <a:lstStyle/>
          <a:p>
            <a:r>
              <a:rPr lang="en-US" dirty="0"/>
              <a:t>Building and Inside Security – Turnstiles and </a:t>
            </a:r>
            <a:br>
              <a:rPr lang="en-US" dirty="0"/>
            </a:br>
            <a:r>
              <a:rPr lang="en-US" dirty="0"/>
              <a:t>Mantraps</a:t>
            </a:r>
          </a:p>
        </p:txBody>
      </p:sp>
      <p:pic>
        <p:nvPicPr>
          <p:cNvPr id="6" name="Picture 5" descr="mantrap.jpg"/>
          <p:cNvPicPr>
            <a:picLocks noChangeAspect="1"/>
          </p:cNvPicPr>
          <p:nvPr/>
        </p:nvPicPr>
        <p:blipFill>
          <a:blip r:embed="rId3" cstate="print"/>
          <a:stretch>
            <a:fillRect/>
          </a:stretch>
        </p:blipFill>
        <p:spPr>
          <a:xfrm>
            <a:off x="8933168" y="3028477"/>
            <a:ext cx="3082494" cy="2310220"/>
          </a:xfrm>
          <a:prstGeom prst="rect">
            <a:avLst/>
          </a:prstGeom>
        </p:spPr>
      </p:pic>
      <p:pic>
        <p:nvPicPr>
          <p:cNvPr id="9" name="Picture 8" descr="ab1430-01.jpg"/>
          <p:cNvPicPr>
            <a:picLocks noChangeAspect="1"/>
          </p:cNvPicPr>
          <p:nvPr/>
        </p:nvPicPr>
        <p:blipFill>
          <a:blip r:embed="rId4" cstate="print"/>
          <a:stretch>
            <a:fillRect/>
          </a:stretch>
        </p:blipFill>
        <p:spPr>
          <a:xfrm>
            <a:off x="238573" y="1986408"/>
            <a:ext cx="1764633" cy="1323475"/>
          </a:xfrm>
          <a:prstGeom prst="rect">
            <a:avLst/>
          </a:prstGeom>
        </p:spPr>
      </p:pic>
      <p:sp>
        <p:nvSpPr>
          <p:cNvPr id="5" name="Footer Placeholder 4"/>
          <p:cNvSpPr>
            <a:spLocks noGrp="1"/>
          </p:cNvSpPr>
          <p:nvPr>
            <p:ph type="ftr" sz="quarter" idx="11"/>
          </p:nvPr>
        </p:nvSpPr>
        <p:spPr/>
        <p:txBody>
          <a:bodyPr/>
          <a:lstStyle/>
          <a:p>
            <a:r>
              <a:rPr lang="en-US" altLang="en-US" dirty="0"/>
              <a:t>Domain 7: Security Operations</a:t>
            </a:r>
          </a:p>
        </p:txBody>
      </p:sp>
      <p:sp>
        <p:nvSpPr>
          <p:cNvPr id="11" name="Slide Number Placeholder 10"/>
          <p:cNvSpPr>
            <a:spLocks noGrp="1"/>
          </p:cNvSpPr>
          <p:nvPr>
            <p:ph type="sldNum" sz="quarter" idx="12"/>
          </p:nvPr>
        </p:nvSpPr>
        <p:spPr/>
        <p:txBody>
          <a:bodyPr/>
          <a:lstStyle/>
          <a:p>
            <a:fld id="{03B1F02D-B6B4-4C75-AB3C-C12486DA92C2}" type="slidenum">
              <a:rPr lang="en-US" smtClean="0"/>
              <a:pPr/>
              <a:t>130</a:t>
            </a:fld>
            <a:endParaRPr lang="en-US"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32" y="4322996"/>
            <a:ext cx="2215916" cy="2215916"/>
          </a:xfrm>
          <a:prstGeom prst="rect">
            <a:avLst/>
          </a:prstGeom>
        </p:spPr>
      </p:pic>
    </p:spTree>
    <p:extLst>
      <p:ext uri="{BB962C8B-B14F-4D97-AF65-F5344CB8AC3E}">
        <p14:creationId xmlns:p14="http://schemas.microsoft.com/office/powerpoint/2010/main" val="1604525849"/>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Bypass an access control method by 		     following an authorized person through 		               the entry point</a:t>
            </a:r>
          </a:p>
          <a:p>
            <a:pPr marL="0" indent="0">
              <a:buNone/>
            </a:pPr>
            <a:endParaRPr lang="en-US" dirty="0"/>
          </a:p>
          <a:p>
            <a:r>
              <a:rPr lang="en-US" dirty="0"/>
              <a:t>Policies should include language 			 prohibiting employees for allowing the 		      practice </a:t>
            </a:r>
          </a:p>
          <a:p>
            <a:pPr marL="0" indent="0">
              <a:buNone/>
            </a:pPr>
            <a:endParaRPr lang="en-US" dirty="0"/>
          </a:p>
          <a:p>
            <a:r>
              <a:rPr lang="en-US" dirty="0"/>
              <a:t>Beware the social engineer </a:t>
            </a:r>
          </a:p>
          <a:p>
            <a:endParaRPr lang="en-US" dirty="0"/>
          </a:p>
          <a:p>
            <a:endParaRPr lang="en-US" dirty="0"/>
          </a:p>
          <a:p>
            <a:endParaRPr lang="en-US" dirty="0"/>
          </a:p>
        </p:txBody>
      </p:sp>
      <p:sp>
        <p:nvSpPr>
          <p:cNvPr id="2" name="Title 1"/>
          <p:cNvSpPr>
            <a:spLocks noGrp="1"/>
          </p:cNvSpPr>
          <p:nvPr>
            <p:ph type="title"/>
          </p:nvPr>
        </p:nvSpPr>
        <p:spPr/>
        <p:txBody>
          <a:bodyPr/>
          <a:lstStyle/>
          <a:p>
            <a:r>
              <a:rPr lang="en-US" dirty="0"/>
              <a:t>Building and Inside Security – Tailgating and Piggybacking</a:t>
            </a:r>
          </a:p>
        </p:txBody>
      </p:sp>
      <p:pic>
        <p:nvPicPr>
          <p:cNvPr id="6" name="Picture 5" descr="Mlss_bros-piggyback.jpg"/>
          <p:cNvPicPr>
            <a:picLocks noChangeAspect="1"/>
          </p:cNvPicPr>
          <p:nvPr/>
        </p:nvPicPr>
        <p:blipFill>
          <a:blip r:embed="rId3" cstate="print"/>
          <a:stretch>
            <a:fillRect/>
          </a:stretch>
        </p:blipFill>
        <p:spPr>
          <a:xfrm>
            <a:off x="8776975" y="1845491"/>
            <a:ext cx="3265479" cy="4585716"/>
          </a:xfrm>
          <a:prstGeom prst="rect">
            <a:avLst/>
          </a:prstGeom>
        </p:spPr>
      </p:pic>
      <p:sp>
        <p:nvSpPr>
          <p:cNvPr id="5" name="Footer Placeholder 4"/>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131</a:t>
            </a:fld>
            <a:endParaRPr lang="en-US" dirty="0"/>
          </a:p>
        </p:txBody>
      </p:sp>
    </p:spTree>
    <p:extLst>
      <p:ext uri="{BB962C8B-B14F-4D97-AF65-F5344CB8AC3E}">
        <p14:creationId xmlns:p14="http://schemas.microsoft.com/office/powerpoint/2010/main" val="3788413991"/>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1426" name="Rectangle 3"/>
          <p:cNvSpPr>
            <a:spLocks noGrp="1" noChangeArrowheads="1"/>
          </p:cNvSpPr>
          <p:nvPr>
            <p:ph idx="1"/>
          </p:nvPr>
        </p:nvSpPr>
        <p:spPr/>
        <p:txBody>
          <a:bodyPr>
            <a:normAutofit/>
          </a:bodyPr>
          <a:lstStyle/>
          <a:p>
            <a:r>
              <a:rPr lang="en-US" dirty="0"/>
              <a:t>Key locks are a basic safeguard in protecting buildings, personnel and property (i.e. doors and windows)</a:t>
            </a:r>
          </a:p>
          <a:p>
            <a:pPr lvl="1"/>
            <a:r>
              <a:rPr lang="en-US" dirty="0"/>
              <a:t>Types:</a:t>
            </a:r>
          </a:p>
          <a:p>
            <a:pPr lvl="2"/>
            <a:r>
              <a:rPr lang="en-US" sz="2400" dirty="0"/>
              <a:t>Rim Lock</a:t>
            </a:r>
          </a:p>
          <a:p>
            <a:pPr lvl="2"/>
            <a:r>
              <a:rPr lang="en-US" sz="2400" dirty="0"/>
              <a:t>Mortise Lock</a:t>
            </a:r>
          </a:p>
          <a:p>
            <a:pPr lvl="2"/>
            <a:r>
              <a:rPr lang="en-US" sz="2400" dirty="0"/>
              <a:t>Locking Cylinders</a:t>
            </a:r>
          </a:p>
          <a:p>
            <a:pPr lvl="2"/>
            <a:r>
              <a:rPr lang="en-US" sz="2400" dirty="0"/>
              <a:t>Cipher Locks</a:t>
            </a:r>
          </a:p>
          <a:p>
            <a:pPr lvl="2"/>
            <a:r>
              <a:rPr lang="en-US" sz="2400" dirty="0"/>
              <a:t>Hi-Tech Keys</a:t>
            </a:r>
          </a:p>
          <a:p>
            <a:pPr lvl="3"/>
            <a:r>
              <a:rPr lang="en-US" sz="2400" dirty="0"/>
              <a:t>Intelligent Keys</a:t>
            </a:r>
          </a:p>
          <a:p>
            <a:pPr lvl="3"/>
            <a:r>
              <a:rPr lang="en-US" sz="2400" dirty="0"/>
              <a:t>Instant Keys</a:t>
            </a:r>
          </a:p>
          <a:p>
            <a:endParaRPr lang="en-US" dirty="0"/>
          </a:p>
          <a:p>
            <a:pPr lvl="1"/>
            <a:endParaRPr lang="en-US" dirty="0"/>
          </a:p>
        </p:txBody>
      </p:sp>
      <p:sp>
        <p:nvSpPr>
          <p:cNvPr id="15" name="Title 1"/>
          <p:cNvSpPr>
            <a:spLocks noGrp="1"/>
          </p:cNvSpPr>
          <p:nvPr>
            <p:ph type="title"/>
          </p:nvPr>
        </p:nvSpPr>
        <p:spPr/>
        <p:txBody>
          <a:bodyPr/>
          <a:lstStyle/>
          <a:p>
            <a:r>
              <a:rPr lang="en-US" dirty="0"/>
              <a:t>Building and Inside Security – Keys, Locks and Safes</a:t>
            </a:r>
          </a:p>
        </p:txBody>
      </p:sp>
      <p:pic>
        <p:nvPicPr>
          <p:cNvPr id="5"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74852" y="2771865"/>
            <a:ext cx="1212375" cy="1037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75982" y="3244429"/>
            <a:ext cx="1045151" cy="1147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15" descr="http://www.coronaprint.com/upload_images/AL5H-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83149" y="4392353"/>
            <a:ext cx="1019022" cy="1874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90147" y="3399494"/>
            <a:ext cx="1117441" cy="1092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0" descr="http://www2.yalelock.com/1034.epibrw"/>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19143" y="5130240"/>
            <a:ext cx="1729725" cy="757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3" descr="http://www.gun-tests.com/newspics/1_1/Lock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47844" y="2914337"/>
            <a:ext cx="1086957" cy="1086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en-US" altLang="en-US" dirty="0"/>
              <a:t>Domain 7: Security Operations</a:t>
            </a:r>
          </a:p>
        </p:txBody>
      </p:sp>
      <p:sp>
        <p:nvSpPr>
          <p:cNvPr id="4" name="Slide Number Placeholder 3"/>
          <p:cNvSpPr>
            <a:spLocks noGrp="1"/>
          </p:cNvSpPr>
          <p:nvPr>
            <p:ph type="sldNum" sz="quarter" idx="12"/>
          </p:nvPr>
        </p:nvSpPr>
        <p:spPr/>
        <p:txBody>
          <a:bodyPr/>
          <a:lstStyle/>
          <a:p>
            <a:fld id="{03B1F02D-B6B4-4C75-AB3C-C12486DA92C2}" type="slidenum">
              <a:rPr lang="en-US" smtClean="0"/>
              <a:pPr/>
              <a:t>132</a:t>
            </a:fld>
            <a:endParaRPr lang="en-US" dirty="0"/>
          </a:p>
        </p:txBody>
      </p:sp>
    </p:spTree>
    <p:extLst>
      <p:ext uri="{BB962C8B-B14F-4D97-AF65-F5344CB8AC3E}">
        <p14:creationId xmlns:p14="http://schemas.microsoft.com/office/powerpoint/2010/main" val="384558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xit" presetSubtype="0" fill="hold" nodeType="withEffect">
                                  <p:stCondLst>
                                    <p:cond delay="0"/>
                                  </p:stCondLst>
                                  <p:childTnLst>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xit" presetSubtype="0" fill="hold" nodeType="withEffect">
                                  <p:stCondLst>
                                    <p:cond delay="0"/>
                                  </p:stCondLst>
                                  <p:childTnLst>
                                    <p:animEffect transition="out" filter="fade">
                                      <p:cBhvr>
                                        <p:cTn id="22" dur="500"/>
                                        <p:tgtEl>
                                          <p:spTgt spid="6"/>
                                        </p:tgtEl>
                                      </p:cBhvr>
                                    </p:animEffect>
                                    <p:set>
                                      <p:cBhvr>
                                        <p:cTn id="23" dur="1" fill="hold">
                                          <p:stCondLst>
                                            <p:cond delay="499"/>
                                          </p:stCondLst>
                                        </p:cTn>
                                        <p:tgtEl>
                                          <p:spTgt spid="6"/>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xit" presetSubtype="0" fill="hold" nodeType="withEffect">
                                  <p:stCondLst>
                                    <p:cond delay="0"/>
                                  </p:stCondLst>
                                  <p:childTnLst>
                                    <p:animEffect transition="out" filter="fade">
                                      <p:cBhvr>
                                        <p:cTn id="30" dur="500"/>
                                        <p:tgtEl>
                                          <p:spTgt spid="7"/>
                                        </p:tgtEl>
                                      </p:cBhvr>
                                    </p:animEffect>
                                    <p:set>
                                      <p:cBhvr>
                                        <p:cTn id="31" dur="1" fill="hold">
                                          <p:stCondLst>
                                            <p:cond delay="499"/>
                                          </p:stCondLst>
                                        </p:cTn>
                                        <p:tgtEl>
                                          <p:spTgt spid="7"/>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par>
                                <p:cTn id="37" presetID="10" presetClass="exit" presetSubtype="0" fill="hold" nodeType="withEffect">
                                  <p:stCondLst>
                                    <p:cond delay="0"/>
                                  </p:stCondLst>
                                  <p:childTnLst>
                                    <p:animEffect transition="out" filter="fade">
                                      <p:cBhvr>
                                        <p:cTn id="38" dur="500"/>
                                        <p:tgtEl>
                                          <p:spTgt spid="8"/>
                                        </p:tgtEl>
                                      </p:cBhvr>
                                    </p:animEffect>
                                    <p:set>
                                      <p:cBhvr>
                                        <p:cTn id="39" dur="1" fill="hold">
                                          <p:stCondLst>
                                            <p:cond delay="499"/>
                                          </p:stCondLst>
                                        </p:cTn>
                                        <p:tgtEl>
                                          <p:spTgt spid="8"/>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xit" presetSubtype="0" fill="hold" nodeType="withEffect">
                                  <p:stCondLst>
                                    <p:cond delay="0"/>
                                  </p:stCondLst>
                                  <p:childTnLst>
                                    <p:animEffect transition="out" filter="fade">
                                      <p:cBhvr>
                                        <p:cTn id="46" dur="500"/>
                                        <p:tgtEl>
                                          <p:spTgt spid="9"/>
                                        </p:tgtEl>
                                      </p:cBhvr>
                                    </p:animEffect>
                                    <p:set>
                                      <p:cBhvr>
                                        <p:cTn id="4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a:t>Lock Picks</a:t>
            </a:r>
          </a:p>
          <a:p>
            <a:pPr lvl="1"/>
            <a:r>
              <a:rPr lang="en-US" dirty="0"/>
              <a:t>Tools used to depress the pin tumblers</a:t>
            </a:r>
          </a:p>
          <a:p>
            <a:r>
              <a:rPr lang="en-US" dirty="0"/>
              <a:t>Key bumping</a:t>
            </a:r>
          </a:p>
          <a:p>
            <a:pPr lvl="1"/>
            <a:r>
              <a:rPr lang="en-US" dirty="0"/>
              <a:t>Shaved down key that allows the lock to be bumped thus allowing the lock to be turned</a:t>
            </a:r>
          </a:p>
          <a:p>
            <a:r>
              <a:rPr lang="en-US" dirty="0"/>
              <a:t>Master key</a:t>
            </a:r>
          </a:p>
          <a:p>
            <a:pPr lvl="1"/>
            <a:r>
              <a:rPr lang="en-US" dirty="0"/>
              <a:t>Opens all locks of a certain type or series</a:t>
            </a:r>
          </a:p>
          <a:p>
            <a:r>
              <a:rPr lang="en-US" dirty="0"/>
              <a:t>Core key</a:t>
            </a:r>
          </a:p>
          <a:p>
            <a:pPr lvl="1"/>
            <a:r>
              <a:rPr lang="en-US" dirty="0"/>
              <a:t>Used to change out the keying portion of the lock</a:t>
            </a:r>
          </a:p>
          <a:p>
            <a:r>
              <a:rPr lang="en-US" dirty="0"/>
              <a:t>Shimming</a:t>
            </a:r>
          </a:p>
          <a:p>
            <a:pPr lvl="1"/>
            <a:r>
              <a:rPr lang="en-US" dirty="0"/>
              <a:t>Using a thin material to circumvent the lock catch</a:t>
            </a:r>
          </a:p>
          <a:p>
            <a:endParaRPr lang="en-US" dirty="0"/>
          </a:p>
          <a:p>
            <a:endParaRPr lang="en-US" dirty="0"/>
          </a:p>
          <a:p>
            <a:endParaRPr lang="en-US" dirty="0"/>
          </a:p>
        </p:txBody>
      </p:sp>
      <p:sp>
        <p:nvSpPr>
          <p:cNvPr id="2" name="Title 1"/>
          <p:cNvSpPr>
            <a:spLocks noGrp="1"/>
          </p:cNvSpPr>
          <p:nvPr>
            <p:ph type="title"/>
          </p:nvPr>
        </p:nvSpPr>
        <p:spPr/>
        <p:txBody>
          <a:bodyPr/>
          <a:lstStyle/>
          <a:p>
            <a:r>
              <a:rPr lang="en-US" dirty="0"/>
              <a:t>Keys, Locks and Safes – Lock Picking</a:t>
            </a:r>
          </a:p>
        </p:txBody>
      </p:sp>
      <p:pic>
        <p:nvPicPr>
          <p:cNvPr id="6" name="Picture 5" descr="imagesCACTQ4U0.jpg"/>
          <p:cNvPicPr>
            <a:picLocks noChangeAspect="1"/>
          </p:cNvPicPr>
          <p:nvPr/>
        </p:nvPicPr>
        <p:blipFill>
          <a:blip r:embed="rId3" cstate="print"/>
          <a:stretch>
            <a:fillRect/>
          </a:stretch>
        </p:blipFill>
        <p:spPr>
          <a:xfrm>
            <a:off x="9101434" y="3666332"/>
            <a:ext cx="2638425" cy="1733550"/>
          </a:xfrm>
          <a:prstGeom prst="rect">
            <a:avLst/>
          </a:prstGeom>
        </p:spPr>
      </p:pic>
      <p:sp>
        <p:nvSpPr>
          <p:cNvPr id="5" name="Footer Placeholder 4"/>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133</a:t>
            </a:fld>
            <a:endParaRPr lang="en-US" dirty="0"/>
          </a:p>
        </p:txBody>
      </p:sp>
    </p:spTree>
    <p:extLst>
      <p:ext uri="{BB962C8B-B14F-4D97-AF65-F5344CB8AC3E}">
        <p14:creationId xmlns:p14="http://schemas.microsoft.com/office/powerpoint/2010/main" val="267583685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r>
              <a:rPr lang="en-US" sz="4400" dirty="0"/>
              <a:t>Lack of key control is one of the biggest security risks faced by business or property owners</a:t>
            </a:r>
          </a:p>
          <a:p>
            <a:r>
              <a:rPr lang="en-US" sz="4400" dirty="0"/>
              <a:t>Must know who has keys</a:t>
            </a:r>
          </a:p>
          <a:p>
            <a:r>
              <a:rPr lang="en-US" sz="4400" dirty="0"/>
              <a:t>Must protect against unauthorized duplication</a:t>
            </a:r>
          </a:p>
          <a:p>
            <a:r>
              <a:rPr lang="en-US" sz="4400" dirty="0"/>
              <a:t>Should appoint a key control manager</a:t>
            </a:r>
          </a:p>
          <a:p>
            <a:r>
              <a:rPr lang="en-US" sz="4400" dirty="0"/>
              <a:t>Develop a policy and method for issuing and collecting keys</a:t>
            </a:r>
          </a:p>
          <a:p>
            <a:r>
              <a:rPr lang="en-US" sz="4400" dirty="0"/>
              <a:t>All keys should remain the property of the issuing facility</a:t>
            </a:r>
          </a:p>
          <a:p>
            <a:r>
              <a:rPr lang="en-US" sz="4400" dirty="0"/>
              <a:t>Only issue for official use by authorized individuals</a:t>
            </a:r>
          </a:p>
          <a:p>
            <a:r>
              <a:rPr lang="en-US" sz="4400" dirty="0"/>
              <a:t>Employees must ensure keys are safeguarded and properly used</a:t>
            </a:r>
          </a:p>
          <a:p>
            <a:endParaRPr lang="en-US" dirty="0"/>
          </a:p>
          <a:p>
            <a:endParaRPr lang="en-US" dirty="0"/>
          </a:p>
        </p:txBody>
      </p:sp>
      <p:sp>
        <p:nvSpPr>
          <p:cNvPr id="2" name="Title 1"/>
          <p:cNvSpPr>
            <a:spLocks noGrp="1"/>
          </p:cNvSpPr>
          <p:nvPr>
            <p:ph type="title"/>
          </p:nvPr>
        </p:nvSpPr>
        <p:spPr/>
        <p:txBody>
          <a:bodyPr/>
          <a:lstStyle/>
          <a:p>
            <a:r>
              <a:rPr lang="en-US" dirty="0"/>
              <a:t>Keys, Locks and Safes - Key Control</a:t>
            </a:r>
          </a:p>
        </p:txBody>
      </p:sp>
      <p:sp>
        <p:nvSpPr>
          <p:cNvPr id="5" name="Footer Placeholder 4"/>
          <p:cNvSpPr>
            <a:spLocks noGrp="1"/>
          </p:cNvSpPr>
          <p:nvPr>
            <p:ph type="ftr" sz="quarter" idx="11"/>
          </p:nvPr>
        </p:nvSpPr>
        <p:spPr/>
        <p:txBody>
          <a:bodyPr/>
          <a:lstStyle/>
          <a:p>
            <a:r>
              <a:rPr lang="en-US" altLang="en-US" dirty="0"/>
              <a:t>Domain 7: Security Operations</a:t>
            </a:r>
          </a:p>
        </p:txBody>
      </p:sp>
      <p:sp>
        <p:nvSpPr>
          <p:cNvPr id="8" name="Slide Number Placeholder 7"/>
          <p:cNvSpPr>
            <a:spLocks noGrp="1"/>
          </p:cNvSpPr>
          <p:nvPr>
            <p:ph type="sldNum" sz="quarter" idx="12"/>
          </p:nvPr>
        </p:nvSpPr>
        <p:spPr/>
        <p:txBody>
          <a:bodyPr/>
          <a:lstStyle/>
          <a:p>
            <a:fld id="{03B1F02D-B6B4-4C75-AB3C-C12486DA92C2}" type="slidenum">
              <a:rPr lang="en-US" smtClean="0"/>
              <a:pPr/>
              <a:t>134</a:t>
            </a:fld>
            <a:endParaRPr lang="en-US" dirty="0"/>
          </a:p>
        </p:txBody>
      </p:sp>
    </p:spTree>
    <p:extLst>
      <p:ext uri="{BB962C8B-B14F-4D97-AF65-F5344CB8AC3E}">
        <p14:creationId xmlns:p14="http://schemas.microsoft.com/office/powerpoint/2010/main" val="268798189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Maintain Operational Resilience</a:t>
            </a:r>
          </a:p>
          <a:p>
            <a:pPr lvl="1"/>
            <a:r>
              <a:rPr lang="en-US" dirty="0"/>
              <a:t>Maintaining the expected levels of service availability and integrity</a:t>
            </a:r>
          </a:p>
          <a:p>
            <a:endParaRPr lang="en-US" dirty="0"/>
          </a:p>
          <a:p>
            <a:r>
              <a:rPr lang="en-US" dirty="0"/>
              <a:t>Protecting Valuable Assets</a:t>
            </a:r>
          </a:p>
          <a:p>
            <a:pPr lvl="1"/>
            <a:r>
              <a:rPr lang="en-US" dirty="0"/>
              <a:t>Protect sensitive of critical resources from compromise</a:t>
            </a:r>
          </a:p>
          <a:p>
            <a:endParaRPr lang="en-US" dirty="0"/>
          </a:p>
          <a:p>
            <a:r>
              <a:rPr lang="en-US" dirty="0"/>
              <a:t>Controlling System Accounts</a:t>
            </a:r>
          </a:p>
          <a:p>
            <a:pPr lvl="1"/>
            <a:r>
              <a:rPr lang="en-US" dirty="0"/>
              <a:t>Provide checks and balances against privileged accounts</a:t>
            </a:r>
          </a:p>
          <a:p>
            <a:endParaRPr lang="en-US" dirty="0"/>
          </a:p>
          <a:p>
            <a:r>
              <a:rPr lang="en-US" dirty="0"/>
              <a:t>Managing Security Services Effectively</a:t>
            </a:r>
          </a:p>
          <a:p>
            <a:pPr lvl="1"/>
            <a:r>
              <a:rPr lang="en-US" dirty="0"/>
              <a:t>Reporting and continuous service improvement practices</a:t>
            </a:r>
          </a:p>
          <a:p>
            <a:endParaRPr lang="en-US" dirty="0"/>
          </a:p>
        </p:txBody>
      </p:sp>
      <p:sp>
        <p:nvSpPr>
          <p:cNvPr id="3" name="Title 2"/>
          <p:cNvSpPr>
            <a:spLocks noGrp="1"/>
          </p:cNvSpPr>
          <p:nvPr>
            <p:ph type="title"/>
          </p:nvPr>
        </p:nvSpPr>
        <p:spPr/>
        <p:txBody>
          <a:bodyPr/>
          <a:lstStyle/>
          <a:p>
            <a:r>
              <a:rPr lang="en-US" dirty="0"/>
              <a:t>Functional Security Operations Concepts – Key Themes</a:t>
            </a:r>
          </a:p>
        </p:txBody>
      </p:sp>
      <p:sp>
        <p:nvSpPr>
          <p:cNvPr id="8" name="Footer Placeholder 7"/>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135</a:t>
            </a:fld>
            <a:endParaRPr lang="en-US" dirty="0"/>
          </a:p>
        </p:txBody>
      </p:sp>
    </p:spTree>
    <p:extLst>
      <p:ext uri="{BB962C8B-B14F-4D97-AF65-F5344CB8AC3E}">
        <p14:creationId xmlns:p14="http://schemas.microsoft.com/office/powerpoint/2010/main" val="416967270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400" dirty="0"/>
              <a:t>Enhances physical security</a:t>
            </a:r>
          </a:p>
          <a:p>
            <a:r>
              <a:rPr lang="en-US" sz="2400" dirty="0"/>
              <a:t>Useful tool to analyze loss, theft, or disasters</a:t>
            </a:r>
          </a:p>
          <a:p>
            <a:r>
              <a:rPr lang="en-US" sz="2400" dirty="0"/>
              <a:t>Supports regulatory compliance by pinpointing 			            data location</a:t>
            </a:r>
          </a:p>
          <a:p>
            <a:r>
              <a:rPr lang="en-US" sz="2400" dirty="0"/>
              <a:t>Tracks the relationship between customers and 		     employees  to the data and various devices that 			   they use</a:t>
            </a:r>
          </a:p>
          <a:p>
            <a:r>
              <a:rPr lang="en-US" sz="2400" dirty="0"/>
              <a:t>Asset and Risk Registers</a:t>
            </a:r>
          </a:p>
          <a:p>
            <a:pPr lvl="1"/>
            <a:r>
              <a:rPr lang="en-US" sz="2000" dirty="0"/>
              <a:t>List of assets</a:t>
            </a:r>
          </a:p>
          <a:p>
            <a:pPr lvl="1"/>
            <a:r>
              <a:rPr lang="en-US" sz="2000" dirty="0"/>
              <a:t>List of staff who access secure areas</a:t>
            </a:r>
          </a:p>
          <a:p>
            <a:pPr lvl="2"/>
            <a:r>
              <a:rPr lang="en-US" sz="1800" dirty="0"/>
              <a:t>Useful to establish possible personnel with opportunity to commit the theft </a:t>
            </a:r>
          </a:p>
          <a:p>
            <a:endParaRPr lang="en-US" dirty="0"/>
          </a:p>
        </p:txBody>
      </p:sp>
      <p:sp>
        <p:nvSpPr>
          <p:cNvPr id="2" name="Title 1"/>
          <p:cNvSpPr>
            <a:spLocks noGrp="1"/>
          </p:cNvSpPr>
          <p:nvPr>
            <p:ph type="title"/>
          </p:nvPr>
        </p:nvSpPr>
        <p:spPr/>
        <p:txBody>
          <a:bodyPr/>
          <a:lstStyle/>
          <a:p>
            <a:r>
              <a:rPr lang="en-US" dirty="0"/>
              <a:t>Building and Inside Security – Asset Tracking</a:t>
            </a:r>
          </a:p>
        </p:txBody>
      </p:sp>
      <p:pic>
        <p:nvPicPr>
          <p:cNvPr id="8" name="Picture 7" descr="Demo3%20Pg7%20Risk%20Register.jpg"/>
          <p:cNvPicPr>
            <a:picLocks noChangeAspect="1"/>
          </p:cNvPicPr>
          <p:nvPr/>
        </p:nvPicPr>
        <p:blipFill>
          <a:blip r:embed="rId3" cstate="print"/>
          <a:stretch>
            <a:fillRect/>
          </a:stretch>
        </p:blipFill>
        <p:spPr>
          <a:xfrm>
            <a:off x="8580937" y="2660694"/>
            <a:ext cx="3544067" cy="2490426"/>
          </a:xfrm>
          <a:prstGeom prst="rect">
            <a:avLst/>
          </a:prstGeom>
        </p:spPr>
      </p:pic>
      <p:sp>
        <p:nvSpPr>
          <p:cNvPr id="5" name="Footer Placeholder 4"/>
          <p:cNvSpPr>
            <a:spLocks noGrp="1"/>
          </p:cNvSpPr>
          <p:nvPr>
            <p:ph type="ftr" sz="quarter" idx="11"/>
          </p:nvPr>
        </p:nvSpPr>
        <p:spPr/>
        <p:txBody>
          <a:bodyPr/>
          <a:lstStyle/>
          <a:p>
            <a:r>
              <a:rPr lang="en-US" altLang="en-US" dirty="0"/>
              <a:t>Domain 7: Security Operations</a:t>
            </a:r>
          </a:p>
        </p:txBody>
      </p:sp>
      <p:sp>
        <p:nvSpPr>
          <p:cNvPr id="10" name="Slide Number Placeholder 9"/>
          <p:cNvSpPr>
            <a:spLocks noGrp="1"/>
          </p:cNvSpPr>
          <p:nvPr>
            <p:ph type="sldNum" sz="quarter" idx="12"/>
          </p:nvPr>
        </p:nvSpPr>
        <p:spPr/>
        <p:txBody>
          <a:bodyPr/>
          <a:lstStyle/>
          <a:p>
            <a:fld id="{03B1F02D-B6B4-4C75-AB3C-C12486DA92C2}" type="slidenum">
              <a:rPr lang="en-US" smtClean="0"/>
              <a:pPr/>
              <a:t>136</a:t>
            </a:fld>
            <a:endParaRPr lang="en-US" dirty="0"/>
          </a:p>
        </p:txBody>
      </p:sp>
    </p:spTree>
    <p:extLst>
      <p:ext uri="{BB962C8B-B14F-4D97-AF65-F5344CB8AC3E}">
        <p14:creationId xmlns:p14="http://schemas.microsoft.com/office/powerpoint/2010/main" val="45277170"/>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Information Lifecycle</a:t>
            </a:r>
            <a:endParaRPr lang="en-US" dirty="0"/>
          </a:p>
        </p:txBody>
      </p:sp>
      <p:sp>
        <p:nvSpPr>
          <p:cNvPr id="6" name="Text Placeholder 5"/>
          <p:cNvSpPr>
            <a:spLocks noGrp="1"/>
          </p:cNvSpPr>
          <p:nvPr>
            <p:ph type="body" idx="1"/>
          </p:nvPr>
        </p:nvSpPr>
        <p:spPr>
          <a:xfrm>
            <a:off x="839788" y="1681163"/>
            <a:ext cx="5157787" cy="823912"/>
          </a:xfrm>
        </p:spPr>
        <p:txBody>
          <a:bodyPr>
            <a:normAutofit/>
          </a:bodyPr>
          <a:lstStyle/>
          <a:p>
            <a:r>
              <a:rPr lang="en-US" dirty="0" smtClean="0"/>
              <a:t>Information Lifecycle (many different versions exist)</a:t>
            </a:r>
          </a:p>
        </p:txBody>
      </p:sp>
      <p:sp>
        <p:nvSpPr>
          <p:cNvPr id="2" name="Content Placeholder 1"/>
          <p:cNvSpPr>
            <a:spLocks noGrp="1"/>
          </p:cNvSpPr>
          <p:nvPr>
            <p:ph sz="half" idx="2"/>
          </p:nvPr>
        </p:nvSpPr>
        <p:spPr/>
        <p:txBody>
          <a:bodyPr/>
          <a:lstStyle/>
          <a:p>
            <a:pPr marL="514350" indent="-514350">
              <a:buFont typeface="+mj-lt"/>
              <a:buAutoNum type="arabicPeriod"/>
            </a:pPr>
            <a:r>
              <a:rPr lang="en-US" dirty="0" smtClean="0"/>
              <a:t>Creation or Capture</a:t>
            </a:r>
          </a:p>
          <a:p>
            <a:pPr marL="514350" indent="-514350">
              <a:buFont typeface="+mj-lt"/>
              <a:buAutoNum type="arabicPeriod"/>
            </a:pPr>
            <a:r>
              <a:rPr lang="en-US" dirty="0" smtClean="0"/>
              <a:t>Classification</a:t>
            </a:r>
          </a:p>
          <a:p>
            <a:pPr marL="514350" indent="-514350">
              <a:buFont typeface="+mj-lt"/>
              <a:buAutoNum type="arabicPeriod"/>
            </a:pPr>
            <a:r>
              <a:rPr lang="en-US" dirty="0" smtClean="0"/>
              <a:t>Storage</a:t>
            </a:r>
          </a:p>
          <a:p>
            <a:pPr marL="514350" indent="-514350">
              <a:buFont typeface="+mj-lt"/>
              <a:buAutoNum type="arabicPeriod"/>
            </a:pPr>
            <a:r>
              <a:rPr lang="en-US" dirty="0" smtClean="0"/>
              <a:t>Usage</a:t>
            </a:r>
          </a:p>
          <a:p>
            <a:pPr marL="514350" indent="-514350">
              <a:buFont typeface="+mj-lt"/>
              <a:buAutoNum type="arabicPeriod"/>
            </a:pPr>
            <a:r>
              <a:rPr lang="en-US" dirty="0" smtClean="0"/>
              <a:t>Archive</a:t>
            </a:r>
          </a:p>
          <a:p>
            <a:pPr marL="514350" indent="-514350">
              <a:buFont typeface="+mj-lt"/>
              <a:buAutoNum type="arabicPeriod"/>
            </a:pPr>
            <a:r>
              <a:rPr lang="en-US" dirty="0" smtClean="0"/>
              <a:t>Destruction or purging</a:t>
            </a:r>
            <a:endParaRPr lang="en-US" dirty="0"/>
          </a:p>
        </p:txBody>
      </p:sp>
      <p:sp>
        <p:nvSpPr>
          <p:cNvPr id="7" name="Text Placeholder 6"/>
          <p:cNvSpPr>
            <a:spLocks noGrp="1"/>
          </p:cNvSpPr>
          <p:nvPr>
            <p:ph type="body" sz="quarter" idx="3"/>
          </p:nvPr>
        </p:nvSpPr>
        <p:spPr/>
        <p:txBody>
          <a:bodyPr/>
          <a:lstStyle/>
          <a:p>
            <a:r>
              <a:rPr lang="en-US" dirty="0" smtClean="0"/>
              <a:t>Information Lifecycle as defined by ISO 27002</a:t>
            </a:r>
            <a:endParaRPr lang="en-US" dirty="0"/>
          </a:p>
        </p:txBody>
      </p:sp>
      <p:sp>
        <p:nvSpPr>
          <p:cNvPr id="8" name="Content Placeholder 7"/>
          <p:cNvSpPr>
            <a:spLocks noGrp="1"/>
          </p:cNvSpPr>
          <p:nvPr>
            <p:ph sz="quarter" idx="4"/>
          </p:nvPr>
        </p:nvSpPr>
        <p:spPr/>
        <p:txBody>
          <a:bodyPr/>
          <a:lstStyle/>
          <a:p>
            <a:pPr marL="514350" indent="-514350">
              <a:buFont typeface="+mj-lt"/>
              <a:buAutoNum type="arabicPeriod"/>
            </a:pPr>
            <a:r>
              <a:rPr lang="en-US" dirty="0" smtClean="0"/>
              <a:t>Creation and origination</a:t>
            </a:r>
          </a:p>
          <a:p>
            <a:pPr marL="514350" indent="-514350">
              <a:buFont typeface="+mj-lt"/>
              <a:buAutoNum type="arabicPeriod"/>
            </a:pPr>
            <a:r>
              <a:rPr lang="en-US" dirty="0" smtClean="0"/>
              <a:t>Processing</a:t>
            </a:r>
          </a:p>
          <a:p>
            <a:pPr marL="514350" indent="-514350">
              <a:buFont typeface="+mj-lt"/>
              <a:buAutoNum type="arabicPeriod"/>
            </a:pPr>
            <a:r>
              <a:rPr lang="en-US" dirty="0" smtClean="0"/>
              <a:t>Storage</a:t>
            </a:r>
          </a:p>
          <a:p>
            <a:pPr marL="514350" indent="-514350">
              <a:buFont typeface="+mj-lt"/>
              <a:buAutoNum type="arabicPeriod"/>
            </a:pPr>
            <a:r>
              <a:rPr lang="en-US" dirty="0" smtClean="0"/>
              <a:t>Transmission</a:t>
            </a:r>
          </a:p>
          <a:p>
            <a:pPr marL="514350" indent="-514350">
              <a:buFont typeface="+mj-lt"/>
              <a:buAutoNum type="arabicPeriod"/>
            </a:pPr>
            <a:r>
              <a:rPr lang="en-US" dirty="0" smtClean="0"/>
              <a:t>Deletion and destruction</a:t>
            </a:r>
            <a:endParaRPr lang="en-US" dirty="0"/>
          </a:p>
        </p:txBody>
      </p:sp>
      <p:sp>
        <p:nvSpPr>
          <p:cNvPr id="3" name="Footer Placeholder 2"/>
          <p:cNvSpPr>
            <a:spLocks noGrp="1"/>
          </p:cNvSpPr>
          <p:nvPr>
            <p:ph type="ftr" sz="quarter" idx="11"/>
          </p:nvPr>
        </p:nvSpPr>
        <p:spPr/>
        <p:txBody>
          <a:bodyPr/>
          <a:lstStyle/>
          <a:p>
            <a:r>
              <a:rPr lang="en-US" altLang="en-US" dirty="0" smtClean="0"/>
              <a:t>Domain 7: Security Operations</a:t>
            </a:r>
            <a:endParaRPr lang="en-US" altLang="en-US" dirty="0"/>
          </a:p>
        </p:txBody>
      </p:sp>
      <p:sp>
        <p:nvSpPr>
          <p:cNvPr id="4" name="Slide Number Placeholder 3"/>
          <p:cNvSpPr>
            <a:spLocks noGrp="1"/>
          </p:cNvSpPr>
          <p:nvPr>
            <p:ph type="sldNum" sz="quarter" idx="12"/>
          </p:nvPr>
        </p:nvSpPr>
        <p:spPr/>
        <p:txBody>
          <a:bodyPr/>
          <a:lstStyle/>
          <a:p>
            <a:fld id="{03B1F02D-B6B4-4C75-AB3C-C12486DA92C2}" type="slidenum">
              <a:rPr lang="en-US" smtClean="0"/>
              <a:pPr/>
              <a:t>137</a:t>
            </a:fld>
            <a:endParaRPr lang="en-US" dirty="0"/>
          </a:p>
        </p:txBody>
      </p:sp>
    </p:spTree>
    <p:extLst>
      <p:ext uri="{BB962C8B-B14F-4D97-AF65-F5344CB8AC3E}">
        <p14:creationId xmlns:p14="http://schemas.microsoft.com/office/powerpoint/2010/main" val="109286234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Tangible assets</a:t>
            </a:r>
          </a:p>
          <a:p>
            <a:pPr lvl="1"/>
            <a:r>
              <a:rPr lang="en-US" dirty="0"/>
              <a:t>Physical in nature</a:t>
            </a:r>
          </a:p>
          <a:p>
            <a:pPr lvl="2"/>
            <a:r>
              <a:rPr lang="en-US" dirty="0"/>
              <a:t>Traditional property</a:t>
            </a:r>
          </a:p>
          <a:p>
            <a:pPr marL="914400" lvl="2" indent="0">
              <a:buNone/>
            </a:pPr>
            <a:endParaRPr lang="en-US" sz="1600" dirty="0"/>
          </a:p>
          <a:p>
            <a:r>
              <a:rPr lang="en-US" dirty="0"/>
              <a:t>Intangible assets</a:t>
            </a:r>
          </a:p>
          <a:p>
            <a:pPr lvl="1"/>
            <a:r>
              <a:rPr lang="en-US" dirty="0"/>
              <a:t>Not physical in nature</a:t>
            </a:r>
          </a:p>
          <a:p>
            <a:pPr lvl="2"/>
            <a:r>
              <a:rPr lang="en-US" dirty="0"/>
              <a:t>Intellectual property</a:t>
            </a:r>
          </a:p>
        </p:txBody>
      </p:sp>
      <p:sp>
        <p:nvSpPr>
          <p:cNvPr id="3" name="Title 2"/>
          <p:cNvSpPr>
            <a:spLocks noGrp="1"/>
          </p:cNvSpPr>
          <p:nvPr>
            <p:ph type="title"/>
          </p:nvPr>
        </p:nvSpPr>
        <p:spPr/>
        <p:txBody>
          <a:bodyPr/>
          <a:lstStyle/>
          <a:p>
            <a:r>
              <a:rPr lang="en-US" dirty="0"/>
              <a:t>Resource Protection</a:t>
            </a:r>
          </a:p>
        </p:txBody>
      </p:sp>
      <p:sp>
        <p:nvSpPr>
          <p:cNvPr id="8" name="Footer Placeholder 7"/>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138</a:t>
            </a:fld>
            <a:endParaRPr lang="en-US" dirty="0"/>
          </a:p>
        </p:txBody>
      </p:sp>
    </p:spTree>
    <p:extLst>
      <p:ext uri="{BB962C8B-B14F-4D97-AF65-F5344CB8AC3E}">
        <p14:creationId xmlns:p14="http://schemas.microsoft.com/office/powerpoint/2010/main" val="16954682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739775" indent="-739775">
              <a:buNone/>
            </a:pPr>
            <a:r>
              <a:rPr lang="en-US" dirty="0" smtClean="0"/>
              <a:t>7.15  Address personnel </a:t>
            </a:r>
            <a:r>
              <a:rPr lang="en-US" dirty="0"/>
              <a:t>safety </a:t>
            </a:r>
            <a:r>
              <a:rPr lang="en-US" dirty="0" smtClean="0"/>
              <a:t>and security concerns</a:t>
            </a:r>
          </a:p>
          <a:p>
            <a:pPr lvl="1"/>
            <a:r>
              <a:rPr lang="en-US" dirty="0" smtClean="0"/>
              <a:t>Travel</a:t>
            </a:r>
            <a:endParaRPr lang="en-US" dirty="0"/>
          </a:p>
          <a:p>
            <a:pPr lvl="1"/>
            <a:r>
              <a:rPr lang="en-US" dirty="0" smtClean="0"/>
              <a:t>Security </a:t>
            </a:r>
            <a:r>
              <a:rPr lang="en-US" dirty="0"/>
              <a:t>training and awareness</a:t>
            </a:r>
          </a:p>
          <a:p>
            <a:pPr lvl="1"/>
            <a:r>
              <a:rPr lang="en-US" dirty="0" smtClean="0"/>
              <a:t>Emergency </a:t>
            </a:r>
            <a:r>
              <a:rPr lang="en-US" dirty="0"/>
              <a:t>management</a:t>
            </a:r>
          </a:p>
          <a:p>
            <a:pPr lvl="1"/>
            <a:r>
              <a:rPr lang="en-US" dirty="0" smtClean="0"/>
              <a:t>Duress</a:t>
            </a:r>
            <a:endParaRPr lang="en-US" dirty="0"/>
          </a:p>
        </p:txBody>
      </p:sp>
      <p:sp>
        <p:nvSpPr>
          <p:cNvPr id="3" name="Title 2"/>
          <p:cNvSpPr>
            <a:spLocks noGrp="1"/>
          </p:cNvSpPr>
          <p:nvPr>
            <p:ph type="title"/>
          </p:nvPr>
        </p:nvSpPr>
        <p:spPr>
          <a:solidFill>
            <a:srgbClr val="0070C0"/>
          </a:solidFill>
        </p:spPr>
        <p:txBody>
          <a:bodyPr/>
          <a:lstStyle/>
          <a:p>
            <a:r>
              <a:rPr lang="en-US" dirty="0"/>
              <a:t>Domain Objectives </a:t>
            </a:r>
            <a:r>
              <a:rPr lang="en-US" dirty="0" smtClean="0"/>
              <a:t>  7.15</a:t>
            </a:r>
            <a:endParaRPr lang="en-US" dirty="0"/>
          </a:p>
        </p:txBody>
      </p:sp>
      <p:sp>
        <p:nvSpPr>
          <p:cNvPr id="8" name="Footer Placeholder 7"/>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139</a:t>
            </a:fld>
            <a:endParaRPr lang="en-US" dirty="0"/>
          </a:p>
        </p:txBody>
      </p:sp>
    </p:spTree>
    <p:extLst>
      <p:ext uri="{BB962C8B-B14F-4D97-AF65-F5344CB8AC3E}">
        <p14:creationId xmlns:p14="http://schemas.microsoft.com/office/powerpoint/2010/main" val="13527525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a:t>Personnel are a great asset when designing physical and environmental security</a:t>
            </a:r>
          </a:p>
          <a:p>
            <a:endParaRPr lang="en-US" dirty="0"/>
          </a:p>
          <a:p>
            <a:r>
              <a:rPr lang="en-US" dirty="0"/>
              <a:t>Mobile computing has raised issues about privacy and physical concerns when traveling</a:t>
            </a:r>
          </a:p>
          <a:p>
            <a:endParaRPr lang="en-US" dirty="0"/>
          </a:p>
          <a:p>
            <a:pPr lvl="1"/>
            <a:r>
              <a:rPr lang="en-US" dirty="0"/>
              <a:t>Privacy</a:t>
            </a:r>
          </a:p>
          <a:p>
            <a:pPr lvl="2"/>
            <a:r>
              <a:rPr lang="en-US" dirty="0"/>
              <a:t>Difference in perspective as to what falls under ‘the right to privacy’</a:t>
            </a:r>
          </a:p>
          <a:p>
            <a:pPr lvl="2"/>
            <a:r>
              <a:rPr lang="en-US" dirty="0"/>
              <a:t>Privacy policy should address monitoring</a:t>
            </a:r>
          </a:p>
          <a:p>
            <a:pPr lvl="1"/>
            <a:endParaRPr lang="en-US" dirty="0"/>
          </a:p>
          <a:p>
            <a:pPr lvl="1"/>
            <a:r>
              <a:rPr lang="en-US" dirty="0"/>
              <a:t>Traveling</a:t>
            </a:r>
          </a:p>
          <a:p>
            <a:pPr lvl="2"/>
            <a:r>
              <a:rPr lang="en-US" dirty="0"/>
              <a:t>Ensuring the safety of personnel and corporate data while traveling</a:t>
            </a:r>
          </a:p>
        </p:txBody>
      </p:sp>
      <p:sp>
        <p:nvSpPr>
          <p:cNvPr id="3" name="Title 2"/>
          <p:cNvSpPr>
            <a:spLocks noGrp="1"/>
          </p:cNvSpPr>
          <p:nvPr>
            <p:ph type="title"/>
          </p:nvPr>
        </p:nvSpPr>
        <p:spPr/>
        <p:txBody>
          <a:bodyPr/>
          <a:lstStyle/>
          <a:p>
            <a:r>
              <a:rPr lang="en-US" dirty="0"/>
              <a:t>Personnel Safety</a:t>
            </a:r>
          </a:p>
        </p:txBody>
      </p:sp>
      <p:sp>
        <p:nvSpPr>
          <p:cNvPr id="8" name="Footer Placeholder 7"/>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140</a:t>
            </a:fld>
            <a:endParaRPr lang="en-US" dirty="0"/>
          </a:p>
        </p:txBody>
      </p:sp>
    </p:spTree>
    <p:extLst>
      <p:ext uri="{BB962C8B-B14F-4D97-AF65-F5344CB8AC3E}">
        <p14:creationId xmlns:p14="http://schemas.microsoft.com/office/powerpoint/2010/main" val="111521262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28848" y="1825624"/>
            <a:ext cx="9124951" cy="4670425"/>
          </a:xfrm>
        </p:spPr>
        <p:txBody>
          <a:bodyPr>
            <a:normAutofit fontScale="92500" lnSpcReduction="20000"/>
          </a:bodyPr>
          <a:lstStyle/>
          <a:p>
            <a:r>
              <a:rPr lang="en-US" sz="3000" dirty="0"/>
              <a:t>Before you travel</a:t>
            </a:r>
          </a:p>
          <a:p>
            <a:pPr lvl="1"/>
            <a:r>
              <a:rPr lang="en-US" sz="2600" dirty="0"/>
              <a:t>If you do not need the electronic device, don’t take it</a:t>
            </a:r>
          </a:p>
          <a:p>
            <a:pPr lvl="1"/>
            <a:r>
              <a:rPr lang="en-US" sz="2600" dirty="0"/>
              <a:t>Do not travel with information you do not need</a:t>
            </a:r>
          </a:p>
          <a:p>
            <a:r>
              <a:rPr lang="en-US" sz="3000" dirty="0"/>
              <a:t>Prepare your device</a:t>
            </a:r>
          </a:p>
          <a:p>
            <a:pPr lvl="1"/>
            <a:r>
              <a:rPr lang="en-US" sz="2600" dirty="0"/>
              <a:t>Create strong passwords</a:t>
            </a:r>
          </a:p>
          <a:p>
            <a:pPr lvl="1"/>
            <a:r>
              <a:rPr lang="en-US" sz="2600" dirty="0"/>
              <a:t>Change passwords as soon as you return</a:t>
            </a:r>
          </a:p>
          <a:p>
            <a:r>
              <a:rPr lang="en-US" sz="3000" dirty="0"/>
              <a:t>While you’re away</a:t>
            </a:r>
          </a:p>
          <a:p>
            <a:pPr lvl="1"/>
            <a:r>
              <a:rPr lang="en-US" sz="2600" dirty="0"/>
              <a:t>Avoid placing devices in checked baggage</a:t>
            </a:r>
          </a:p>
          <a:p>
            <a:pPr lvl="1"/>
            <a:r>
              <a:rPr lang="en-US" sz="2600" dirty="0"/>
              <a:t>Use digital signatures and encryption</a:t>
            </a:r>
          </a:p>
          <a:p>
            <a:r>
              <a:rPr lang="en-US" sz="3000" dirty="0"/>
              <a:t>When you return</a:t>
            </a:r>
          </a:p>
          <a:p>
            <a:pPr lvl="1"/>
            <a:r>
              <a:rPr lang="en-US" sz="2600" dirty="0"/>
              <a:t>Change passwords</a:t>
            </a:r>
          </a:p>
          <a:p>
            <a:pPr lvl="1"/>
            <a:r>
              <a:rPr lang="en-US" sz="2600" dirty="0"/>
              <a:t>Examine the device for malware</a:t>
            </a:r>
            <a:endParaRPr lang="en-US" sz="2200" dirty="0"/>
          </a:p>
          <a:p>
            <a:pPr lvl="1"/>
            <a:endParaRPr lang="en-US" dirty="0"/>
          </a:p>
          <a:p>
            <a:endParaRPr lang="en-US" dirty="0"/>
          </a:p>
        </p:txBody>
      </p:sp>
      <p:sp>
        <p:nvSpPr>
          <p:cNvPr id="3" name="Title 2"/>
          <p:cNvSpPr>
            <a:spLocks noGrp="1"/>
          </p:cNvSpPr>
          <p:nvPr>
            <p:ph type="title"/>
          </p:nvPr>
        </p:nvSpPr>
        <p:spPr/>
        <p:txBody>
          <a:bodyPr/>
          <a:lstStyle/>
          <a:p>
            <a:r>
              <a:rPr lang="en-US" dirty="0"/>
              <a:t>Personnel Safety – Traveling</a:t>
            </a:r>
          </a:p>
        </p:txBody>
      </p:sp>
      <p:sp>
        <p:nvSpPr>
          <p:cNvPr id="8" name="Footer Placeholder 7"/>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141</a:t>
            </a:fld>
            <a:endParaRPr lang="en-US" dirty="0"/>
          </a:p>
        </p:txBody>
      </p:sp>
    </p:spTree>
    <p:extLst>
      <p:ext uri="{BB962C8B-B14F-4D97-AF65-F5344CB8AC3E}">
        <p14:creationId xmlns:p14="http://schemas.microsoft.com/office/powerpoint/2010/main" val="50282853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dirty="0"/>
              <a:t>Divulging something you normally wouldn’t but did under threat of harm</a:t>
            </a:r>
          </a:p>
          <a:p>
            <a:endParaRPr lang="en-US" sz="1200" dirty="0"/>
          </a:p>
          <a:p>
            <a:r>
              <a:rPr lang="en-US" dirty="0"/>
              <a:t>Proper training is crucial to ensure personnel safety as situations can occur quickly</a:t>
            </a:r>
          </a:p>
          <a:p>
            <a:endParaRPr lang="en-US" dirty="0"/>
          </a:p>
          <a:p>
            <a:r>
              <a:rPr lang="en-US" dirty="0"/>
              <a:t>Personnel with access to an asset are targets of duress</a:t>
            </a:r>
          </a:p>
          <a:p>
            <a:endParaRPr lang="en-US" dirty="0"/>
          </a:p>
          <a:p>
            <a:r>
              <a:rPr lang="en-US" dirty="0"/>
              <a:t>The protection and risk of duress follows the asset and the access to the asset</a:t>
            </a:r>
          </a:p>
          <a:p>
            <a:endParaRPr lang="en-US" sz="1400" dirty="0"/>
          </a:p>
        </p:txBody>
      </p:sp>
      <p:sp>
        <p:nvSpPr>
          <p:cNvPr id="3" name="Title 2"/>
          <p:cNvSpPr>
            <a:spLocks noGrp="1"/>
          </p:cNvSpPr>
          <p:nvPr>
            <p:ph type="title"/>
          </p:nvPr>
        </p:nvSpPr>
        <p:spPr/>
        <p:txBody>
          <a:bodyPr/>
          <a:lstStyle/>
          <a:p>
            <a:r>
              <a:rPr lang="en-US" dirty="0"/>
              <a:t>Personnel Safety – Duress</a:t>
            </a:r>
          </a:p>
        </p:txBody>
      </p:sp>
      <p:sp>
        <p:nvSpPr>
          <p:cNvPr id="8" name="Footer Placeholder 7"/>
          <p:cNvSpPr>
            <a:spLocks noGrp="1"/>
          </p:cNvSpPr>
          <p:nvPr>
            <p:ph type="ftr" sz="quarter" idx="11"/>
          </p:nvPr>
        </p:nvSpPr>
        <p:spPr/>
        <p:txBody>
          <a:bodyPr/>
          <a:lstStyle/>
          <a:p>
            <a:r>
              <a:rPr lang="en-US" altLang="en-US" dirty="0"/>
              <a:t>Domain 7: Security Operations</a:t>
            </a:r>
          </a:p>
        </p:txBody>
      </p:sp>
      <p:sp>
        <p:nvSpPr>
          <p:cNvPr id="9" name="Slide Number Placeholder 8"/>
          <p:cNvSpPr>
            <a:spLocks noGrp="1"/>
          </p:cNvSpPr>
          <p:nvPr>
            <p:ph type="sldNum" sz="quarter" idx="12"/>
          </p:nvPr>
        </p:nvSpPr>
        <p:spPr/>
        <p:txBody>
          <a:bodyPr/>
          <a:lstStyle/>
          <a:p>
            <a:fld id="{03B1F02D-B6B4-4C75-AB3C-C12486DA92C2}" type="slidenum">
              <a:rPr lang="en-US" smtClean="0"/>
              <a:pPr/>
              <a:t>142</a:t>
            </a:fld>
            <a:endParaRPr lang="en-US" dirty="0"/>
          </a:p>
        </p:txBody>
      </p:sp>
    </p:spTree>
    <p:extLst>
      <p:ext uri="{BB962C8B-B14F-4D97-AF65-F5344CB8AC3E}">
        <p14:creationId xmlns:p14="http://schemas.microsoft.com/office/powerpoint/2010/main" val="202381614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1987" name="Footer Placeholder 4"/>
          <p:cNvSpPr>
            <a:spLocks noGrp="1"/>
          </p:cNvSpPr>
          <p:nvPr>
            <p:ph type="ftr" sz="quarter" idx="11"/>
          </p:nvPr>
        </p:nvSpPr>
        <p:spPr/>
        <p:txBody>
          <a:bodyPr/>
          <a:lstStyle/>
          <a:p>
            <a:r>
              <a:rPr lang="en-US" dirty="0"/>
              <a:t>Domain 7: Security Operations</a:t>
            </a:r>
          </a:p>
        </p:txBody>
      </p:sp>
      <p:sp>
        <p:nvSpPr>
          <p:cNvPr id="113666" name="Rectangle 2"/>
          <p:cNvSpPr>
            <a:spLocks noGrp="1" noChangeArrowheads="1"/>
          </p:cNvSpPr>
          <p:nvPr>
            <p:ph type="title"/>
          </p:nvPr>
        </p:nvSpPr>
        <p:spPr/>
        <p:txBody>
          <a:bodyPr/>
          <a:lstStyle/>
          <a:p>
            <a:r>
              <a:rPr lang="en-US" dirty="0"/>
              <a:t>Questions?</a:t>
            </a:r>
          </a:p>
        </p:txBody>
      </p:sp>
      <p:pic>
        <p:nvPicPr>
          <p:cNvPr id="5" name="Picture 4" descr="imaages.jpg"/>
          <p:cNvPicPr>
            <a:picLocks noChangeAspect="1"/>
          </p:cNvPicPr>
          <p:nvPr/>
        </p:nvPicPr>
        <p:blipFill>
          <a:blip r:embed="rId3" cstate="print"/>
          <a:stretch>
            <a:fillRect/>
          </a:stretch>
        </p:blipFill>
        <p:spPr>
          <a:xfrm>
            <a:off x="3840480" y="1980118"/>
            <a:ext cx="4679144" cy="3252788"/>
          </a:xfrm>
          <a:prstGeom prst="rect">
            <a:avLst/>
          </a:prstGeom>
        </p:spPr>
      </p:pic>
      <p:sp>
        <p:nvSpPr>
          <p:cNvPr id="7" name="Slide Number Placeholder 6"/>
          <p:cNvSpPr>
            <a:spLocks noGrp="1"/>
          </p:cNvSpPr>
          <p:nvPr>
            <p:ph type="sldNum" sz="quarter" idx="12"/>
          </p:nvPr>
        </p:nvSpPr>
        <p:spPr/>
        <p:txBody>
          <a:bodyPr/>
          <a:lstStyle/>
          <a:p>
            <a:fld id="{03B1F02D-B6B4-4C75-AB3C-C12486DA92C2}" type="slidenum">
              <a:rPr lang="en-US" smtClean="0"/>
              <a:pPr/>
              <a:t>143</a:t>
            </a:fld>
            <a:endParaRPr lang="en-US" dirty="0"/>
          </a:p>
        </p:txBody>
      </p:sp>
    </p:spTree>
    <p:extLst>
      <p:ext uri="{BB962C8B-B14F-4D97-AF65-F5344CB8AC3E}">
        <p14:creationId xmlns:p14="http://schemas.microsoft.com/office/powerpoint/2010/main" val="3852849089"/>
      </p:ext>
    </p:extLst>
  </p:cSld>
  <p:clrMapOvr>
    <a:masterClrMapping/>
  </p:clrMapOvr>
</p:sld>
</file>

<file path=ppt/theme/theme1.xml><?xml version="1.0" encoding="utf-8"?>
<a:theme xmlns:a="http://schemas.openxmlformats.org/drawingml/2006/main" name="Office Theme">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15986</TotalTime>
  <Words>25532</Words>
  <Application>Microsoft Office PowerPoint</Application>
  <PresentationFormat>Widescreen</PresentationFormat>
  <Paragraphs>3597</Paragraphs>
  <Slides>143</Slides>
  <Notes>110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143</vt:i4>
      </vt:variant>
    </vt:vector>
  </HeadingPairs>
  <TitlesOfParts>
    <vt:vector size="152" baseType="lpstr">
      <vt:lpstr>Arial</vt:lpstr>
      <vt:lpstr>Calibri</vt:lpstr>
      <vt:lpstr>Calibri Light</vt:lpstr>
      <vt:lpstr>Courier New</vt:lpstr>
      <vt:lpstr>Times New Roman</vt:lpstr>
      <vt:lpstr>Trebuchet MS</vt:lpstr>
      <vt:lpstr>Wingdings</vt:lpstr>
      <vt:lpstr>Wingdings 3</vt:lpstr>
      <vt:lpstr>Office Theme</vt:lpstr>
      <vt:lpstr>Security Operations</vt:lpstr>
      <vt:lpstr>Test Objectives at a Glance</vt:lpstr>
      <vt:lpstr>Test Objectives at a Glance</vt:lpstr>
      <vt:lpstr>Test Objectives at a Glance</vt:lpstr>
      <vt:lpstr>Domain Objectives  7.1</vt:lpstr>
      <vt:lpstr>Investigations – Role of the First Responder Guidelines</vt:lpstr>
      <vt:lpstr>Your Security has Been Breached</vt:lpstr>
      <vt:lpstr>Reasonable Searches</vt:lpstr>
      <vt:lpstr>Investigations – Types of Responses to Incidents</vt:lpstr>
      <vt:lpstr>Types of Evidence</vt:lpstr>
      <vt:lpstr>Investigations – General Guidelines</vt:lpstr>
      <vt:lpstr>Investigations - Crime Scene</vt:lpstr>
      <vt:lpstr>Investigations - Crime Scene</vt:lpstr>
      <vt:lpstr>Investigations – Evidence Collection and Handling</vt:lpstr>
      <vt:lpstr>Investigations – Information, Instrumentation and Interviewing</vt:lpstr>
      <vt:lpstr>Investigations – Evidence Collection and Processing</vt:lpstr>
      <vt:lpstr>Investigations - Digital Forensic Science</vt:lpstr>
      <vt:lpstr>Forensics in the Cloud</vt:lpstr>
      <vt:lpstr>Investigations – General Guidelines</vt:lpstr>
      <vt:lpstr>Types of Laws</vt:lpstr>
      <vt:lpstr>Investigations – Understanding Forensic Procedures</vt:lpstr>
      <vt:lpstr>Artifacts</vt:lpstr>
      <vt:lpstr>Artifacts– Alternate Data Streams (ADS)</vt:lpstr>
      <vt:lpstr>Artifacts– Steganography and Watermarks</vt:lpstr>
      <vt:lpstr>Domain Objectives  7.2</vt:lpstr>
      <vt:lpstr>Disasters or Disruptive Events</vt:lpstr>
      <vt:lpstr>Vulnerability Testing</vt:lpstr>
      <vt:lpstr>Penetration Testing</vt:lpstr>
      <vt:lpstr>Penetration Testing Strategies</vt:lpstr>
      <vt:lpstr>Penetration Testing – Types of Testing</vt:lpstr>
      <vt:lpstr>Penetration Test Methodology</vt:lpstr>
      <vt:lpstr>Investigations – Evidence Collection and Processing</vt:lpstr>
      <vt:lpstr>Investigations – Continuous and Egress Monitoring</vt:lpstr>
      <vt:lpstr>Investigations – Continuous and Egress Monitoring</vt:lpstr>
      <vt:lpstr>Monitoring Frequency</vt:lpstr>
      <vt:lpstr>Log Management</vt:lpstr>
      <vt:lpstr>Threat Intelligence</vt:lpstr>
      <vt:lpstr>Threat Intelligence</vt:lpstr>
      <vt:lpstr>Threat Intelligence Feeds</vt:lpstr>
      <vt:lpstr>User and Entity Behavior Analytics (UEBA)</vt:lpstr>
      <vt:lpstr>Domain Objectives  7.3</vt:lpstr>
      <vt:lpstr>Provisioning of Resources through Configuration Management</vt:lpstr>
      <vt:lpstr>Baselining</vt:lpstr>
      <vt:lpstr>Provisioning/Automation Issues   </vt:lpstr>
      <vt:lpstr>Provisioning Types</vt:lpstr>
      <vt:lpstr>Domain Objectives  7.4</vt:lpstr>
      <vt:lpstr>Need to Know/Least Privilege</vt:lpstr>
      <vt:lpstr>Separation of Duties and Responsibilities</vt:lpstr>
      <vt:lpstr>Functional Security Operations Concepts – Controlling Privileged Accounts</vt:lpstr>
      <vt:lpstr>Job Rotation</vt:lpstr>
      <vt:lpstr>Functional Security Operations Concepts – Service Level Agreements (SLAs)</vt:lpstr>
      <vt:lpstr>Domain Objectives  7.5</vt:lpstr>
      <vt:lpstr>Resource Protection - Media Management</vt:lpstr>
      <vt:lpstr>Resource Protection - Media Management</vt:lpstr>
      <vt:lpstr>Drive/Tape Encryption</vt:lpstr>
      <vt:lpstr>Virtual Disk Encryption</vt:lpstr>
      <vt:lpstr>Resource Protection - Problem Management</vt:lpstr>
      <vt:lpstr>Preventative Measures Against Attack</vt:lpstr>
      <vt:lpstr>Domain Objectives  7.6</vt:lpstr>
      <vt:lpstr>Investigations – Policies, Roles and Responsibilities</vt:lpstr>
      <vt:lpstr>Investigations – Incident Response</vt:lpstr>
      <vt:lpstr>NIST Incident Handling Guide</vt:lpstr>
      <vt:lpstr>Incident Third Party Considerations</vt:lpstr>
      <vt:lpstr>Incident Response - Root Cause Analysis (RCA)</vt:lpstr>
      <vt:lpstr>Domain Objectives  7.7</vt:lpstr>
      <vt:lpstr>Preventative Measures Against Attack – Network Intrusion Detection System (NIDS) Architecture</vt:lpstr>
      <vt:lpstr>Preventative Measures Against Attack – Intrusion Detection System (IDS) – Analysis Engine Methods</vt:lpstr>
      <vt:lpstr>Whitelisting/Blacklisting</vt:lpstr>
      <vt:lpstr>Third Party Security Services</vt:lpstr>
      <vt:lpstr>Preventative Measures Against Attack – Third-Party</vt:lpstr>
      <vt:lpstr>Preventative Measures Against Attack – Anti -Malware Testing Standards Organization (AMTSO)</vt:lpstr>
      <vt:lpstr>Knowledge Management</vt:lpstr>
      <vt:lpstr>Expert Systems</vt:lpstr>
      <vt:lpstr>Neural Networks</vt:lpstr>
      <vt:lpstr>Domain Objectives  7.8</vt:lpstr>
      <vt:lpstr>Patch and Vulnerability Management</vt:lpstr>
      <vt:lpstr>Domain Objectives  7.9</vt:lpstr>
      <vt:lpstr>Change and Configuration Management</vt:lpstr>
      <vt:lpstr>Change and Configuration Management – Change Control Process</vt:lpstr>
      <vt:lpstr>Change and Configuration Management – Configuration (Change) Control Board (CCB)</vt:lpstr>
      <vt:lpstr>Domain Objectives  7.10</vt:lpstr>
      <vt:lpstr>Change and Configuration Management – System Resilience and Fault Tolerance Requirements</vt:lpstr>
      <vt:lpstr>Redundancy and Fault Tolerance – System Resilience and Fault Tolerance Requirements</vt:lpstr>
      <vt:lpstr>Redundancy and Fault Tolerance – Drives and Data Storage</vt:lpstr>
      <vt:lpstr>Drives and Data Storage – Redundant Array of Independent Tapes (RAIT) Levels</vt:lpstr>
      <vt:lpstr>System Resilience and Fault Tolerance Requirements – Backup and Recovery Systems</vt:lpstr>
      <vt:lpstr>System Resilience and Fault Tolerance Requirements – Archive Bit</vt:lpstr>
      <vt:lpstr>Change and Configuration Management – Develop a Recovery Strategy</vt:lpstr>
      <vt:lpstr>Domain Objectives  7.11</vt:lpstr>
      <vt:lpstr>The Disaster Recovery Process (DRP)</vt:lpstr>
      <vt:lpstr>Disaster Recovery Plan (DRP) – Steps</vt:lpstr>
      <vt:lpstr>Disaster Recovery Plan (DRP) – Documentation</vt:lpstr>
      <vt:lpstr>Disaster Recovery Plan (DRP) – Response</vt:lpstr>
      <vt:lpstr>Disaster Recovery Plan (DRP) – Executive Emergency Management Team</vt:lpstr>
      <vt:lpstr>Disaster Recovery Plan (DRP) – Crisis Management Plan</vt:lpstr>
      <vt:lpstr>Disaster Recovery Plan (DRP) – Vital Records</vt:lpstr>
      <vt:lpstr>Disaster Recovery Plan (DRP) – Personnel and Communications</vt:lpstr>
      <vt:lpstr>Disaster Recovery Plan (DRP) – Emergency Management Team</vt:lpstr>
      <vt:lpstr>Disaster Recovery Plan (DRP) – Assessment, Restoration, and Training</vt:lpstr>
      <vt:lpstr>Update and Maintenance of the Plan – Roles and Responsibilities</vt:lpstr>
      <vt:lpstr>Update and Maintenance of the Plan – Special Recovery Teams</vt:lpstr>
      <vt:lpstr>Update and Maintenance of the Plan – Executive Succession Planning</vt:lpstr>
      <vt:lpstr>Domain Objectives  7.12</vt:lpstr>
      <vt:lpstr>Disaster Recovery Plan (DRP) – Test Plan Review</vt:lpstr>
      <vt:lpstr>Test Plan Review – Update and Maintenance of the Plan</vt:lpstr>
      <vt:lpstr>Update and Maintenance of the Plan – Transitioning from Project to Program</vt:lpstr>
      <vt:lpstr>Business Continuity Plan (BCP) / Disaster Recovery Plan (DRP) Mistakes</vt:lpstr>
      <vt:lpstr>Test disaster recovery plans (DRP)</vt:lpstr>
      <vt:lpstr>Domain Objectives  7.13</vt:lpstr>
      <vt:lpstr>Business Continuity Disaster Recovery Plans become outdated quickly</vt:lpstr>
      <vt:lpstr>System Resilience and Fault Tolerance Requirements – Staffing for Resilience</vt:lpstr>
      <vt:lpstr>Domain Objectives  7.14</vt:lpstr>
      <vt:lpstr>Physical (Environmental) Security Challenges</vt:lpstr>
      <vt:lpstr>Business Continuity and Other Risk Areas – Implementation and Operation of Perimeter Security</vt:lpstr>
      <vt:lpstr>Implementation and Operation of Perimeter Security – Gates and Fences</vt:lpstr>
      <vt:lpstr>Implementation and Operation of Perimeter Security – Gates and Fences</vt:lpstr>
      <vt:lpstr>Implementation and Operation of Perimeter Security – Perimeter Intrusion Detection</vt:lpstr>
      <vt:lpstr>Implementation and Operation of Perimeter Security – Lighting</vt:lpstr>
      <vt:lpstr>Implementation and Operation of Perimeter Security – Access Control</vt:lpstr>
      <vt:lpstr>Implementation and Operation of Perimeter Security – Closed-Circuit Television (CCTV)</vt:lpstr>
      <vt:lpstr>Closed-Circuit Television (CCTV) – Cameras</vt:lpstr>
      <vt:lpstr>Implementation and Operation of Perimeter Security – Guards</vt:lpstr>
      <vt:lpstr>Implementation and Operation of Perimeter Security – Dogs</vt:lpstr>
      <vt:lpstr>Shared Tenancy, Adjacent Buildings, and Shared Demarc</vt:lpstr>
      <vt:lpstr>Access Control – Internal Security</vt:lpstr>
      <vt:lpstr>Access Control – Escort and Visitor Control</vt:lpstr>
      <vt:lpstr>Access Control – Port Controls</vt:lpstr>
      <vt:lpstr>Access Control – Building and Inside Security</vt:lpstr>
      <vt:lpstr>Building and Inside Security – Door Locks</vt:lpstr>
      <vt:lpstr>Building and Inside Security – Turnstiles and  Mantraps</vt:lpstr>
      <vt:lpstr>Building and Inside Security – Tailgating and Piggybacking</vt:lpstr>
      <vt:lpstr>Building and Inside Security – Keys, Locks and Safes</vt:lpstr>
      <vt:lpstr>Keys, Locks and Safes – Lock Picking</vt:lpstr>
      <vt:lpstr>Keys, Locks and Safes - Key Control</vt:lpstr>
      <vt:lpstr>Functional Security Operations Concepts – Key Themes</vt:lpstr>
      <vt:lpstr>Building and Inside Security – Asset Tracking</vt:lpstr>
      <vt:lpstr>Information Lifecycle</vt:lpstr>
      <vt:lpstr>Resource Protection</vt:lpstr>
      <vt:lpstr>Domain Objectives   7.15</vt:lpstr>
      <vt:lpstr>Personnel Safety</vt:lpstr>
      <vt:lpstr>Personnel Safety – Traveling</vt:lpstr>
      <vt:lpstr>Personnel Safety – Duress</vt:lpstr>
      <vt:lpstr>Questions?</vt:lpstr>
    </vt:vector>
  </TitlesOfParts>
  <Company>United States Army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Little, Chloe E. - Contractor</dc:creator>
  <cp:lastModifiedBy>instructor</cp:lastModifiedBy>
  <cp:revision>161</cp:revision>
  <dcterms:created xsi:type="dcterms:W3CDTF">2016-03-08T16:56:05Z</dcterms:created>
  <dcterms:modified xsi:type="dcterms:W3CDTF">2022-08-11T20:15:31Z</dcterms:modified>
</cp:coreProperties>
</file>